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7.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2.xml" ContentType="application/vnd.openxmlformats-officedocument.drawingml.chart+xml"/>
  <Override PartName="/ppt/charts/chart13.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8.xml" ContentType="application/vnd.openxmlformats-officedocument.presentationml.notesSlide+xml"/>
  <Override PartName="/ppt/charts/chart14.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5.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6.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7.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8.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9.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20.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9.xml" ContentType="application/vnd.openxmlformats-officedocument.presentationml.notesSlide+xml"/>
  <Override PartName="/ppt/charts/chart21.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10.xml" ContentType="application/vnd.openxmlformats-officedocument.presentationml.notesSlide+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notesSlides/notesSlide11.xml" ContentType="application/vnd.openxmlformats-officedocument.presentationml.notesSlide+xml"/>
  <Override PartName="/ppt/charts/chart25.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12.xml" ContentType="application/vnd.openxmlformats-officedocument.presentationml.notesSlide+xml"/>
  <Override PartName="/ppt/charts/chart26.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7.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8.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9.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13.xml" ContentType="application/vnd.openxmlformats-officedocument.presentationml.notesSlide+xml"/>
  <Override PartName="/ppt/charts/chart30.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31.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32.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33.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4.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5.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6.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7.xml" ContentType="application/vnd.openxmlformats-officedocument.drawingml.chart+xml"/>
  <Override PartName="/ppt/charts/style32.xml" ContentType="application/vnd.ms-office.chartstyle+xml"/>
  <Override PartName="/ppt/charts/colors32.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38.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9.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40.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41.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42.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43.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44.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5.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6.xml" ContentType="application/vnd.openxmlformats-officedocument.drawingml.chart+xml"/>
  <Override PartName="/ppt/charts/style41.xml" ContentType="application/vnd.ms-office.chartstyle+xml"/>
  <Override PartName="/ppt/charts/colors41.xml" ContentType="application/vnd.ms-office.chartcolorstyle+xml"/>
  <Override PartName="/ppt/notesSlides/notesSlide16.xml" ContentType="application/vnd.openxmlformats-officedocument.presentationml.notesSlide+xml"/>
  <Override PartName="/ppt/charts/chart47.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8.xml" ContentType="application/vnd.openxmlformats-officedocument.drawingml.chart+xml"/>
  <Override PartName="/ppt/charts/style43.xml" ContentType="application/vnd.ms-office.chartstyle+xml"/>
  <Override PartName="/ppt/charts/colors43.xml" ContentType="application/vnd.ms-office.chartcolorstyle+xml"/>
  <Override PartName="/ppt/notesSlides/notesSlide17.xml" ContentType="application/vnd.openxmlformats-officedocument.presentationml.notesSlide+xml"/>
  <Override PartName="/ppt/charts/chart49.xml" ContentType="application/vnd.openxmlformats-officedocument.drawingml.chart+xml"/>
  <Override PartName="/ppt/charts/style44.xml" ContentType="application/vnd.ms-office.chartstyle+xml"/>
  <Override PartName="/ppt/charts/colors44.xml" ContentType="application/vnd.ms-office.chartcolorstyle+xml"/>
  <Override PartName="/ppt/notesSlides/notesSlide18.xml" ContentType="application/vnd.openxmlformats-officedocument.presentationml.notesSlide+xml"/>
  <Override PartName="/ppt/charts/chart50.xml" ContentType="application/vnd.openxmlformats-officedocument.drawingml.chart+xml"/>
  <Override PartName="/ppt/charts/chart51.xml" ContentType="application/vnd.openxmlformats-officedocument.drawingml.chart+xml"/>
  <Override PartName="/ppt/notesSlides/notesSlide19.xml" ContentType="application/vnd.openxmlformats-officedocument.presentationml.notesSlide+xml"/>
  <Override PartName="/ppt/charts/chart52.xml" ContentType="application/vnd.openxmlformats-officedocument.drawingml.chart+xml"/>
  <Override PartName="/ppt/charts/chart53.xml" ContentType="application/vnd.openxmlformats-officedocument.drawingml.chart+xml"/>
  <Override PartName="/ppt/charts/chart54.xml" ContentType="application/vnd.openxmlformats-officedocument.drawingml.chart+xml"/>
  <Override PartName="/ppt/notesSlides/notesSlide20.xml" ContentType="application/vnd.openxmlformats-officedocument.presentationml.notesSlide+xml"/>
  <Override PartName="/ppt/charts/chart55.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5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57.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5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59.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60.xml" ContentType="application/vnd.openxmlformats-officedocument.drawingml.chart+xml"/>
  <Override PartName="/ppt/charts/style50.xml" ContentType="application/vnd.ms-office.chartstyle+xml"/>
  <Override PartName="/ppt/charts/colors50.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6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6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63.xml" ContentType="application/vnd.openxmlformats-officedocument.drawingml.chart+xml"/>
  <Override PartName="/ppt/charts/style53.xml" ContentType="application/vnd.ms-office.chartstyle+xml"/>
  <Override PartName="/ppt/charts/colors53.xml" ContentType="application/vnd.ms-office.chartcolorstyle+xml"/>
  <Override PartName="/ppt/notesSlides/notesSlide23.xml" ContentType="application/vnd.openxmlformats-officedocument.presentationml.notesSlide+xml"/>
  <Override PartName="/ppt/charts/chart64.xml" ContentType="application/vnd.openxmlformats-officedocument.drawingml.chart+xml"/>
  <Override PartName="/ppt/charts/chart65.xml" ContentType="application/vnd.openxmlformats-officedocument.drawingml.chart+xml"/>
  <Override PartName="/ppt/charts/style54.xml" ContentType="application/vnd.ms-office.chartstyle+xml"/>
  <Override PartName="/ppt/charts/colors54.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66.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67.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68.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69.xml" ContentType="application/vnd.openxmlformats-officedocument.drawingml.chart+xml"/>
  <Override PartName="/ppt/charts/style58.xml" ContentType="application/vnd.ms-office.chartstyle+xml"/>
  <Override PartName="/ppt/charts/colors58.xml" ContentType="application/vnd.ms-office.chartcolorstyle+xml"/>
  <Override PartName="/ppt/notesSlides/notesSlide26.xml" ContentType="application/vnd.openxmlformats-officedocument.presentationml.notesSlide+xml"/>
  <Override PartName="/ppt/charts/chart70.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71.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72.xml" ContentType="application/vnd.openxmlformats-officedocument.drawingml.chart+xml"/>
  <Override PartName="/ppt/charts/style61.xml" ContentType="application/vnd.ms-office.chartstyle+xml"/>
  <Override PartName="/ppt/charts/colors61.xml" ContentType="application/vnd.ms-office.chartcolorstyle+xml"/>
  <Override PartName="/ppt/charts/chart73.xml" ContentType="application/vnd.openxmlformats-officedocument.drawingml.chart+xml"/>
  <Override PartName="/ppt/charts/style62.xml" ContentType="application/vnd.ms-office.chartstyle+xml"/>
  <Override PartName="/ppt/charts/colors62.xml" ContentType="application/vnd.ms-office.chartcolorstyle+xml"/>
  <Override PartName="/ppt/charts/chart74.xml" ContentType="application/vnd.openxmlformats-officedocument.drawingml.chart+xml"/>
  <Override PartName="/ppt/charts/chart75.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702" r:id="rId5"/>
  </p:sldMasterIdLst>
  <p:notesMasterIdLst>
    <p:notesMasterId r:id="rId44"/>
  </p:notesMasterIdLst>
  <p:sldIdLst>
    <p:sldId id="257" r:id="rId6"/>
    <p:sldId id="262" r:id="rId7"/>
    <p:sldId id="315" r:id="rId8"/>
    <p:sldId id="364" r:id="rId9"/>
    <p:sldId id="379" r:id="rId10"/>
    <p:sldId id="365" r:id="rId11"/>
    <p:sldId id="376" r:id="rId12"/>
    <p:sldId id="347" r:id="rId13"/>
    <p:sldId id="321" r:id="rId14"/>
    <p:sldId id="323" r:id="rId15"/>
    <p:sldId id="388" r:id="rId16"/>
    <p:sldId id="324" r:id="rId17"/>
    <p:sldId id="332" r:id="rId18"/>
    <p:sldId id="333" r:id="rId19"/>
    <p:sldId id="366" r:id="rId20"/>
    <p:sldId id="378" r:id="rId21"/>
    <p:sldId id="336" r:id="rId22"/>
    <p:sldId id="381" r:id="rId23"/>
    <p:sldId id="391" r:id="rId24"/>
    <p:sldId id="393" r:id="rId25"/>
    <p:sldId id="337" r:id="rId26"/>
    <p:sldId id="367" r:id="rId27"/>
    <p:sldId id="342" r:id="rId28"/>
    <p:sldId id="343" r:id="rId29"/>
    <p:sldId id="349" r:id="rId30"/>
    <p:sldId id="344" r:id="rId31"/>
    <p:sldId id="346" r:id="rId32"/>
    <p:sldId id="368" r:id="rId33"/>
    <p:sldId id="382" r:id="rId34"/>
    <p:sldId id="383" r:id="rId35"/>
    <p:sldId id="384" r:id="rId36"/>
    <p:sldId id="372" r:id="rId37"/>
    <p:sldId id="385" r:id="rId38"/>
    <p:sldId id="386" r:id="rId39"/>
    <p:sldId id="387" r:id="rId40"/>
    <p:sldId id="267" r:id="rId41"/>
    <p:sldId id="362" r:id="rId42"/>
    <p:sldId id="363" r:id="rId4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guide id="4" pos="210" userDrawn="1">
          <p15:clr>
            <a:srgbClr val="A4A3A4"/>
          </p15:clr>
        </p15:guide>
        <p15:guide id="5" pos="2464" userDrawn="1">
          <p15:clr>
            <a:srgbClr val="A4A3A4"/>
          </p15:clr>
        </p15:guide>
        <p15:guide id="6" pos="2587" userDrawn="1">
          <p15:clr>
            <a:srgbClr val="A4A3A4"/>
          </p15:clr>
        </p15:guide>
        <p15:guide id="7" pos="2712" userDrawn="1">
          <p15:clr>
            <a:srgbClr val="A4A3A4"/>
          </p15:clr>
        </p15:guide>
        <p15:guide id="8" pos="3716" userDrawn="1">
          <p15:clr>
            <a:srgbClr val="A4A3A4"/>
          </p15:clr>
        </p15:guide>
        <p15:guide id="9" pos="3966" userDrawn="1">
          <p15:clr>
            <a:srgbClr val="A4A3A4"/>
          </p15:clr>
        </p15:guide>
        <p15:guide id="10" pos="4963" userDrawn="1">
          <p15:clr>
            <a:srgbClr val="A4A3A4"/>
          </p15:clr>
        </p15:guide>
        <p15:guide id="11" pos="5091" userDrawn="1">
          <p15:clr>
            <a:srgbClr val="A4A3A4"/>
          </p15:clr>
        </p15:guide>
        <p15:guide id="12" pos="5213" userDrawn="1">
          <p15:clr>
            <a:srgbClr val="A4A3A4"/>
          </p15:clr>
        </p15:guide>
        <p15:guide id="13" pos="7470" userDrawn="1">
          <p15:clr>
            <a:srgbClr val="A4A3A4"/>
          </p15:clr>
        </p15:guide>
        <p15:guide id="14" orient="horz" pos="1056" userDrawn="1">
          <p15:clr>
            <a:srgbClr val="A4A3A4"/>
          </p15:clr>
        </p15:guide>
        <p15:guide id="15" orient="horz" pos="3888" userDrawn="1">
          <p15:clr>
            <a:srgbClr val="A4A3A4"/>
          </p15:clr>
        </p15:guide>
        <p15:guide id="16" orient="horz" pos="840" userDrawn="1">
          <p15:clr>
            <a:srgbClr val="A4A3A4"/>
          </p15:clr>
        </p15:guide>
        <p15:guide id="17" orient="horz" pos="730" userDrawn="1">
          <p15:clr>
            <a:srgbClr val="A4A3A4"/>
          </p15:clr>
        </p15:guide>
        <p15:guide id="18" orient="horz" pos="180" userDrawn="1">
          <p15:clr>
            <a:srgbClr val="A4A3A4"/>
          </p15:clr>
        </p15:guide>
        <p15:guide id="20" orient="horz" pos="4152" userDrawn="1">
          <p15:clr>
            <a:srgbClr val="A4A3A4"/>
          </p15:clr>
        </p15:guide>
        <p15:guide id="21" orient="horz" pos="21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omez, Lucia (RIS-ATL)" initials="GL(" lastIdx="29" clrIdx="0">
    <p:extLst/>
  </p:cmAuthor>
  <p:cmAuthor id="2" name="Garrison, Brett (RIS-HBE)" initials="GB(" lastIdx="4" clrIdx="1">
    <p:extLst/>
  </p:cmAuthor>
  <p:cmAuthor id="3" name="Heather Rejman" initials="HR" lastIdx="26"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1C24"/>
    <a:srgbClr val="000000"/>
    <a:srgbClr val="558ED5"/>
    <a:srgbClr val="2134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p:restoredLeft sz="7567" autoAdjust="0"/>
    <p:restoredTop sz="90630" autoAdjust="0"/>
  </p:normalViewPr>
  <p:slideViewPr>
    <p:cSldViewPr snapToGrid="0" showGuides="1">
      <p:cViewPr varScale="1">
        <p:scale>
          <a:sx n="80" d="100"/>
          <a:sy n="80" d="100"/>
        </p:scale>
        <p:origin x="1368" y="84"/>
      </p:cViewPr>
      <p:guideLst>
        <p:guide pos="3840"/>
        <p:guide orient="horz" pos="2160"/>
        <p:guide pos="210"/>
        <p:guide pos="2464"/>
        <p:guide pos="2587"/>
        <p:guide pos="2712"/>
        <p:guide pos="3716"/>
        <p:guide pos="3966"/>
        <p:guide pos="4963"/>
        <p:guide pos="5091"/>
        <p:guide pos="5213"/>
        <p:guide pos="7470"/>
        <p:guide orient="horz" pos="1056"/>
        <p:guide orient="horz" pos="3888"/>
        <p:guide orient="horz" pos="840"/>
        <p:guide orient="horz" pos="730"/>
        <p:guide orient="horz" pos="180"/>
        <p:guide orient="horz" pos="4152"/>
        <p:guide orient="horz" pos="216"/>
      </p:guideLst>
    </p:cSldViewPr>
  </p:slideViewPr>
  <p:outlineViewPr>
    <p:cViewPr>
      <p:scale>
        <a:sx n="33" d="100"/>
        <a:sy n="33" d="100"/>
      </p:scale>
      <p:origin x="0" y="-2796"/>
    </p:cViewPr>
  </p:outlineViewPr>
  <p:notesTextViewPr>
    <p:cViewPr>
      <p:scale>
        <a:sx n="1" d="1"/>
        <a:sy n="1" d="1"/>
      </p:scale>
      <p:origin x="0" y="0"/>
    </p:cViewPr>
  </p:notesTextViewPr>
  <p:sorterViewPr>
    <p:cViewPr>
      <p:scale>
        <a:sx n="100" d="100"/>
        <a:sy n="100" d="100"/>
      </p:scale>
      <p:origin x="0" y="0"/>
    </p:cViewPr>
  </p:sorterViewPr>
  <p:gridSpacing cx="73152" cy="73152"/>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1.xml"/><Relationship Id="rId1" Type="http://schemas.microsoft.com/office/2011/relationships/chartStyle" Target="style11.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2.xml"/><Relationship Id="rId1" Type="http://schemas.microsoft.com/office/2011/relationships/chartStyle" Target="style12.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3.xml"/><Relationship Id="rId1" Type="http://schemas.microsoft.com/office/2011/relationships/chartStyle" Target="style13.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4.xml"/><Relationship Id="rId1" Type="http://schemas.microsoft.com/office/2011/relationships/chartStyle" Target="style14.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5.xml"/><Relationship Id="rId1" Type="http://schemas.microsoft.com/office/2011/relationships/chartStyle" Target="style15.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6.xml"/><Relationship Id="rId1" Type="http://schemas.microsoft.com/office/2011/relationships/chartStyle" Target="style16.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7.xml"/><Relationship Id="rId1" Type="http://schemas.microsoft.com/office/2011/relationships/chartStyle" Target="style17.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18.xml"/><Relationship Id="rId1" Type="http://schemas.microsoft.com/office/2011/relationships/chartStyle" Target="style18.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19.xml"/><Relationship Id="rId1" Type="http://schemas.microsoft.com/office/2011/relationships/chartStyle" Target="style19.xml"/></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0.xml"/><Relationship Id="rId1" Type="http://schemas.microsoft.com/office/2011/relationships/chartStyle" Target="style20.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1.xml"/><Relationship Id="rId1" Type="http://schemas.microsoft.com/office/2011/relationships/chartStyle" Target="style21.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2.xml"/><Relationship Id="rId1" Type="http://schemas.microsoft.com/office/2011/relationships/chartStyle" Target="style22.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3.xml"/><Relationship Id="rId1" Type="http://schemas.microsoft.com/office/2011/relationships/chartStyle" Target="style23.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24.xml"/><Relationship Id="rId1" Type="http://schemas.microsoft.com/office/2011/relationships/chartStyle" Target="style24.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25.xml"/><Relationship Id="rId1" Type="http://schemas.microsoft.com/office/2011/relationships/chartStyle" Target="style25.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26.xml"/><Relationship Id="rId1" Type="http://schemas.microsoft.com/office/2011/relationships/chartStyle" Target="style26.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27.xml"/><Relationship Id="rId1" Type="http://schemas.microsoft.com/office/2011/relationships/chartStyle" Target="style27.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28.xml"/><Relationship Id="rId1" Type="http://schemas.microsoft.com/office/2011/relationships/chartStyle" Target="style28.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29.xml"/><Relationship Id="rId1" Type="http://schemas.microsoft.com/office/2011/relationships/chartStyle" Target="style29.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0.xml"/><Relationship Id="rId1" Type="http://schemas.microsoft.com/office/2011/relationships/chartStyle" Target="style30.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1.xml"/><Relationship Id="rId1" Type="http://schemas.microsoft.com/office/2011/relationships/chartStyle" Target="style31.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2.xml"/><Relationship Id="rId1" Type="http://schemas.microsoft.com/office/2011/relationships/chartStyle" Target="style32.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3.xml"/><Relationship Id="rId1" Type="http://schemas.microsoft.com/office/2011/relationships/chartStyle" Target="style33.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34.xml"/><Relationship Id="rId1" Type="http://schemas.microsoft.com/office/2011/relationships/chartStyle" Target="style34.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35.xml"/><Relationship Id="rId1" Type="http://schemas.microsoft.com/office/2011/relationships/chartStyle" Target="style35.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36.xml"/><Relationship Id="rId1" Type="http://schemas.microsoft.com/office/2011/relationships/chartStyle" Target="style36.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37.xml"/><Relationship Id="rId1" Type="http://schemas.microsoft.com/office/2011/relationships/chartStyle" Target="style37.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38.xml"/><Relationship Id="rId1" Type="http://schemas.microsoft.com/office/2011/relationships/chartStyle" Target="style38.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39.xml"/><Relationship Id="rId1" Type="http://schemas.microsoft.com/office/2011/relationships/chartStyle" Target="style39.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0.xml"/><Relationship Id="rId1" Type="http://schemas.microsoft.com/office/2011/relationships/chartStyle" Target="style40.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1.xml"/><Relationship Id="rId1" Type="http://schemas.microsoft.com/office/2011/relationships/chartStyle" Target="style41.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2.xml"/><Relationship Id="rId1" Type="http://schemas.microsoft.com/office/2011/relationships/chartStyle" Target="style42.xml"/></Relationships>
</file>

<file path=ppt/charts/_rels/chart48.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43.xml"/><Relationship Id="rId1" Type="http://schemas.microsoft.com/office/2011/relationships/chartStyle" Target="style43.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4.xml"/><Relationship Id="rId1" Type="http://schemas.microsoft.com/office/2011/relationships/chartStyle" Target="style44.xml"/></Relationships>
</file>

<file path=ppt/charts/_rels/chart50.xml.rels><?xml version="1.0" encoding="UTF-8" standalone="yes"?>
<Relationships xmlns="http://schemas.openxmlformats.org/package/2006/relationships"><Relationship Id="rId1" Type="http://schemas.openxmlformats.org/officeDocument/2006/relationships/package" Target="../embeddings/Microsoft_Excel_Worksheet49.xlsx"/></Relationships>
</file>

<file path=ppt/charts/_rels/chart51.xml.rels><?xml version="1.0" encoding="UTF-8" standalone="yes"?>
<Relationships xmlns="http://schemas.openxmlformats.org/package/2006/relationships"><Relationship Id="rId1" Type="http://schemas.openxmlformats.org/officeDocument/2006/relationships/package" Target="../embeddings/Microsoft_Excel_Worksheet50.xlsx"/></Relationships>
</file>

<file path=ppt/charts/_rels/chart52.xml.rels><?xml version="1.0" encoding="UTF-8" standalone="yes"?>
<Relationships xmlns="http://schemas.openxmlformats.org/package/2006/relationships"><Relationship Id="rId1" Type="http://schemas.openxmlformats.org/officeDocument/2006/relationships/package" Target="../embeddings/Microsoft_Excel_Worksheet51.xlsx"/></Relationships>
</file>

<file path=ppt/charts/_rels/chart53.xml.rels><?xml version="1.0" encoding="UTF-8" standalone="yes"?>
<Relationships xmlns="http://schemas.openxmlformats.org/package/2006/relationships"><Relationship Id="rId1" Type="http://schemas.openxmlformats.org/officeDocument/2006/relationships/package" Target="../embeddings/Microsoft_Excel_Worksheet52.xlsx"/></Relationships>
</file>

<file path=ppt/charts/_rels/chart54.xml.rels><?xml version="1.0" encoding="UTF-8" standalone="yes"?>
<Relationships xmlns="http://schemas.openxmlformats.org/package/2006/relationships"><Relationship Id="rId1" Type="http://schemas.openxmlformats.org/officeDocument/2006/relationships/package" Target="../embeddings/Microsoft_Excel_Worksheet53.xlsx"/></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45.xml"/><Relationship Id="rId1" Type="http://schemas.microsoft.com/office/2011/relationships/chartStyle" Target="style4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46.xml"/><Relationship Id="rId1" Type="http://schemas.microsoft.com/office/2011/relationships/chartStyle" Target="style4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47.xml"/><Relationship Id="rId1" Type="http://schemas.microsoft.com/office/2011/relationships/chartStyle" Target="style4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48.xml"/><Relationship Id="rId1" Type="http://schemas.microsoft.com/office/2011/relationships/chartStyle" Target="style4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49.xml"/><Relationship Id="rId1" Type="http://schemas.microsoft.com/office/2011/relationships/chartStyle" Target="style4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50.xml"/><Relationship Id="rId1" Type="http://schemas.microsoft.com/office/2011/relationships/chartStyle" Target="style5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51.xml"/><Relationship Id="rId1" Type="http://schemas.microsoft.com/office/2011/relationships/chartStyle" Target="style5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52.xml"/><Relationship Id="rId1" Type="http://schemas.microsoft.com/office/2011/relationships/chartStyle" Target="style5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53.xml"/><Relationship Id="rId1" Type="http://schemas.microsoft.com/office/2011/relationships/chartStyle" Target="style53.xml"/></Relationships>
</file>

<file path=ppt/charts/_rels/chart64.xml.rels><?xml version="1.0" encoding="UTF-8" standalone="yes"?>
<Relationships xmlns="http://schemas.openxmlformats.org/package/2006/relationships"><Relationship Id="rId1" Type="http://schemas.openxmlformats.org/officeDocument/2006/relationships/package" Target="../embeddings/Microsoft_Excel_Worksheet63.xlsx"/></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54.xml"/><Relationship Id="rId1" Type="http://schemas.microsoft.com/office/2011/relationships/chartStyle" Target="style54.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55.xml"/><Relationship Id="rId1" Type="http://schemas.microsoft.com/office/2011/relationships/chartStyle" Target="style55.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56.xml"/><Relationship Id="rId1" Type="http://schemas.microsoft.com/office/2011/relationships/chartStyle" Target="style56.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57.xml"/><Relationship Id="rId1" Type="http://schemas.microsoft.com/office/2011/relationships/chartStyle" Target="style57.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58.xml"/><Relationship Id="rId1" Type="http://schemas.microsoft.com/office/2011/relationships/chartStyle" Target="style58.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59.xml"/><Relationship Id="rId1" Type="http://schemas.microsoft.com/office/2011/relationships/chartStyle" Target="style59.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60.xml"/><Relationship Id="rId1" Type="http://schemas.microsoft.com/office/2011/relationships/chartStyle" Target="style60.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61.xml"/><Relationship Id="rId1" Type="http://schemas.microsoft.com/office/2011/relationships/chartStyle" Target="style61.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62.xml"/><Relationship Id="rId1" Type="http://schemas.microsoft.com/office/2011/relationships/chartStyle" Target="style62.xml"/></Relationships>
</file>

<file path=ppt/charts/_rels/chart74.xml.rels><?xml version="1.0" encoding="UTF-8" standalone="yes"?>
<Relationships xmlns="http://schemas.openxmlformats.org/package/2006/relationships"><Relationship Id="rId1" Type="http://schemas.openxmlformats.org/officeDocument/2006/relationships/package" Target="../embeddings/Microsoft_Excel_Worksheet73.xlsx"/></Relationships>
</file>

<file path=ppt/charts/_rels/chart75.xml.rels><?xml version="1.0" encoding="UTF-8" standalone="yes"?>
<Relationships xmlns="http://schemas.openxmlformats.org/package/2006/relationships"><Relationship Id="rId1" Type="http://schemas.openxmlformats.org/officeDocument/2006/relationships/package" Target="../embeddings/Microsoft_Excel_Worksheet7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8101484908058E-2"/>
          <c:y val="0"/>
          <c:w val="0.92761879849663398"/>
          <c:h val="0.97461895336018101"/>
        </c:manualLayout>
      </c:layout>
      <c:barChart>
        <c:barDir val="bar"/>
        <c:grouping val="clustered"/>
        <c:varyColors val="0"/>
        <c:ser>
          <c:idx val="0"/>
          <c:order val="0"/>
          <c:tx>
            <c:strRef>
              <c:f>Sheet1!$B$1</c:f>
              <c:strCache>
                <c:ptCount val="1"/>
                <c:pt idx="0">
                  <c:v>18-24 yr olds</c:v>
                </c:pt>
              </c:strCache>
            </c:strRef>
          </c:tx>
          <c:spPr>
            <a:solidFill>
              <a:schemeClr val="accent2">
                <a:lumMod val="60000"/>
                <a:lumOff val="40000"/>
              </a:schemeClr>
            </a:solidFill>
            <a:ln>
              <a:no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5.9250411712543196E-3"/>
                  <c:y val="-6.69360941184699E-17"/>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9.6902572607008193E-3"/>
                  <c:y val="-1.6734023529617201E-17"/>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4"/>
                <c:pt idx="0">
                  <c:v>Married living with parents</c:v>
                </c:pt>
                <c:pt idx="1">
                  <c:v>Single and living parents </c:v>
                </c:pt>
                <c:pt idx="2">
                  <c:v>Single alone or living with friends</c:v>
                </c:pt>
                <c:pt idx="3">
                  <c:v>Married or living with partner</c:v>
                </c:pt>
              </c:strCache>
            </c:strRef>
          </c:cat>
          <c:val>
            <c:numRef>
              <c:f>Sheet1!$B$2:$B$6</c:f>
              <c:numCache>
                <c:formatCode>0%</c:formatCode>
                <c:ptCount val="4"/>
                <c:pt idx="0">
                  <c:v>0.02</c:v>
                </c:pt>
                <c:pt idx="1">
                  <c:v>0.42</c:v>
                </c:pt>
                <c:pt idx="2">
                  <c:v>0.28000000000000003</c:v>
                </c:pt>
                <c:pt idx="3">
                  <c:v>0.22</c:v>
                </c:pt>
              </c:numCache>
            </c:numRef>
          </c:val>
        </c:ser>
        <c:ser>
          <c:idx val="1"/>
          <c:order val="1"/>
          <c:tx>
            <c:strRef>
              <c:f>Sheet1!$C$1</c:f>
              <c:strCache>
                <c:ptCount val="1"/>
                <c:pt idx="0">
                  <c:v>25-34 yr olds</c:v>
                </c:pt>
              </c:strCache>
            </c:strRef>
          </c:tx>
          <c:spPr>
            <a:solidFill>
              <a:schemeClr val="accent2">
                <a:lumMod val="50000"/>
              </a:schemeClr>
            </a:solidFill>
            <a:ln>
              <a:noFill/>
            </a:ln>
            <a:effectLst/>
          </c:spPr>
          <c:invertIfNegative val="0"/>
          <c:dLbls>
            <c:dLbl>
              <c:idx val="0"/>
              <c:layout>
                <c:manualLayout>
                  <c:x val="-7.8528923525937495E-3"/>
                  <c:y val="-7.30220371308434E-3"/>
                </c:manualLayout>
              </c:layout>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57061137461811E-2"/>
                  <c:y val="-7.30220371308434E-3"/>
                </c:manualLayout>
              </c:layout>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4"/>
                <c:pt idx="0">
                  <c:v>Married living with parents</c:v>
                </c:pt>
                <c:pt idx="1">
                  <c:v>Single and living parents </c:v>
                </c:pt>
                <c:pt idx="2">
                  <c:v>Single alone or living with friends</c:v>
                </c:pt>
                <c:pt idx="3">
                  <c:v>Married or living with partner</c:v>
                </c:pt>
              </c:strCache>
            </c:strRef>
          </c:cat>
          <c:val>
            <c:numRef>
              <c:f>Sheet1!$C$2:$C$6</c:f>
              <c:numCache>
                <c:formatCode>0%</c:formatCode>
                <c:ptCount val="4"/>
                <c:pt idx="0">
                  <c:v>0.03</c:v>
                </c:pt>
                <c:pt idx="1">
                  <c:v>0.2</c:v>
                </c:pt>
                <c:pt idx="2">
                  <c:v>0.14000000000000001</c:v>
                </c:pt>
                <c:pt idx="3">
                  <c:v>0.61</c:v>
                </c:pt>
              </c:numCache>
            </c:numRef>
          </c:val>
        </c:ser>
        <c:dLbls>
          <c:showLegendKey val="0"/>
          <c:showVal val="0"/>
          <c:showCatName val="0"/>
          <c:showSerName val="0"/>
          <c:showPercent val="0"/>
          <c:showBubbleSize val="0"/>
        </c:dLbls>
        <c:gapWidth val="64"/>
        <c:axId val="201258016"/>
        <c:axId val="201258576"/>
      </c:barChart>
      <c:catAx>
        <c:axId val="201258016"/>
        <c:scaling>
          <c:orientation val="minMax"/>
        </c:scaling>
        <c:delete val="1"/>
        <c:axPos val="l"/>
        <c:numFmt formatCode="General" sourceLinked="1"/>
        <c:majorTickMark val="out"/>
        <c:minorTickMark val="none"/>
        <c:tickLblPos val="nextTo"/>
        <c:crossAx val="201258576"/>
        <c:crosses val="autoZero"/>
        <c:auto val="1"/>
        <c:lblAlgn val="ctr"/>
        <c:lblOffset val="100"/>
        <c:noMultiLvlLbl val="0"/>
      </c:catAx>
      <c:valAx>
        <c:axId val="201258576"/>
        <c:scaling>
          <c:orientation val="minMax"/>
        </c:scaling>
        <c:delete val="1"/>
        <c:axPos val="b"/>
        <c:numFmt formatCode="0%" sourceLinked="1"/>
        <c:majorTickMark val="out"/>
        <c:minorTickMark val="none"/>
        <c:tickLblPos val="nextTo"/>
        <c:crossAx val="2012580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8101484908058E-2"/>
          <c:y val="0"/>
          <c:w val="0.92761879849663398"/>
          <c:h val="0.97461895336018101"/>
        </c:manualLayout>
      </c:layout>
      <c:barChart>
        <c:barDir val="bar"/>
        <c:grouping val="stacked"/>
        <c:varyColors val="0"/>
        <c:ser>
          <c:idx val="0"/>
          <c:order val="0"/>
          <c:tx>
            <c:strRef>
              <c:f>Sheet1!$B$1</c:f>
              <c:strCache>
                <c:ptCount val="1"/>
                <c:pt idx="0">
                  <c:v>High school graduate or less</c:v>
                </c:pt>
              </c:strCache>
            </c:strRef>
          </c:tx>
          <c:spPr>
            <a:solidFill>
              <a:schemeClr val="accent2">
                <a:lumMod val="60000"/>
                <a:lumOff val="40000"/>
              </a:schemeClr>
            </a:solidFill>
            <a:ln>
              <a:noFill/>
            </a:ln>
            <a:effectLst/>
          </c:spPr>
          <c:invertIfNegative val="0"/>
          <c:dLbls>
            <c:dLbl>
              <c:idx val="0"/>
              <c:layout>
                <c:manualLayout>
                  <c:x val="5.8461086707443802E-3"/>
                  <c:y val="0"/>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6.4349394500587203E-4"/>
                  <c:y val="0"/>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Other</c:v>
                </c:pt>
                <c:pt idx="1">
                  <c:v>Service/trade/technical</c:v>
                </c:pt>
                <c:pt idx="2">
                  <c:v>Laborer</c:v>
                </c:pt>
                <c:pt idx="3">
                  <c:v>Administrative</c:v>
                </c:pt>
                <c:pt idx="4">
                  <c:v>White collar</c:v>
                </c:pt>
              </c:strCache>
            </c:strRef>
          </c:cat>
          <c:val>
            <c:numRef>
              <c:f>Sheet1!$B$2:$B$6</c:f>
              <c:numCache>
                <c:formatCode>0%</c:formatCode>
                <c:ptCount val="5"/>
                <c:pt idx="0">
                  <c:v>0.05</c:v>
                </c:pt>
                <c:pt idx="1">
                  <c:v>0.08</c:v>
                </c:pt>
                <c:pt idx="2">
                  <c:v>0.12</c:v>
                </c:pt>
                <c:pt idx="3">
                  <c:v>0.32</c:v>
                </c:pt>
                <c:pt idx="4">
                  <c:v>0.43</c:v>
                </c:pt>
              </c:numCache>
            </c:numRef>
          </c:val>
        </c:ser>
        <c:dLbls>
          <c:showLegendKey val="0"/>
          <c:showVal val="0"/>
          <c:showCatName val="0"/>
          <c:showSerName val="0"/>
          <c:showPercent val="0"/>
          <c:showBubbleSize val="0"/>
        </c:dLbls>
        <c:gapWidth val="14"/>
        <c:overlap val="100"/>
        <c:axId val="197671472"/>
        <c:axId val="235319472"/>
      </c:barChart>
      <c:catAx>
        <c:axId val="197671472"/>
        <c:scaling>
          <c:orientation val="minMax"/>
        </c:scaling>
        <c:delete val="1"/>
        <c:axPos val="l"/>
        <c:numFmt formatCode="General" sourceLinked="1"/>
        <c:majorTickMark val="out"/>
        <c:minorTickMark val="none"/>
        <c:tickLblPos val="nextTo"/>
        <c:crossAx val="235319472"/>
        <c:crosses val="autoZero"/>
        <c:auto val="1"/>
        <c:lblAlgn val="ctr"/>
        <c:lblOffset val="100"/>
        <c:noMultiLvlLbl val="0"/>
      </c:catAx>
      <c:valAx>
        <c:axId val="235319472"/>
        <c:scaling>
          <c:orientation val="minMax"/>
        </c:scaling>
        <c:delete val="1"/>
        <c:axPos val="b"/>
        <c:numFmt formatCode="0%" sourceLinked="1"/>
        <c:majorTickMark val="out"/>
        <c:minorTickMark val="none"/>
        <c:tickLblPos val="nextTo"/>
        <c:crossAx val="1976714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8101484908058E-2"/>
          <c:y val="0"/>
          <c:w val="0.92761879849663398"/>
          <c:h val="0.97461895336018101"/>
        </c:manualLayout>
      </c:layout>
      <c:barChart>
        <c:barDir val="bar"/>
        <c:grouping val="stacked"/>
        <c:varyColors val="0"/>
        <c:ser>
          <c:idx val="0"/>
          <c:order val="0"/>
          <c:tx>
            <c:strRef>
              <c:f>Sheet1!$B$1</c:f>
              <c:strCache>
                <c:ptCount val="1"/>
                <c:pt idx="0">
                  <c:v>High school graduate or less</c:v>
                </c:pt>
              </c:strCache>
            </c:strRef>
          </c:tx>
          <c:spPr>
            <a:solidFill>
              <a:schemeClr val="accent2">
                <a:lumMod val="60000"/>
                <a:lumOff val="40000"/>
              </a:schemeClr>
            </a:solidFill>
            <a:ln>
              <a:noFill/>
            </a:ln>
            <a:effectLst/>
          </c:spPr>
          <c:invertIfNegative val="0"/>
          <c:dLbls>
            <c:dLbl>
              <c:idx val="0"/>
              <c:layout>
                <c:manualLayout>
                  <c:x val="3.72015323947277E-4"/>
                  <c:y val="0"/>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Otro</c:v>
                </c:pt>
                <c:pt idx="1">
                  <c:v>Algo de Univ / Título 2 Años</c:v>
                </c:pt>
                <c:pt idx="2">
                  <c:v>Título Universidad</c:v>
                </c:pt>
                <c:pt idx="3">
                  <c:v>Post Graduate or Graduate degree</c:v>
                </c:pt>
              </c:strCache>
            </c:strRef>
          </c:cat>
          <c:val>
            <c:numRef>
              <c:f>Sheet1!$B$2:$B$5</c:f>
              <c:numCache>
                <c:formatCode>0%</c:formatCode>
                <c:ptCount val="4"/>
                <c:pt idx="0">
                  <c:v>0.08</c:v>
                </c:pt>
                <c:pt idx="1">
                  <c:v>0.39</c:v>
                </c:pt>
                <c:pt idx="2">
                  <c:v>0.41</c:v>
                </c:pt>
                <c:pt idx="3">
                  <c:v>0.12</c:v>
                </c:pt>
              </c:numCache>
            </c:numRef>
          </c:val>
        </c:ser>
        <c:dLbls>
          <c:showLegendKey val="0"/>
          <c:showVal val="0"/>
          <c:showCatName val="0"/>
          <c:showSerName val="0"/>
          <c:showPercent val="0"/>
          <c:showBubbleSize val="0"/>
        </c:dLbls>
        <c:gapWidth val="14"/>
        <c:overlap val="100"/>
        <c:axId val="235321712"/>
        <c:axId val="235322272"/>
      </c:barChart>
      <c:catAx>
        <c:axId val="235321712"/>
        <c:scaling>
          <c:orientation val="minMax"/>
        </c:scaling>
        <c:delete val="1"/>
        <c:axPos val="l"/>
        <c:numFmt formatCode="General" sourceLinked="1"/>
        <c:majorTickMark val="out"/>
        <c:minorTickMark val="none"/>
        <c:tickLblPos val="nextTo"/>
        <c:crossAx val="235322272"/>
        <c:crosses val="autoZero"/>
        <c:auto val="1"/>
        <c:lblAlgn val="ctr"/>
        <c:lblOffset val="100"/>
        <c:noMultiLvlLbl val="0"/>
      </c:catAx>
      <c:valAx>
        <c:axId val="235322272"/>
        <c:scaling>
          <c:orientation val="minMax"/>
        </c:scaling>
        <c:delete val="1"/>
        <c:axPos val="b"/>
        <c:numFmt formatCode="0%" sourceLinked="1"/>
        <c:majorTickMark val="out"/>
        <c:minorTickMark val="none"/>
        <c:tickLblPos val="nextTo"/>
        <c:crossAx val="2353217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8101484908058E-2"/>
          <c:y val="0"/>
          <c:w val="0.92761879849663398"/>
          <c:h val="0.97461895336018101"/>
        </c:manualLayout>
      </c:layout>
      <c:barChart>
        <c:barDir val="bar"/>
        <c:grouping val="stacked"/>
        <c:varyColors val="0"/>
        <c:ser>
          <c:idx val="0"/>
          <c:order val="0"/>
          <c:tx>
            <c:strRef>
              <c:f>Sheet1!$B$1</c:f>
              <c:strCache>
                <c:ptCount val="1"/>
                <c:pt idx="0">
                  <c:v>High school graduate or less</c:v>
                </c:pt>
              </c:strCache>
            </c:strRef>
          </c:tx>
          <c:spPr>
            <a:solidFill>
              <a:schemeClr val="accent2">
                <a:lumMod val="60000"/>
                <a:lumOff val="40000"/>
              </a:schemeClr>
            </a:solidFill>
            <a:ln>
              <a:noFill/>
            </a:ln>
            <a:effectLst/>
          </c:spPr>
          <c:invertIfNegative val="0"/>
          <c:dLbls>
            <c:dLbl>
              <c:idx val="0"/>
              <c:layout>
                <c:manualLayout>
                  <c:x val="-5.1119948675734904E-3"/>
                  <c:y val="0"/>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Other</c:v>
                </c:pt>
                <c:pt idx="1">
                  <c:v>Students</c:v>
                </c:pt>
                <c:pt idx="2">
                  <c:v>Employed</c:v>
                </c:pt>
              </c:strCache>
            </c:strRef>
          </c:cat>
          <c:val>
            <c:numRef>
              <c:f>Sheet1!$B$2:$B$4</c:f>
              <c:numCache>
                <c:formatCode>0%</c:formatCode>
                <c:ptCount val="3"/>
                <c:pt idx="0">
                  <c:v>0.11</c:v>
                </c:pt>
                <c:pt idx="1">
                  <c:v>0.22</c:v>
                </c:pt>
                <c:pt idx="2">
                  <c:v>0.67</c:v>
                </c:pt>
              </c:numCache>
            </c:numRef>
          </c:val>
        </c:ser>
        <c:dLbls>
          <c:showLegendKey val="0"/>
          <c:showVal val="0"/>
          <c:showCatName val="0"/>
          <c:showSerName val="0"/>
          <c:showPercent val="0"/>
          <c:showBubbleSize val="0"/>
        </c:dLbls>
        <c:gapWidth val="14"/>
        <c:overlap val="100"/>
        <c:axId val="235324512"/>
        <c:axId val="235325072"/>
      </c:barChart>
      <c:catAx>
        <c:axId val="235324512"/>
        <c:scaling>
          <c:orientation val="minMax"/>
        </c:scaling>
        <c:delete val="1"/>
        <c:axPos val="l"/>
        <c:numFmt formatCode="General" sourceLinked="1"/>
        <c:majorTickMark val="out"/>
        <c:minorTickMark val="none"/>
        <c:tickLblPos val="nextTo"/>
        <c:crossAx val="235325072"/>
        <c:crosses val="autoZero"/>
        <c:auto val="1"/>
        <c:lblAlgn val="ctr"/>
        <c:lblOffset val="100"/>
        <c:noMultiLvlLbl val="0"/>
      </c:catAx>
      <c:valAx>
        <c:axId val="235325072"/>
        <c:scaling>
          <c:orientation val="minMax"/>
        </c:scaling>
        <c:delete val="1"/>
        <c:axPos val="b"/>
        <c:numFmt formatCode="0%" sourceLinked="1"/>
        <c:majorTickMark val="out"/>
        <c:minorTickMark val="none"/>
        <c:tickLblPos val="nextTo"/>
        <c:crossAx val="2353245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8101484908058E-2"/>
          <c:y val="0"/>
          <c:w val="0.92761879849663398"/>
          <c:h val="0.97461895336018101"/>
        </c:manualLayout>
      </c:layout>
      <c:barChart>
        <c:barDir val="bar"/>
        <c:grouping val="clustered"/>
        <c:varyColors val="0"/>
        <c:ser>
          <c:idx val="0"/>
          <c:order val="0"/>
          <c:tx>
            <c:strRef>
              <c:f>Sheet1!$B$1</c:f>
              <c:strCache>
                <c:ptCount val="1"/>
                <c:pt idx="0">
                  <c:v>18-24 yr olds</c:v>
                </c:pt>
              </c:strCache>
            </c:strRef>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Sheet1!$A$2:$A$3</c:f>
              <c:numCache>
                <c:formatCode>General</c:formatCode>
                <c:ptCount val="1"/>
              </c:numCache>
            </c:numRef>
          </c:cat>
          <c:val>
            <c:numRef>
              <c:f>Sheet1!$B$2:$B$3</c:f>
              <c:numCache>
                <c:formatCode>0%</c:formatCode>
                <c:ptCount val="1"/>
              </c:numCache>
            </c:numRef>
          </c:val>
        </c:ser>
        <c:ser>
          <c:idx val="1"/>
          <c:order val="1"/>
          <c:tx>
            <c:strRef>
              <c:f>Sheet1!$C$1</c:f>
              <c:strCache>
                <c:ptCount val="1"/>
                <c:pt idx="0">
                  <c:v>25-34 yr olds</c:v>
                </c:pt>
              </c:strCache>
            </c:strRef>
          </c:tx>
          <c:spPr>
            <a:solidFill>
              <a:schemeClr val="accent2">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1"/>
              </c:numCache>
            </c:numRef>
          </c:cat>
          <c:val>
            <c:numRef>
              <c:f>Sheet1!$C$2:$C$3</c:f>
              <c:numCache>
                <c:formatCode>0%</c:formatCode>
                <c:ptCount val="1"/>
              </c:numCache>
            </c:numRef>
          </c:val>
        </c:ser>
        <c:dLbls>
          <c:showLegendKey val="0"/>
          <c:showVal val="0"/>
          <c:showCatName val="0"/>
          <c:showSerName val="0"/>
          <c:showPercent val="0"/>
          <c:showBubbleSize val="0"/>
        </c:dLbls>
        <c:gapWidth val="14"/>
        <c:axId val="233777904"/>
        <c:axId val="233778464"/>
      </c:barChart>
      <c:catAx>
        <c:axId val="233777904"/>
        <c:scaling>
          <c:orientation val="minMax"/>
        </c:scaling>
        <c:delete val="1"/>
        <c:axPos val="l"/>
        <c:numFmt formatCode="General" sourceLinked="1"/>
        <c:majorTickMark val="out"/>
        <c:minorTickMark val="none"/>
        <c:tickLblPos val="nextTo"/>
        <c:crossAx val="233778464"/>
        <c:crosses val="autoZero"/>
        <c:auto val="1"/>
        <c:lblAlgn val="ctr"/>
        <c:lblOffset val="100"/>
        <c:noMultiLvlLbl val="0"/>
      </c:catAx>
      <c:valAx>
        <c:axId val="233778464"/>
        <c:scaling>
          <c:orientation val="minMax"/>
        </c:scaling>
        <c:delete val="1"/>
        <c:axPos val="b"/>
        <c:numFmt formatCode="0%" sourceLinked="1"/>
        <c:majorTickMark val="out"/>
        <c:minorTickMark val="none"/>
        <c:tickLblPos val="nextTo"/>
        <c:crossAx val="233777904"/>
        <c:crosses val="autoZero"/>
        <c:crossBetween val="between"/>
      </c:valAx>
      <c:spPr>
        <a:noFill/>
        <a:ln>
          <a:noFill/>
        </a:ln>
        <a:effectLst/>
      </c:spPr>
    </c:plotArea>
    <c:legend>
      <c:legendPos val="r"/>
      <c:layout>
        <c:manualLayout>
          <c:xMode val="edge"/>
          <c:yMode val="edge"/>
          <c:x val="6.9307765181641001E-2"/>
          <c:y val="0.10620739063512501"/>
          <c:w val="0.75049293954276797"/>
          <c:h val="0.568738842815534"/>
        </c:manualLayout>
      </c:layout>
      <c:overlay val="0"/>
      <c:spPr>
        <a:noFill/>
        <a:ln>
          <a:solidFill>
            <a:schemeClr val="bg1">
              <a:lumMod val="75000"/>
            </a:schemeClr>
          </a:solid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020654572115599E-2"/>
          <c:y val="7.7920686802496503E-2"/>
          <c:w val="0.96433537360355603"/>
          <c:h val="0.739578107383696"/>
        </c:manualLayout>
      </c:layout>
      <c:barChart>
        <c:barDir val="col"/>
        <c:grouping val="clustered"/>
        <c:varyColors val="0"/>
        <c:ser>
          <c:idx val="0"/>
          <c:order val="0"/>
          <c:tx>
            <c:strRef>
              <c:f>Sheet1!$B$1</c:f>
              <c:strCache>
                <c:ptCount val="1"/>
                <c:pt idx="0">
                  <c:v>Series 1</c:v>
                </c:pt>
              </c:strCache>
            </c:strRef>
          </c:tx>
          <c:spPr>
            <a:solidFill>
              <a:schemeClr val="accent4"/>
            </a:solidFill>
            <a:ln>
              <a:noFill/>
            </a:ln>
            <a:effectLst/>
          </c:spPr>
          <c:invertIfNegative val="0"/>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Teléfono Inteligente</c:v>
                </c:pt>
                <c:pt idx="1">
                  <c:v>Laptop</c:v>
                </c:pt>
                <c:pt idx="2">
                  <c:v>Tableta</c:v>
                </c:pt>
                <c:pt idx="3">
                  <c:v>Computadora Escritorio</c:v>
                </c:pt>
                <c:pt idx="4">
                  <c:v>Dispositivo Portátil (i.e. Fitbit, _x000d_Apple Watch)</c:v>
                </c:pt>
              </c:strCache>
            </c:strRef>
          </c:cat>
          <c:val>
            <c:numRef>
              <c:f>Sheet1!$B$2:$B$6</c:f>
              <c:numCache>
                <c:formatCode>General</c:formatCode>
                <c:ptCount val="5"/>
                <c:pt idx="0">
                  <c:v>98</c:v>
                </c:pt>
                <c:pt idx="1">
                  <c:v>93</c:v>
                </c:pt>
                <c:pt idx="2">
                  <c:v>77</c:v>
                </c:pt>
                <c:pt idx="3">
                  <c:v>83</c:v>
                </c:pt>
                <c:pt idx="4">
                  <c:v>44</c:v>
                </c:pt>
              </c:numCache>
            </c:numRef>
          </c:val>
        </c:ser>
        <c:dLbls>
          <c:showLegendKey val="0"/>
          <c:showVal val="0"/>
          <c:showCatName val="0"/>
          <c:showSerName val="0"/>
          <c:showPercent val="0"/>
          <c:showBubbleSize val="0"/>
        </c:dLbls>
        <c:gapWidth val="105"/>
        <c:axId val="233781824"/>
        <c:axId val="233782384"/>
      </c:barChart>
      <c:catAx>
        <c:axId val="23378182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lumMod val="85000"/>
                    <a:lumOff val="15000"/>
                  </a:schemeClr>
                </a:solidFill>
                <a:latin typeface="+mn-lt"/>
                <a:ea typeface="+mn-ea"/>
                <a:cs typeface="+mn-cs"/>
              </a:defRPr>
            </a:pPr>
            <a:endParaRPr lang="en-US"/>
          </a:p>
        </c:txPr>
        <c:crossAx val="233782384"/>
        <c:crosses val="autoZero"/>
        <c:auto val="1"/>
        <c:lblAlgn val="ctr"/>
        <c:lblOffset val="20"/>
        <c:noMultiLvlLbl val="0"/>
      </c:catAx>
      <c:valAx>
        <c:axId val="233782384"/>
        <c:scaling>
          <c:orientation val="minMax"/>
          <c:max val="100"/>
        </c:scaling>
        <c:delete val="1"/>
        <c:axPos val="l"/>
        <c:numFmt formatCode="General" sourceLinked="1"/>
        <c:majorTickMark val="out"/>
        <c:minorTickMark val="none"/>
        <c:tickLblPos val="nextTo"/>
        <c:crossAx val="2337818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71397622854799"/>
          <c:y val="7.7920686802496503E-2"/>
          <c:w val="0.75845375030395901"/>
          <c:h val="0.89285398194486898"/>
        </c:manualLayout>
      </c:layout>
      <c:barChart>
        <c:barDir val="col"/>
        <c:grouping val="clustered"/>
        <c:varyColors val="0"/>
        <c:ser>
          <c:idx val="0"/>
          <c:order val="0"/>
          <c:tx>
            <c:strRef>
              <c:f>Sheet1!$B$1</c:f>
              <c:strCache>
                <c:ptCount val="1"/>
                <c:pt idx="0">
                  <c:v>Conexión Celular únicamente_x000d_</c:v>
                </c:pt>
              </c:strCache>
            </c:strRef>
          </c:tx>
          <c:spPr>
            <a:solidFill>
              <a:schemeClr val="accent1"/>
            </a:solidFill>
            <a:ln>
              <a:noFill/>
            </a:ln>
            <a:effectLst/>
          </c:spPr>
          <c:invertIfNegative val="0"/>
          <c:dLbls>
            <c:numFmt formatCode="General\%" sourceLinked="0"/>
            <c:spPr>
              <a:noFill/>
              <a:ln>
                <a:noFill/>
              </a:ln>
              <a:effectLst/>
            </c:spPr>
            <c:txPr>
              <a:bodyPr rot="0" spcFirstLastPara="1" vertOverflow="ellipsis" vert="horz" wrap="square" anchor="ctr" anchorCtr="1"/>
              <a:lstStyle/>
              <a:p>
                <a:pPr>
                  <a:defRPr sz="105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numCache>
            </c:numRef>
          </c:val>
        </c:ser>
        <c:ser>
          <c:idx val="1"/>
          <c:order val="1"/>
          <c:tx>
            <c:strRef>
              <c:f>Sheet1!$C$1</c:f>
              <c:strCache>
                <c:ptCount val="1"/>
                <c:pt idx="0">
                  <c:v>WiFi only</c:v>
                </c:pt>
              </c:strCache>
            </c:strRef>
          </c:tx>
          <c:spPr>
            <a:solidFill>
              <a:schemeClr val="accent2"/>
            </a:solidFill>
            <a:ln>
              <a:noFill/>
            </a:ln>
            <a:effectLst/>
          </c:spPr>
          <c:invertIfNegative val="0"/>
          <c:dLbls>
            <c:numFmt formatCode="General\%" sourceLinked="0"/>
            <c:spPr>
              <a:noFill/>
              <a:ln>
                <a:noFill/>
              </a:ln>
              <a:effectLst/>
            </c:spPr>
            <c:txPr>
              <a:bodyPr rot="0" spcFirstLastPara="1" vertOverflow="ellipsis" vert="horz" wrap="square" anchor="ctr" anchorCtr="1"/>
              <a:lstStyle/>
              <a:p>
                <a:pPr>
                  <a:defRPr sz="105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numCache>
            </c:numRef>
          </c:val>
        </c:ser>
        <c:ser>
          <c:idx val="2"/>
          <c:order val="2"/>
          <c:tx>
            <c:strRef>
              <c:f>Sheet1!$D$1</c:f>
              <c:strCache>
                <c:ptCount val="1"/>
                <c:pt idx="0">
                  <c:v>Wifi y Celular, ambas</c:v>
                </c:pt>
              </c:strCache>
            </c:strRef>
          </c:tx>
          <c:spPr>
            <a:solidFill>
              <a:schemeClr val="accent3"/>
            </a:solidFill>
            <a:ln>
              <a:noFill/>
            </a:ln>
            <a:effectLst/>
          </c:spPr>
          <c:invertIfNegative val="0"/>
          <c:dLbls>
            <c:numFmt formatCode="General\%" sourceLinked="0"/>
            <c:spPr>
              <a:noFill/>
              <a:ln>
                <a:noFill/>
              </a:ln>
              <a:effectLst/>
            </c:spPr>
            <c:txPr>
              <a:bodyPr rot="0" spcFirstLastPara="1" vertOverflow="ellipsis" vert="horz" wrap="square" anchor="ctr" anchorCtr="1"/>
              <a:lstStyle/>
              <a:p>
                <a:pPr>
                  <a:defRPr sz="105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numCache>
            </c:numRef>
          </c:val>
        </c:ser>
        <c:dLbls>
          <c:showLegendKey val="0"/>
          <c:showVal val="0"/>
          <c:showCatName val="0"/>
          <c:showSerName val="0"/>
          <c:showPercent val="0"/>
          <c:showBubbleSize val="0"/>
        </c:dLbls>
        <c:gapWidth val="125"/>
        <c:axId val="233605680"/>
        <c:axId val="233606240"/>
      </c:barChart>
      <c:catAx>
        <c:axId val="233605680"/>
        <c:scaling>
          <c:orientation val="minMax"/>
        </c:scaling>
        <c:delete val="1"/>
        <c:axPos val="b"/>
        <c:numFmt formatCode="General" sourceLinked="1"/>
        <c:majorTickMark val="none"/>
        <c:minorTickMark val="none"/>
        <c:tickLblPos val="nextTo"/>
        <c:crossAx val="233606240"/>
        <c:crosses val="autoZero"/>
        <c:auto val="1"/>
        <c:lblAlgn val="ctr"/>
        <c:lblOffset val="20"/>
        <c:noMultiLvlLbl val="0"/>
      </c:catAx>
      <c:valAx>
        <c:axId val="233606240"/>
        <c:scaling>
          <c:orientation val="minMax"/>
        </c:scaling>
        <c:delete val="1"/>
        <c:axPos val="l"/>
        <c:numFmt formatCode="General" sourceLinked="1"/>
        <c:majorTickMark val="out"/>
        <c:minorTickMark val="none"/>
        <c:tickLblPos val="nextTo"/>
        <c:crossAx val="233605680"/>
        <c:crosses val="autoZero"/>
        <c:crossBetween val="between"/>
      </c:valAx>
      <c:spPr>
        <a:noFill/>
        <a:ln>
          <a:noFill/>
        </a:ln>
        <a:effectLst/>
      </c:spPr>
    </c:plotArea>
    <c:legend>
      <c:legendPos val="b"/>
      <c:layout>
        <c:manualLayout>
          <c:xMode val="edge"/>
          <c:yMode val="edge"/>
          <c:x val="5.31649353418732E-2"/>
          <c:y val="8.1406531789225106E-2"/>
          <c:w val="0.91568121411055103"/>
          <c:h val="0.91859492874120396"/>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50"/>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832313198222201E-2"/>
          <c:y val="7.7920686802496503E-2"/>
          <c:w val="0.96433537360355603"/>
          <c:h val="0.739578107383696"/>
        </c:manualLayout>
      </c:layout>
      <c:barChart>
        <c:barDir val="col"/>
        <c:grouping val="clustered"/>
        <c:varyColors val="0"/>
        <c:ser>
          <c:idx val="0"/>
          <c:order val="0"/>
          <c:tx>
            <c:strRef>
              <c:f>Sheet1!$B$1</c:f>
              <c:strCache>
                <c:ptCount val="1"/>
                <c:pt idx="0">
                  <c:v>Column4</c:v>
                </c:pt>
              </c:strCache>
            </c:strRef>
          </c:tx>
          <c:spPr>
            <a:solidFill>
              <a:schemeClr val="accent1"/>
            </a:solidFill>
            <a:ln>
              <a:noFill/>
            </a:ln>
            <a:effectLst/>
          </c:spPr>
          <c:invertIfNegative val="0"/>
          <c:dLbls>
            <c:dLbl>
              <c:idx val="0"/>
              <c:layout>
                <c:manualLayout>
                  <c:x val="-1.5935466817457101E-2"/>
                  <c:y val="8.0046907422619898E-2"/>
                </c:manualLayout>
              </c:layout>
              <c:showLegendKey val="0"/>
              <c:showVal val="1"/>
              <c:showCatName val="0"/>
              <c:showSerName val="0"/>
              <c:showPercent val="0"/>
              <c:showBubbleSize val="0"/>
              <c:extLst>
                <c:ext xmlns:c15="http://schemas.microsoft.com/office/drawing/2012/chart" uri="{CE6537A1-D6FC-4f65-9D91-7224C49458BB}">
                  <c15:layout>
                    <c:manualLayout>
                      <c:w val="0.33548588932627782"/>
                      <c:h val="0.2872781999539189"/>
                    </c:manualLayout>
                  </c15:layout>
                </c:ext>
              </c:extLst>
            </c:dLbl>
            <c:numFmt formatCode="General\%" sourceLinked="0"/>
            <c:spPr>
              <a:noFill/>
              <a:ln>
                <a:noFill/>
              </a:ln>
              <a:effectLst/>
            </c:spPr>
            <c:txPr>
              <a:bodyPr rot="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6</c:v>
                </c:pt>
              </c:numCache>
            </c:numRef>
          </c:val>
        </c:ser>
        <c:ser>
          <c:idx val="1"/>
          <c:order val="1"/>
          <c:tx>
            <c:strRef>
              <c:f>Sheet1!$C$1</c:f>
              <c:strCache>
                <c:ptCount val="1"/>
                <c:pt idx="0">
                  <c:v>Column5</c:v>
                </c:pt>
              </c:strCache>
            </c:strRef>
          </c:tx>
          <c:spPr>
            <a:solidFill>
              <a:schemeClr val="accent2"/>
            </a:solidFill>
            <a:ln>
              <a:noFill/>
            </a:ln>
            <a:effectLst/>
          </c:spPr>
          <c:invertIfNegative val="0"/>
          <c:dLbls>
            <c:dLbl>
              <c:idx val="0"/>
              <c:layout>
                <c:manualLayout>
                  <c:x val="0"/>
                  <c:y val="2.6682535914152001E-2"/>
                </c:manualLayout>
              </c:layout>
              <c:showLegendKey val="0"/>
              <c:showVal val="1"/>
              <c:showCatName val="0"/>
              <c:showSerName val="0"/>
              <c:showPercent val="0"/>
              <c:showBubbleSize val="0"/>
              <c:extLst>
                <c:ext xmlns:c15="http://schemas.microsoft.com/office/drawing/2012/chart" uri="{CE6537A1-D6FC-4f65-9D91-7224C49458BB}">
                  <c15:layout>
                    <c:manualLayout>
                      <c:w val="0.29325508290407687"/>
                      <c:h val="0.19833758077313904"/>
                    </c:manualLayout>
                  </c15:layout>
                </c:ext>
              </c:extLst>
            </c:dLbl>
            <c:numFmt formatCode="General\%" sourceLinked="0"/>
            <c:spPr>
              <a:noFill/>
              <a:ln>
                <a:noFill/>
              </a:ln>
              <a:effectLst/>
            </c:spPr>
            <c:txPr>
              <a:bodyPr rot="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71</c:v>
                </c:pt>
              </c:numCache>
            </c:numRef>
          </c:val>
        </c:ser>
        <c:ser>
          <c:idx val="2"/>
          <c:order val="2"/>
          <c:tx>
            <c:strRef>
              <c:f>Sheet1!$D$1</c:f>
              <c:strCache>
                <c:ptCount val="1"/>
                <c:pt idx="0">
                  <c:v>Column6</c:v>
                </c:pt>
              </c:strCache>
            </c:strRef>
          </c:tx>
          <c:spPr>
            <a:solidFill>
              <a:schemeClr val="accent3"/>
            </a:solidFill>
            <a:ln>
              <a:noFill/>
            </a:ln>
            <a:effectLst/>
          </c:spPr>
          <c:invertIfNegative val="0"/>
          <c:dLbls>
            <c:dLbl>
              <c:idx val="0"/>
              <c:layout>
                <c:manualLayout>
                  <c:x val="1.0623365716474801E-2"/>
                  <c:y val="8.0046907422619898E-2"/>
                </c:manualLayout>
              </c:layout>
              <c:showLegendKey val="0"/>
              <c:showVal val="1"/>
              <c:showCatName val="0"/>
              <c:showSerName val="0"/>
              <c:showPercent val="0"/>
              <c:showBubbleSize val="0"/>
              <c:extLst>
                <c:ext xmlns:c15="http://schemas.microsoft.com/office/drawing/2012/chart" uri="{CE6537A1-D6FC-4f65-9D91-7224C49458BB}">
                  <c15:layout>
                    <c:manualLayout>
                      <c:w val="0.31095793016122364"/>
                      <c:h val="0.2872781999539189"/>
                    </c:manualLayout>
                  </c15:layout>
                </c:ext>
              </c:extLst>
            </c:dLbl>
            <c:numFmt formatCode="General\%" sourceLinked="0"/>
            <c:spPr>
              <a:noFill/>
              <a:ln>
                <a:noFill/>
              </a:ln>
              <a:effectLst/>
            </c:spPr>
            <c:txPr>
              <a:bodyPr rot="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24</c:v>
                </c:pt>
              </c:numCache>
            </c:numRef>
          </c:val>
        </c:ser>
        <c:dLbls>
          <c:showLegendKey val="0"/>
          <c:showVal val="0"/>
          <c:showCatName val="0"/>
          <c:showSerName val="0"/>
          <c:showPercent val="0"/>
          <c:showBubbleSize val="0"/>
        </c:dLbls>
        <c:gapWidth val="125"/>
        <c:axId val="233609600"/>
        <c:axId val="233610160"/>
      </c:barChart>
      <c:catAx>
        <c:axId val="233609600"/>
        <c:scaling>
          <c:orientation val="minMax"/>
        </c:scaling>
        <c:delete val="1"/>
        <c:axPos val="b"/>
        <c:numFmt formatCode="General" sourceLinked="1"/>
        <c:majorTickMark val="none"/>
        <c:minorTickMark val="none"/>
        <c:tickLblPos val="nextTo"/>
        <c:crossAx val="233610160"/>
        <c:crosses val="autoZero"/>
        <c:auto val="1"/>
        <c:lblAlgn val="ctr"/>
        <c:lblOffset val="20"/>
        <c:noMultiLvlLbl val="0"/>
      </c:catAx>
      <c:valAx>
        <c:axId val="233610160"/>
        <c:scaling>
          <c:orientation val="minMax"/>
          <c:max val="100"/>
        </c:scaling>
        <c:delete val="1"/>
        <c:axPos val="l"/>
        <c:numFmt formatCode="General" sourceLinked="1"/>
        <c:majorTickMark val="out"/>
        <c:minorTickMark val="none"/>
        <c:tickLblPos val="nextTo"/>
        <c:crossAx val="233609600"/>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lumMod val="85000"/>
              <a:lumOff val="15000"/>
            </a:schemeClr>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832313198222201E-2"/>
          <c:y val="7.7920686802496503E-2"/>
          <c:w val="0.96433537360355603"/>
          <c:h val="0.739578107383696"/>
        </c:manualLayout>
      </c:layout>
      <c:barChart>
        <c:barDir val="col"/>
        <c:grouping val="clustered"/>
        <c:varyColors val="0"/>
        <c:ser>
          <c:idx val="0"/>
          <c:order val="0"/>
          <c:tx>
            <c:strRef>
              <c:f>Sheet1!$B$1</c:f>
              <c:strCache>
                <c:ptCount val="1"/>
                <c:pt idx="0">
                  <c:v>Column4</c:v>
                </c:pt>
              </c:strCache>
            </c:strRef>
          </c:tx>
          <c:spPr>
            <a:solidFill>
              <a:schemeClr val="accent1"/>
            </a:solidFill>
            <a:ln>
              <a:noFill/>
            </a:ln>
            <a:effectLst/>
          </c:spPr>
          <c:invertIfNegative val="0"/>
          <c:dLbls>
            <c:dLbl>
              <c:idx val="0"/>
              <c:layout>
                <c:manualLayout>
                  <c:x val="-1.2172465932762301E-17"/>
                  <c:y val="8.0046907422619801E-2"/>
                </c:manualLayout>
              </c:layout>
              <c:showLegendKey val="0"/>
              <c:showVal val="1"/>
              <c:showCatName val="0"/>
              <c:showSerName val="0"/>
              <c:showPercent val="0"/>
              <c:showBubbleSize val="0"/>
              <c:extLst>
                <c:ext xmlns:c15="http://schemas.microsoft.com/office/drawing/2012/chart" uri="{CE6537A1-D6FC-4f65-9D91-7224C49458BB}">
                  <c15:layout>
                    <c:manualLayout>
                      <c:w val="0.34610925504275275"/>
                      <c:h val="0.2872781999539189"/>
                    </c:manualLayout>
                  </c15:layout>
                </c:ext>
              </c:extLst>
            </c:dLbl>
            <c:numFmt formatCode="General\%" sourceLinked="0"/>
            <c:spPr>
              <a:noFill/>
              <a:ln>
                <a:noFill/>
              </a:ln>
              <a:effectLst/>
            </c:spPr>
            <c:txPr>
              <a:bodyPr rot="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9</c:v>
                </c:pt>
              </c:numCache>
            </c:numRef>
          </c:val>
        </c:ser>
        <c:ser>
          <c:idx val="1"/>
          <c:order val="1"/>
          <c:tx>
            <c:strRef>
              <c:f>Sheet1!$C$1</c:f>
              <c:strCache>
                <c:ptCount val="1"/>
                <c:pt idx="0">
                  <c:v>Column5</c:v>
                </c:pt>
              </c:strCache>
            </c:strRef>
          </c:tx>
          <c:spPr>
            <a:solidFill>
              <a:schemeClr val="accent2"/>
            </a:solidFill>
            <a:ln>
              <a:noFill/>
            </a:ln>
            <a:effectLst/>
          </c:spPr>
          <c:invertIfNegative val="0"/>
          <c:dLbls>
            <c:dLbl>
              <c:idx val="0"/>
              <c:layout>
                <c:manualLayout>
                  <c:x val="0"/>
                  <c:y val="2.668288607407E-2"/>
                </c:manualLayout>
              </c:layout>
              <c:showLegendKey val="0"/>
              <c:showVal val="1"/>
              <c:showCatName val="0"/>
              <c:showSerName val="0"/>
              <c:showPercent val="0"/>
              <c:showBubbleSize val="0"/>
              <c:extLst>
                <c:ext xmlns:c15="http://schemas.microsoft.com/office/drawing/2012/chart" uri="{CE6537A1-D6FC-4f65-9D91-7224C49458BB}">
                  <c15:layout>
                    <c:manualLayout>
                      <c:w val="0.29325508290407687"/>
                      <c:h val="0.14497320926467117"/>
                    </c:manualLayout>
                  </c15:layout>
                </c:ext>
              </c:extLst>
            </c:dLbl>
            <c:numFmt formatCode="General\%" sourceLinked="0"/>
            <c:spPr>
              <a:noFill/>
              <a:ln>
                <a:noFill/>
              </a:ln>
              <a:effectLst/>
            </c:spPr>
            <c:txPr>
              <a:bodyPr rot="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63</c:v>
                </c:pt>
              </c:numCache>
            </c:numRef>
          </c:val>
        </c:ser>
        <c:ser>
          <c:idx val="2"/>
          <c:order val="2"/>
          <c:tx>
            <c:strRef>
              <c:f>Sheet1!$D$1</c:f>
              <c:strCache>
                <c:ptCount val="1"/>
                <c:pt idx="0">
                  <c:v>Column6</c:v>
                </c:pt>
              </c:strCache>
            </c:strRef>
          </c:tx>
          <c:spPr>
            <a:solidFill>
              <a:schemeClr val="accent3"/>
            </a:solidFill>
            <a:ln>
              <a:noFill/>
            </a:ln>
            <a:effectLst/>
          </c:spPr>
          <c:invertIfNegative val="0"/>
          <c:dLbls>
            <c:dLbl>
              <c:idx val="0"/>
              <c:layout>
                <c:manualLayout>
                  <c:x val="1.0623365716474801E-2"/>
                  <c:y val="8.0046907422619898E-2"/>
                </c:manualLayout>
              </c:layout>
              <c:showLegendKey val="0"/>
              <c:showVal val="1"/>
              <c:showCatName val="0"/>
              <c:showSerName val="0"/>
              <c:showPercent val="0"/>
              <c:showBubbleSize val="0"/>
              <c:extLst>
                <c:ext xmlns:c15="http://schemas.microsoft.com/office/drawing/2012/chart" uri="{CE6537A1-D6FC-4f65-9D91-7224C49458BB}">
                  <c15:layout>
                    <c:manualLayout>
                      <c:w val="0.31095793016122364"/>
                      <c:h val="0.2872781999539189"/>
                    </c:manualLayout>
                  </c15:layout>
                </c:ext>
              </c:extLst>
            </c:dLbl>
            <c:numFmt formatCode="General\%" sourceLinked="0"/>
            <c:spPr>
              <a:noFill/>
              <a:ln>
                <a:noFill/>
              </a:ln>
              <a:effectLst/>
            </c:spPr>
            <c:txPr>
              <a:bodyPr rot="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28</c:v>
                </c:pt>
              </c:numCache>
            </c:numRef>
          </c:val>
        </c:ser>
        <c:dLbls>
          <c:showLegendKey val="0"/>
          <c:showVal val="0"/>
          <c:showCatName val="0"/>
          <c:showSerName val="0"/>
          <c:showPercent val="0"/>
          <c:showBubbleSize val="0"/>
        </c:dLbls>
        <c:gapWidth val="125"/>
        <c:axId val="238892528"/>
        <c:axId val="238893088"/>
      </c:barChart>
      <c:catAx>
        <c:axId val="238892528"/>
        <c:scaling>
          <c:orientation val="minMax"/>
        </c:scaling>
        <c:delete val="1"/>
        <c:axPos val="b"/>
        <c:numFmt formatCode="General" sourceLinked="1"/>
        <c:majorTickMark val="none"/>
        <c:minorTickMark val="none"/>
        <c:tickLblPos val="nextTo"/>
        <c:crossAx val="238893088"/>
        <c:crosses val="autoZero"/>
        <c:auto val="1"/>
        <c:lblAlgn val="ctr"/>
        <c:lblOffset val="20"/>
        <c:noMultiLvlLbl val="0"/>
      </c:catAx>
      <c:valAx>
        <c:axId val="238893088"/>
        <c:scaling>
          <c:orientation val="minMax"/>
          <c:max val="100"/>
        </c:scaling>
        <c:delete val="1"/>
        <c:axPos val="l"/>
        <c:numFmt formatCode="General" sourceLinked="1"/>
        <c:majorTickMark val="out"/>
        <c:minorTickMark val="none"/>
        <c:tickLblPos val="nextTo"/>
        <c:crossAx val="238892528"/>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lumMod val="85000"/>
              <a:lumOff val="15000"/>
            </a:schemeClr>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832313198222201E-2"/>
          <c:y val="7.7920686802496503E-2"/>
          <c:w val="0.96433537360355603"/>
          <c:h val="0.739578107383696"/>
        </c:manualLayout>
      </c:layout>
      <c:barChart>
        <c:barDir val="col"/>
        <c:grouping val="clustered"/>
        <c:varyColors val="0"/>
        <c:ser>
          <c:idx val="0"/>
          <c:order val="0"/>
          <c:tx>
            <c:strRef>
              <c:f>Sheet1!$B$1</c:f>
              <c:strCache>
                <c:ptCount val="1"/>
                <c:pt idx="0">
                  <c:v>Dispositivo Personal Unicamente</c:v>
                </c:pt>
              </c:strCache>
            </c:strRef>
          </c:tx>
          <c:spPr>
            <a:solidFill>
              <a:schemeClr val="accent4"/>
            </a:solidFill>
            <a:ln>
              <a:noFill/>
            </a:ln>
            <a:effectLst/>
          </c:spPr>
          <c:invertIfNegative val="0"/>
          <c:dLbls>
            <c:dLbl>
              <c:idx val="0"/>
              <c:layout>
                <c:manualLayout>
                  <c:x val="4.1717469633981603E-3"/>
                  <c:y val="3.9479536940382996E-3"/>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7.3709911872212458E-2"/>
                      <c:h val="6.1502803952784589E-2"/>
                    </c:manualLayout>
                  </c15:layout>
                </c:ext>
              </c:extLst>
            </c:dLbl>
            <c:dLbl>
              <c:idx val="1"/>
              <c:layout>
                <c:manualLayout>
                  <c:x val="-6.1349703130235802E-3"/>
                  <c:y val="-6.2600372807393697E-3"/>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5.7330432734776594E-2"/>
                      <c:h val="8.3278688524590166E-2"/>
                    </c:manualLayout>
                  </c15:layout>
                </c:ext>
              </c:extLst>
            </c:dLbl>
            <c:dLbl>
              <c:idx val="2"/>
              <c:layout>
                <c:manualLayout>
                  <c:x val="-8.1062766799274897E-4"/>
                  <c:y val="0"/>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5.7330432734776594E-2"/>
                      <c:h val="8.3278688524590166E-2"/>
                    </c:manualLayout>
                  </c15:layout>
                </c:ext>
              </c:extLst>
            </c:dLbl>
            <c:dLbl>
              <c:idx val="3"/>
              <c:layout>
                <c:manualLayout>
                  <c:x val="-6.1349703130235802E-3"/>
                  <c:y val="1.1954898966983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numFmt formatCode="General\%" sourceLinked="0"/>
              <c:spPr>
                <a:noFill/>
                <a:ln>
                  <a:noFill/>
                </a:ln>
                <a:effectLst/>
              </c:spPr>
              <c:txPr>
                <a:bodyPr rot="0" spcFirstLastPara="1" vertOverflow="ellipsis" vert="horz" wrap="square" lIns="38100" tIns="19050" rIns="38100" bIns="19050" anchor="ctr" anchorCtr="1">
                  <a:no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Teléfono Inteligente</c:v>
                </c:pt>
                <c:pt idx="1">
                  <c:v>Tableta</c:v>
                </c:pt>
                <c:pt idx="2">
                  <c:v>Laptop</c:v>
                </c:pt>
                <c:pt idx="3">
                  <c:v>Computadora Escritorio</c:v>
                </c:pt>
                <c:pt idx="4">
                  <c:v>Dispositivo Portátil</c:v>
                </c:pt>
              </c:strCache>
            </c:strRef>
          </c:cat>
          <c:val>
            <c:numRef>
              <c:f>Sheet1!$B$2:$B$6</c:f>
              <c:numCache>
                <c:formatCode>General</c:formatCode>
                <c:ptCount val="5"/>
                <c:pt idx="0">
                  <c:v>78</c:v>
                </c:pt>
                <c:pt idx="1">
                  <c:v>81</c:v>
                </c:pt>
                <c:pt idx="2">
                  <c:v>75</c:v>
                </c:pt>
                <c:pt idx="3">
                  <c:v>56</c:v>
                </c:pt>
                <c:pt idx="4">
                  <c:v>70</c:v>
                </c:pt>
              </c:numCache>
            </c:numRef>
          </c:val>
        </c:ser>
        <c:ser>
          <c:idx val="1"/>
          <c:order val="1"/>
          <c:tx>
            <c:strRef>
              <c:f>Sheet1!$C$1</c:f>
              <c:strCache>
                <c:ptCount val="1"/>
                <c:pt idx="0">
                  <c:v>Dispositivo Aportado por el Empleador Unicamente</c:v>
                </c:pt>
              </c:strCache>
            </c:strRef>
          </c:tx>
          <c:spPr>
            <a:solidFill>
              <a:schemeClr val="accent2"/>
            </a:solidFill>
            <a:ln>
              <a:noFill/>
            </a:ln>
            <a:effectLst/>
          </c:spPr>
          <c:invertIfNegative val="0"/>
          <c:dLbls>
            <c:dLbl>
              <c:idx val="0"/>
              <c:layout>
                <c:manualLayout>
                  <c:x val="-1.5060466492837199E-3"/>
                  <c:y val="2.9310525519787099E-2"/>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6.8306211987538779E-2"/>
                      <c:h val="9.2014755043806393E-2"/>
                    </c:manualLayout>
                  </c15:layout>
                </c:ext>
              </c:extLst>
            </c:dLbl>
            <c:dLbl>
              <c:idx val="2"/>
              <c:layout>
                <c:manualLayout>
                  <c:x val="4.0899802086823804E-3"/>
                  <c:y val="1.19548989669838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49964208585686E-16"/>
                  <c:y val="1.5939865289311701E-2"/>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Teléfono Inteligente</c:v>
                </c:pt>
                <c:pt idx="1">
                  <c:v>Tableta</c:v>
                </c:pt>
                <c:pt idx="2">
                  <c:v>Laptop</c:v>
                </c:pt>
                <c:pt idx="3">
                  <c:v>Computadora Escritorio</c:v>
                </c:pt>
                <c:pt idx="4">
                  <c:v>Dispositivo Portátil</c:v>
                </c:pt>
              </c:strCache>
            </c:strRef>
          </c:cat>
          <c:val>
            <c:numRef>
              <c:f>Sheet1!$C$2:$C$6</c:f>
              <c:numCache>
                <c:formatCode>General</c:formatCode>
                <c:ptCount val="5"/>
                <c:pt idx="0">
                  <c:v>6</c:v>
                </c:pt>
                <c:pt idx="1">
                  <c:v>9</c:v>
                </c:pt>
                <c:pt idx="2">
                  <c:v>7</c:v>
                </c:pt>
                <c:pt idx="3">
                  <c:v>20</c:v>
                </c:pt>
                <c:pt idx="4">
                  <c:v>13</c:v>
                </c:pt>
              </c:numCache>
            </c:numRef>
          </c:val>
        </c:ser>
        <c:ser>
          <c:idx val="2"/>
          <c:order val="2"/>
          <c:tx>
            <c:strRef>
              <c:f>Sheet1!$D$1</c:f>
              <c:strCache>
                <c:ptCount val="1"/>
                <c:pt idx="0">
                  <c:v>Ambos</c:v>
                </c:pt>
              </c:strCache>
            </c:strRef>
          </c:tx>
          <c:invertIfNegative val="0"/>
          <c:dLbls>
            <c:numFmt formatCode="General\%" sourceLinked="0"/>
            <c:spPr>
              <a:noFill/>
              <a:ln>
                <a:noFill/>
              </a:ln>
              <a:effectLst/>
            </c:spPr>
            <c:txPr>
              <a:bodyPr wrap="square" lIns="38100" tIns="19050" rIns="38100" bIns="19050" anchor="ctr">
                <a:spAutoFit/>
              </a:bodyPr>
              <a:lstStyle/>
              <a:p>
                <a:pPr>
                  <a:defRPr sz="10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Teléfono Inteligente</c:v>
                </c:pt>
                <c:pt idx="1">
                  <c:v>Tableta</c:v>
                </c:pt>
                <c:pt idx="2">
                  <c:v>Laptop</c:v>
                </c:pt>
                <c:pt idx="3">
                  <c:v>Computadora Escritorio</c:v>
                </c:pt>
                <c:pt idx="4">
                  <c:v>Dispositivo Portátil</c:v>
                </c:pt>
              </c:strCache>
            </c:strRef>
          </c:cat>
          <c:val>
            <c:numRef>
              <c:f>Sheet1!$D$2:$D$6</c:f>
              <c:numCache>
                <c:formatCode>General</c:formatCode>
                <c:ptCount val="5"/>
                <c:pt idx="0">
                  <c:v>16</c:v>
                </c:pt>
                <c:pt idx="1">
                  <c:v>9</c:v>
                </c:pt>
                <c:pt idx="2">
                  <c:v>18</c:v>
                </c:pt>
                <c:pt idx="3">
                  <c:v>24</c:v>
                </c:pt>
                <c:pt idx="4">
                  <c:v>17</c:v>
                </c:pt>
              </c:numCache>
            </c:numRef>
          </c:val>
        </c:ser>
        <c:dLbls>
          <c:showLegendKey val="0"/>
          <c:showVal val="0"/>
          <c:showCatName val="0"/>
          <c:showSerName val="0"/>
          <c:showPercent val="0"/>
          <c:showBubbleSize val="0"/>
        </c:dLbls>
        <c:gapWidth val="125"/>
        <c:axId val="233560544"/>
        <c:axId val="238893648"/>
      </c:barChart>
      <c:catAx>
        <c:axId val="23356054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38893648"/>
        <c:crosses val="autoZero"/>
        <c:auto val="1"/>
        <c:lblAlgn val="ctr"/>
        <c:lblOffset val="20"/>
        <c:noMultiLvlLbl val="0"/>
      </c:catAx>
      <c:valAx>
        <c:axId val="238893648"/>
        <c:scaling>
          <c:orientation val="minMax"/>
          <c:max val="110"/>
          <c:min val="0"/>
        </c:scaling>
        <c:delete val="1"/>
        <c:axPos val="l"/>
        <c:numFmt formatCode="General" sourceLinked="1"/>
        <c:majorTickMark val="out"/>
        <c:minorTickMark val="none"/>
        <c:tickLblPos val="nextTo"/>
        <c:crossAx val="2335605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832313198222201E-2"/>
          <c:y val="7.7920686802496503E-2"/>
          <c:w val="1.7504954270317698E-2"/>
          <c:h val="1.43141872959274E-2"/>
        </c:manualLayout>
      </c:layout>
      <c:barChart>
        <c:barDir val="col"/>
        <c:grouping val="clustered"/>
        <c:varyColors val="0"/>
        <c:ser>
          <c:idx val="0"/>
          <c:order val="0"/>
          <c:tx>
            <c:strRef>
              <c:f>Sheet1!$B$1</c:f>
              <c:strCache>
                <c:ptCount val="1"/>
                <c:pt idx="0">
                  <c:v>Personal device only</c:v>
                </c:pt>
              </c:strCache>
            </c:strRef>
          </c:tx>
          <c:spPr>
            <a:solidFill>
              <a:schemeClr val="accent4"/>
            </a:solidFill>
            <a:ln>
              <a:noFill/>
            </a:ln>
            <a:effectLst/>
          </c:spPr>
          <c:invertIfNegative val="0"/>
          <c:dLbls>
            <c:dLbl>
              <c:idx val="0"/>
              <c:layout>
                <c:manualLayout>
                  <c:x val="-4.9956531883569499E-3"/>
                  <c:y val="1.1233996594893301E-2"/>
                </c:manualLayout>
              </c:layout>
              <c:showLegendKey val="0"/>
              <c:showVal val="1"/>
              <c:showCatName val="0"/>
              <c:showSerName val="0"/>
              <c:showPercent val="0"/>
              <c:showBubbleSize val="0"/>
              <c:extLst>
                <c:ext xmlns:c15="http://schemas.microsoft.com/office/drawing/2012/chart" uri="{CE6537A1-D6FC-4f65-9D91-7224C49458BB}">
                  <c15:layout>
                    <c:manualLayout>
                      <c:w val="5.5375111568702236E-2"/>
                      <c:h val="7.6074889754494682E-2"/>
                    </c:manualLayout>
                  </c15:layout>
                </c:ext>
              </c:extLst>
            </c:dLbl>
            <c:numFmt formatCode="General\%"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numCache>
            </c:numRef>
          </c:val>
        </c:ser>
        <c:ser>
          <c:idx val="1"/>
          <c:order val="1"/>
          <c:tx>
            <c:strRef>
              <c:f>Sheet1!$C$1</c:f>
              <c:strCache>
                <c:ptCount val="1"/>
                <c:pt idx="0">
                  <c:v>Employer-provided device only</c:v>
                </c:pt>
              </c:strCache>
            </c:strRef>
          </c:tx>
          <c:spPr>
            <a:solidFill>
              <a:schemeClr val="accent2"/>
            </a:solidFill>
            <a:ln>
              <a:noFill/>
            </a:ln>
            <a:effectLst/>
          </c:spPr>
          <c:invertIfNegative val="0"/>
          <c:dLbls>
            <c:dLbl>
              <c:idx val="0"/>
              <c:layout>
                <c:manualLayout>
                  <c:x val="-3.5510367536249099E-3"/>
                  <c:y val="5.4007275858195501E-3"/>
                </c:manualLayout>
              </c:layout>
              <c:showLegendKey val="0"/>
              <c:showVal val="1"/>
              <c:showCatName val="0"/>
              <c:showSerName val="0"/>
              <c:showPercent val="0"/>
              <c:showBubbleSize val="0"/>
              <c:extLst>
                <c:ext xmlns:c15="http://schemas.microsoft.com/office/drawing/2012/chart" uri="{CE6537A1-D6FC-4f65-9D91-7224C49458BB}">
                  <c15:layout>
                    <c:manualLayout>
                      <c:w val="6.8306211987538779E-2"/>
                      <c:h val="9.2014755043806393E-2"/>
                    </c:manualLayout>
                  </c15:layout>
                </c:ext>
              </c:extLst>
            </c:dLbl>
            <c:numFmt formatCode="General\%"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numCache>
            </c:numRef>
          </c:val>
        </c:ser>
        <c:ser>
          <c:idx val="2"/>
          <c:order val="2"/>
          <c:tx>
            <c:strRef>
              <c:f>Sheet1!$D$1</c:f>
              <c:strCache>
                <c:ptCount val="1"/>
                <c:pt idx="0">
                  <c:v>Both</c:v>
                </c:pt>
              </c:strCache>
            </c:strRef>
          </c:tx>
          <c:spPr>
            <a:solidFill>
              <a:schemeClr val="accent3"/>
            </a:solidFill>
            <a:ln>
              <a:noFill/>
            </a:ln>
            <a:effectLst/>
          </c:spPr>
          <c:invertIfNegative val="0"/>
          <c:cat>
            <c:numRef>
              <c:f>Sheet1!$A$2</c:f>
              <c:numCache>
                <c:formatCode>General</c:formatCode>
                <c:ptCount val="1"/>
              </c:numCache>
            </c:numRef>
          </c:cat>
          <c:val>
            <c:numRef>
              <c:f>Sheet1!$D$2</c:f>
              <c:numCache>
                <c:formatCode>General</c:formatCode>
                <c:ptCount val="1"/>
              </c:numCache>
            </c:numRef>
          </c:val>
        </c:ser>
        <c:dLbls>
          <c:showLegendKey val="0"/>
          <c:showVal val="0"/>
          <c:showCatName val="0"/>
          <c:showSerName val="0"/>
          <c:showPercent val="0"/>
          <c:showBubbleSize val="0"/>
        </c:dLbls>
        <c:gapWidth val="125"/>
        <c:axId val="233563904"/>
        <c:axId val="233564464"/>
      </c:barChart>
      <c:catAx>
        <c:axId val="233563904"/>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crossAx val="233564464"/>
        <c:crosses val="autoZero"/>
        <c:auto val="1"/>
        <c:lblAlgn val="ctr"/>
        <c:lblOffset val="20"/>
        <c:noMultiLvlLbl val="0"/>
      </c:catAx>
      <c:valAx>
        <c:axId val="233564464"/>
        <c:scaling>
          <c:orientation val="minMax"/>
          <c:max val="100"/>
        </c:scaling>
        <c:delete val="1"/>
        <c:axPos val="l"/>
        <c:numFmt formatCode="General" sourceLinked="1"/>
        <c:majorTickMark val="out"/>
        <c:minorTickMark val="none"/>
        <c:tickLblPos val="nextTo"/>
        <c:crossAx val="233563904"/>
        <c:crosses val="autoZero"/>
        <c:crossBetween val="between"/>
      </c:valAx>
      <c:spPr>
        <a:noFill/>
        <a:ln w="25400">
          <a:noFill/>
        </a:ln>
        <a:effectLst/>
      </c:spPr>
    </c:plotArea>
    <c:legend>
      <c:legendPos val="r"/>
      <c:layout>
        <c:manualLayout>
          <c:xMode val="edge"/>
          <c:yMode val="edge"/>
          <c:x val="0"/>
          <c:y val="0.14138889656792999"/>
          <c:w val="0.86176571020067105"/>
          <c:h val="0.79726180767689103"/>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00">
          <a:solidFill>
            <a:schemeClr val="tx1">
              <a:lumMod val="85000"/>
              <a:lumOff val="15000"/>
            </a:schemeClr>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832313198222201E-2"/>
          <c:y val="7.7920686802496503E-2"/>
          <c:w val="0.96433537360355603"/>
          <c:h val="0.739578107383696"/>
        </c:manualLayout>
      </c:layout>
      <c:barChart>
        <c:barDir val="col"/>
        <c:grouping val="clustered"/>
        <c:varyColors val="0"/>
        <c:ser>
          <c:idx val="0"/>
          <c:order val="0"/>
          <c:tx>
            <c:strRef>
              <c:f>Sheet1!$B$1</c:f>
              <c:strCache>
                <c:ptCount val="1"/>
                <c:pt idx="0">
                  <c:v>Column1</c:v>
                </c:pt>
              </c:strCache>
            </c:strRef>
          </c:tx>
          <c:spPr>
            <a:solidFill>
              <a:schemeClr val="accent4"/>
            </a:solidFill>
            <a:ln>
              <a:noFill/>
            </a:ln>
            <a:effectLst/>
          </c:spPr>
          <c:invertIfNegative val="0"/>
          <c:dLbls>
            <c:dLbl>
              <c:idx val="0"/>
              <c:layout>
                <c:manualLayout>
                  <c:x val="1.8799011522877601E-3"/>
                  <c:y val="1.12339281931276E-2"/>
                </c:manualLayout>
              </c:layout>
              <c:showLegendKey val="0"/>
              <c:showVal val="1"/>
              <c:showCatName val="0"/>
              <c:showSerName val="0"/>
              <c:showPercent val="0"/>
              <c:showBubbleSize val="0"/>
              <c:extLst>
                <c:ext xmlns:c15="http://schemas.microsoft.com/office/drawing/2012/chart" uri="{CE6537A1-D6FC-4f65-9D91-7224C49458BB}">
                  <c15:layout>
                    <c:manualLayout>
                      <c:w val="6.9126220249991654E-2"/>
                      <c:h val="7.6074752950963095E-2"/>
                    </c:manualLayout>
                  </c15:layout>
                </c:ext>
              </c:extLst>
            </c:dLbl>
            <c:dLbl>
              <c:idx val="1"/>
              <c:layout>
                <c:manualLayout>
                  <c:x val="3.0324548826692198E-3"/>
                  <c:y val="-9.9031883309668306E-3"/>
                </c:manualLayout>
              </c:layout>
              <c:showLegendKey val="0"/>
              <c:showVal val="1"/>
              <c:showCatName val="0"/>
              <c:showSerName val="0"/>
              <c:showPercent val="0"/>
              <c:showBubbleSize val="0"/>
              <c:extLst>
                <c:ext xmlns:c15="http://schemas.microsoft.com/office/drawing/2012/chart" uri="{CE6537A1-D6FC-4f65-9D91-7224C49458BB}">
                  <c15:layout>
                    <c:manualLayout>
                      <c:w val="5.7330432734776594E-2"/>
                      <c:h val="9.0564663023679423E-2"/>
                    </c:manualLayout>
                  </c15:layout>
                </c:ext>
              </c:extLst>
            </c:dLbl>
            <c:dLbl>
              <c:idx val="2"/>
              <c:layout>
                <c:manualLayout>
                  <c:x val="-8.1062766799274897E-4"/>
                  <c:y val="1.195473516630089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6.1349703130235802E-3"/>
                  <c:y val="1.19548989669837E-2"/>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General\%" sourceLinked="0"/>
            <c:spPr>
              <a:noFill/>
              <a:ln>
                <a:noFill/>
              </a:ln>
              <a:effectLst/>
            </c:spPr>
            <c:txPr>
              <a:bodyPr rot="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Teléfono Inteligente</c:v>
                </c:pt>
                <c:pt idx="1">
                  <c:v>Tableta</c:v>
                </c:pt>
                <c:pt idx="2">
                  <c:v>Laptop</c:v>
                </c:pt>
                <c:pt idx="3">
                  <c:v>Computadora Escritorio</c:v>
                </c:pt>
                <c:pt idx="4">
                  <c:v>Dispositivo Portátil</c:v>
                </c:pt>
              </c:strCache>
            </c:strRef>
          </c:cat>
          <c:val>
            <c:numRef>
              <c:f>Sheet1!$B$2:$B$6</c:f>
              <c:numCache>
                <c:formatCode>General</c:formatCode>
                <c:ptCount val="5"/>
                <c:pt idx="0">
                  <c:v>61</c:v>
                </c:pt>
                <c:pt idx="1">
                  <c:v>75</c:v>
                </c:pt>
                <c:pt idx="2">
                  <c:v>45</c:v>
                </c:pt>
                <c:pt idx="3">
                  <c:v>38</c:v>
                </c:pt>
                <c:pt idx="4">
                  <c:v>64</c:v>
                </c:pt>
              </c:numCache>
            </c:numRef>
          </c:val>
        </c:ser>
        <c:ser>
          <c:idx val="1"/>
          <c:order val="1"/>
          <c:tx>
            <c:strRef>
              <c:f>Sheet1!$C$1</c:f>
              <c:strCache>
                <c:ptCount val="1"/>
                <c:pt idx="0">
                  <c:v>Column4</c:v>
                </c:pt>
              </c:strCache>
            </c:strRef>
          </c:tx>
          <c:spPr>
            <a:solidFill>
              <a:schemeClr val="accent2"/>
            </a:solidFill>
            <a:ln>
              <a:noFill/>
            </a:ln>
            <a:effectLst/>
          </c:spPr>
          <c:invertIfNegative val="0"/>
          <c:dLbls>
            <c:dLbl>
              <c:idx val="0"/>
              <c:layout>
                <c:manualLayout>
                  <c:x val="-1.5060466492837199E-3"/>
                  <c:y val="2.9310525519787099E-2"/>
                </c:manualLayout>
              </c:layout>
              <c:showLegendKey val="0"/>
              <c:showVal val="1"/>
              <c:showCatName val="0"/>
              <c:showSerName val="0"/>
              <c:showPercent val="0"/>
              <c:showBubbleSize val="0"/>
              <c:extLst>
                <c:ext xmlns:c15="http://schemas.microsoft.com/office/drawing/2012/chart" uri="{CE6537A1-D6FC-4f65-9D91-7224C49458BB}">
                  <c15:layout>
                    <c:manualLayout>
                      <c:w val="6.8306211987538779E-2"/>
                      <c:h val="9.2014755043806393E-2"/>
                    </c:manualLayout>
                  </c15:layout>
                </c:ext>
              </c:extLst>
            </c:dLbl>
            <c:dLbl>
              <c:idx val="2"/>
              <c:layout>
                <c:manualLayout>
                  <c:x val="4.0899802086823804E-3"/>
                  <c:y val="1.19548989669838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49964208585686E-16"/>
                  <c:y val="1.5939865289311701E-2"/>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General\%" sourceLinked="0"/>
            <c:spPr>
              <a:noFill/>
              <a:ln>
                <a:noFill/>
              </a:ln>
              <a:effectLst/>
            </c:spPr>
            <c:txPr>
              <a:bodyPr rot="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Teléfono Inteligente</c:v>
                </c:pt>
                <c:pt idx="1">
                  <c:v>Tableta</c:v>
                </c:pt>
                <c:pt idx="2">
                  <c:v>Laptop</c:v>
                </c:pt>
                <c:pt idx="3">
                  <c:v>Computadora Escritorio</c:v>
                </c:pt>
                <c:pt idx="4">
                  <c:v>Dispositivo Portátil</c:v>
                </c:pt>
              </c:strCache>
            </c:strRef>
          </c:cat>
          <c:val>
            <c:numRef>
              <c:f>Sheet1!$C$2:$C$6</c:f>
              <c:numCache>
                <c:formatCode>General</c:formatCode>
                <c:ptCount val="5"/>
                <c:pt idx="0">
                  <c:v>4</c:v>
                </c:pt>
                <c:pt idx="1">
                  <c:v>7</c:v>
                </c:pt>
                <c:pt idx="2">
                  <c:v>15</c:v>
                </c:pt>
                <c:pt idx="3">
                  <c:v>24</c:v>
                </c:pt>
                <c:pt idx="4">
                  <c:v>19</c:v>
                </c:pt>
              </c:numCache>
            </c:numRef>
          </c:val>
        </c:ser>
        <c:ser>
          <c:idx val="2"/>
          <c:order val="2"/>
          <c:tx>
            <c:strRef>
              <c:f>Sheet1!$D$1</c:f>
              <c:strCache>
                <c:ptCount val="1"/>
                <c:pt idx="0">
                  <c:v>Column5</c:v>
                </c:pt>
              </c:strCache>
            </c:strRef>
          </c:tx>
          <c:invertIfNegative val="0"/>
          <c:dLbls>
            <c:numFmt formatCode="General\%"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Teléfono Inteligente</c:v>
                </c:pt>
                <c:pt idx="1">
                  <c:v>Tableta</c:v>
                </c:pt>
                <c:pt idx="2">
                  <c:v>Laptop</c:v>
                </c:pt>
                <c:pt idx="3">
                  <c:v>Computadora Escritorio</c:v>
                </c:pt>
                <c:pt idx="4">
                  <c:v>Dispositivo Portátil</c:v>
                </c:pt>
              </c:strCache>
            </c:strRef>
          </c:cat>
          <c:val>
            <c:numRef>
              <c:f>Sheet1!$D$2:$D$6</c:f>
              <c:numCache>
                <c:formatCode>General</c:formatCode>
                <c:ptCount val="5"/>
                <c:pt idx="0">
                  <c:v>35</c:v>
                </c:pt>
                <c:pt idx="1">
                  <c:v>18</c:v>
                </c:pt>
                <c:pt idx="2">
                  <c:v>40</c:v>
                </c:pt>
                <c:pt idx="3">
                  <c:v>39</c:v>
                </c:pt>
                <c:pt idx="4">
                  <c:v>17</c:v>
                </c:pt>
              </c:numCache>
            </c:numRef>
          </c:val>
        </c:ser>
        <c:dLbls>
          <c:showLegendKey val="0"/>
          <c:showVal val="0"/>
          <c:showCatName val="0"/>
          <c:showSerName val="0"/>
          <c:showPercent val="0"/>
          <c:showBubbleSize val="0"/>
        </c:dLbls>
        <c:gapWidth val="125"/>
        <c:axId val="200858784"/>
        <c:axId val="200859344"/>
      </c:barChart>
      <c:catAx>
        <c:axId val="2008587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vert="horz"/>
          <a:lstStyle/>
          <a:p>
            <a:pPr>
              <a:defRPr sz="1200"/>
            </a:pPr>
            <a:endParaRPr lang="en-US"/>
          </a:p>
        </c:txPr>
        <c:crossAx val="200859344"/>
        <c:crosses val="autoZero"/>
        <c:auto val="1"/>
        <c:lblAlgn val="ctr"/>
        <c:lblOffset val="20"/>
        <c:noMultiLvlLbl val="0"/>
      </c:catAx>
      <c:valAx>
        <c:axId val="200859344"/>
        <c:scaling>
          <c:orientation val="minMax"/>
          <c:max val="110"/>
          <c:min val="0"/>
        </c:scaling>
        <c:delete val="1"/>
        <c:axPos val="l"/>
        <c:numFmt formatCode="General" sourceLinked="1"/>
        <c:majorTickMark val="out"/>
        <c:minorTickMark val="none"/>
        <c:tickLblPos val="nextTo"/>
        <c:crossAx val="20085878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lumMod val="85000"/>
              <a:lumOff val="15000"/>
            </a:schemeClr>
          </a:solidFill>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832313198222201E-2"/>
          <c:y val="7.7920686802496503E-2"/>
          <c:w val="1.7504954270317698E-2"/>
          <c:h val="1.43141872959274E-2"/>
        </c:manualLayout>
      </c:layout>
      <c:barChart>
        <c:barDir val="col"/>
        <c:grouping val="clustered"/>
        <c:varyColors val="0"/>
        <c:ser>
          <c:idx val="0"/>
          <c:order val="0"/>
          <c:tx>
            <c:strRef>
              <c:f>Sheet1!$B$1</c:f>
              <c:strCache>
                <c:ptCount val="1"/>
                <c:pt idx="0">
                  <c:v>Personal use only</c:v>
                </c:pt>
              </c:strCache>
            </c:strRef>
          </c:tx>
          <c:spPr>
            <a:solidFill>
              <a:schemeClr val="accent4"/>
            </a:solidFill>
            <a:ln>
              <a:noFill/>
            </a:ln>
            <a:effectLst/>
          </c:spPr>
          <c:invertIfNegative val="0"/>
          <c:dLbls>
            <c:dLbl>
              <c:idx val="0"/>
              <c:layout>
                <c:manualLayout>
                  <c:x val="-4.9956531883569499E-3"/>
                  <c:y val="1.1233996594893301E-2"/>
                </c:manualLayout>
              </c:layout>
              <c:showLegendKey val="0"/>
              <c:showVal val="1"/>
              <c:showCatName val="0"/>
              <c:showSerName val="0"/>
              <c:showPercent val="0"/>
              <c:showBubbleSize val="0"/>
              <c:extLst>
                <c:ext xmlns:c15="http://schemas.microsoft.com/office/drawing/2012/chart" uri="{CE6537A1-D6FC-4f65-9D91-7224C49458BB}">
                  <c15:layout>
                    <c:manualLayout>
                      <c:w val="5.5375111568702236E-2"/>
                      <c:h val="7.6074889754494682E-2"/>
                    </c:manualLayout>
                  </c15:layout>
                </c:ext>
              </c:extLst>
            </c:dLbl>
            <c:numFmt formatCode="General\%"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numCache>
            </c:numRef>
          </c:val>
        </c:ser>
        <c:ser>
          <c:idx val="1"/>
          <c:order val="1"/>
          <c:tx>
            <c:strRef>
              <c:f>Sheet1!$C$1</c:f>
              <c:strCache>
                <c:ptCount val="1"/>
                <c:pt idx="0">
                  <c:v>Work use only</c:v>
                </c:pt>
              </c:strCache>
            </c:strRef>
          </c:tx>
          <c:spPr>
            <a:solidFill>
              <a:schemeClr val="accent2"/>
            </a:solidFill>
            <a:ln>
              <a:noFill/>
            </a:ln>
            <a:effectLst/>
          </c:spPr>
          <c:invertIfNegative val="0"/>
          <c:dLbls>
            <c:dLbl>
              <c:idx val="0"/>
              <c:layout>
                <c:manualLayout>
                  <c:x val="-3.5510367536249099E-3"/>
                  <c:y val="5.4007275858195501E-3"/>
                </c:manualLayout>
              </c:layout>
              <c:showLegendKey val="0"/>
              <c:showVal val="1"/>
              <c:showCatName val="0"/>
              <c:showSerName val="0"/>
              <c:showPercent val="0"/>
              <c:showBubbleSize val="0"/>
              <c:extLst>
                <c:ext xmlns:c15="http://schemas.microsoft.com/office/drawing/2012/chart" uri="{CE6537A1-D6FC-4f65-9D91-7224C49458BB}">
                  <c15:layout>
                    <c:manualLayout>
                      <c:w val="6.8306211987538779E-2"/>
                      <c:h val="9.2014755043806393E-2"/>
                    </c:manualLayout>
                  </c15:layout>
                </c:ext>
              </c:extLst>
            </c:dLbl>
            <c:numFmt formatCode="General\%"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numCache>
            </c:numRef>
          </c:val>
        </c:ser>
        <c:ser>
          <c:idx val="2"/>
          <c:order val="2"/>
          <c:tx>
            <c:strRef>
              <c:f>Sheet1!$D$1</c:f>
              <c:strCache>
                <c:ptCount val="1"/>
                <c:pt idx="0">
                  <c:v>Both</c:v>
                </c:pt>
              </c:strCache>
            </c:strRef>
          </c:tx>
          <c:spPr>
            <a:solidFill>
              <a:schemeClr val="accent3"/>
            </a:solidFill>
            <a:ln>
              <a:noFill/>
            </a:ln>
            <a:effectLst/>
          </c:spPr>
          <c:invertIfNegative val="0"/>
          <c:cat>
            <c:numRef>
              <c:f>Sheet1!$A$2</c:f>
              <c:numCache>
                <c:formatCode>General</c:formatCode>
                <c:ptCount val="1"/>
              </c:numCache>
            </c:numRef>
          </c:cat>
          <c:val>
            <c:numRef>
              <c:f>Sheet1!$D$2</c:f>
              <c:numCache>
                <c:formatCode>General</c:formatCode>
                <c:ptCount val="1"/>
              </c:numCache>
            </c:numRef>
          </c:val>
        </c:ser>
        <c:dLbls>
          <c:showLegendKey val="0"/>
          <c:showVal val="0"/>
          <c:showCatName val="0"/>
          <c:showSerName val="0"/>
          <c:showPercent val="0"/>
          <c:showBubbleSize val="0"/>
        </c:dLbls>
        <c:gapWidth val="125"/>
        <c:axId val="238584032"/>
        <c:axId val="238584592"/>
      </c:barChart>
      <c:catAx>
        <c:axId val="238584032"/>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crossAx val="238584592"/>
        <c:crosses val="autoZero"/>
        <c:auto val="1"/>
        <c:lblAlgn val="ctr"/>
        <c:lblOffset val="20"/>
        <c:noMultiLvlLbl val="0"/>
      </c:catAx>
      <c:valAx>
        <c:axId val="238584592"/>
        <c:scaling>
          <c:orientation val="minMax"/>
          <c:max val="100"/>
        </c:scaling>
        <c:delete val="1"/>
        <c:axPos val="l"/>
        <c:numFmt formatCode="General" sourceLinked="1"/>
        <c:majorTickMark val="out"/>
        <c:minorTickMark val="none"/>
        <c:tickLblPos val="nextTo"/>
        <c:crossAx val="238584032"/>
        <c:crosses val="autoZero"/>
        <c:crossBetween val="between"/>
      </c:valAx>
      <c:spPr>
        <a:noFill/>
        <a:ln w="25400">
          <a:noFill/>
        </a:ln>
        <a:effectLst/>
      </c:spPr>
    </c:plotArea>
    <c:legend>
      <c:legendPos val="r"/>
      <c:layout>
        <c:manualLayout>
          <c:xMode val="edge"/>
          <c:yMode val="edge"/>
          <c:x val="6.7890093394607207E-2"/>
          <c:y val="9.2259501006909994E-2"/>
          <c:w val="0.81885132011693096"/>
          <c:h val="0.90774019506121595"/>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00">
          <a:solidFill>
            <a:schemeClr val="tx1">
              <a:lumMod val="85000"/>
              <a:lumOff val="15000"/>
            </a:schemeClr>
          </a:solidFill>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020654572115599E-2"/>
          <c:y val="7.7920686802496503E-2"/>
          <c:w val="0.96433537360355603"/>
          <c:h val="0.739578107383696"/>
        </c:manualLayout>
      </c:layout>
      <c:barChart>
        <c:barDir val="col"/>
        <c:grouping val="clustered"/>
        <c:varyColors val="0"/>
        <c:ser>
          <c:idx val="0"/>
          <c:order val="0"/>
          <c:tx>
            <c:strRef>
              <c:f>Sheet1!$B$1</c:f>
              <c:strCache>
                <c:ptCount val="1"/>
                <c:pt idx="0">
                  <c:v>Series 1</c:v>
                </c:pt>
              </c:strCache>
            </c:strRef>
          </c:tx>
          <c:spPr>
            <a:solidFill>
              <a:schemeClr val="accent4"/>
            </a:solidFill>
            <a:ln>
              <a:noFill/>
            </a:ln>
            <a:effectLst/>
          </c:spPr>
          <c:invertIfNegative val="0"/>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En persona</c:v>
                </c:pt>
                <c:pt idx="1">
                  <c:v>Computadora</c:v>
                </c:pt>
                <c:pt idx="2">
                  <c:v>Teléfono Inteligente</c:v>
                </c:pt>
                <c:pt idx="3">
                  <c:v>Tableta</c:v>
                </c:pt>
                <c:pt idx="4">
                  <c:v>Por Teléfono</c:v>
                </c:pt>
                <c:pt idx="5">
                  <c:v>Pago via SMS</c:v>
                </c:pt>
                <c:pt idx="6">
                  <c:v>Por Correo</c:v>
                </c:pt>
              </c:strCache>
            </c:strRef>
          </c:cat>
          <c:val>
            <c:numRef>
              <c:f>Sheet1!$B$2:$B$8</c:f>
              <c:numCache>
                <c:formatCode>General</c:formatCode>
                <c:ptCount val="7"/>
                <c:pt idx="0">
                  <c:v>97</c:v>
                </c:pt>
                <c:pt idx="1">
                  <c:v>68</c:v>
                </c:pt>
                <c:pt idx="2">
                  <c:v>38</c:v>
                </c:pt>
                <c:pt idx="3">
                  <c:v>22</c:v>
                </c:pt>
                <c:pt idx="4">
                  <c:v>19</c:v>
                </c:pt>
                <c:pt idx="5">
                  <c:v>6</c:v>
                </c:pt>
                <c:pt idx="6">
                  <c:v>5</c:v>
                </c:pt>
              </c:numCache>
            </c:numRef>
          </c:val>
        </c:ser>
        <c:dLbls>
          <c:showLegendKey val="0"/>
          <c:showVal val="0"/>
          <c:showCatName val="0"/>
          <c:showSerName val="0"/>
          <c:showPercent val="0"/>
          <c:showBubbleSize val="0"/>
        </c:dLbls>
        <c:gapWidth val="105"/>
        <c:axId val="238586832"/>
        <c:axId val="238587392"/>
      </c:barChart>
      <c:catAx>
        <c:axId val="23858683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lumMod val="85000"/>
                    <a:lumOff val="15000"/>
                  </a:schemeClr>
                </a:solidFill>
                <a:latin typeface="+mn-lt"/>
                <a:ea typeface="+mn-ea"/>
                <a:cs typeface="+mn-cs"/>
              </a:defRPr>
            </a:pPr>
            <a:endParaRPr lang="en-US"/>
          </a:p>
        </c:txPr>
        <c:crossAx val="238587392"/>
        <c:crosses val="autoZero"/>
        <c:auto val="1"/>
        <c:lblAlgn val="ctr"/>
        <c:lblOffset val="20"/>
        <c:noMultiLvlLbl val="0"/>
      </c:catAx>
      <c:valAx>
        <c:axId val="238587392"/>
        <c:scaling>
          <c:orientation val="minMax"/>
          <c:max val="100"/>
        </c:scaling>
        <c:delete val="1"/>
        <c:axPos val="l"/>
        <c:numFmt formatCode="General" sourceLinked="1"/>
        <c:majorTickMark val="out"/>
        <c:minorTickMark val="none"/>
        <c:tickLblPos val="nextTo"/>
        <c:crossAx val="2385868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832313198222201E-2"/>
          <c:y val="7.7920686802496503E-2"/>
          <c:w val="0.96433537360355603"/>
          <c:h val="0.739578107383696"/>
        </c:manualLayout>
      </c:layout>
      <c:barChart>
        <c:barDir val="col"/>
        <c:grouping val="clustered"/>
        <c:varyColors val="0"/>
        <c:ser>
          <c:idx val="0"/>
          <c:order val="0"/>
          <c:tx>
            <c:strRef>
              <c:f>Sheet1!$B$1</c:f>
              <c:strCache>
                <c:ptCount val="1"/>
                <c:pt idx="0">
                  <c:v>&lt; Monthly</c:v>
                </c:pt>
              </c:strCache>
            </c:strRef>
          </c:tx>
          <c:spPr>
            <a:solidFill>
              <a:schemeClr val="accent1"/>
            </a:solidFill>
            <a:ln>
              <a:noFill/>
            </a:ln>
            <a:effectLst/>
          </c:spPr>
          <c:invertIfNegative val="0"/>
          <c:dLbls>
            <c:dLbl>
              <c:idx val="0"/>
              <c:layout>
                <c:manualLayout>
                  <c:x val="-2.43449318655247E-17"/>
                  <c:y val="8.8940969340697895E-2"/>
                </c:manualLayout>
              </c:layout>
              <c:showLegendKey val="0"/>
              <c:showVal val="1"/>
              <c:showCatName val="0"/>
              <c:showSerName val="0"/>
              <c:showPercent val="0"/>
              <c:showBubbleSize val="0"/>
              <c:extLst>
                <c:ext xmlns:c15="http://schemas.microsoft.com/office/drawing/2012/chart" uri="{CE6537A1-D6FC-4f65-9D91-7224C49458BB}">
                  <c15:layout>
                    <c:manualLayout>
                      <c:w val="0.28236906074390328"/>
                      <c:h val="0.2872781999539189"/>
                    </c:manualLayout>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9</c:v>
                </c:pt>
              </c:numCache>
            </c:numRef>
          </c:val>
        </c:ser>
        <c:ser>
          <c:idx val="1"/>
          <c:order val="1"/>
          <c:tx>
            <c:strRef>
              <c:f>Sheet1!$C$1</c:f>
              <c:strCache>
                <c:ptCount val="1"/>
                <c:pt idx="0">
                  <c:v>A few times / month</c:v>
                </c:pt>
              </c:strCache>
            </c:strRef>
          </c:tx>
          <c:spPr>
            <a:solidFill>
              <a:schemeClr val="accent2"/>
            </a:solidFill>
            <a:ln>
              <a:noFill/>
            </a:ln>
            <a:effectLst/>
          </c:spPr>
          <c:invertIfNegative val="0"/>
          <c:dLbls>
            <c:dLbl>
              <c:idx val="0"/>
              <c:layout>
                <c:manualLayout>
                  <c:x val="0"/>
                  <c:y val="7.1152845504541901E-2"/>
                </c:manualLayout>
              </c:layout>
              <c:showLegendKey val="0"/>
              <c:showVal val="1"/>
              <c:showCatName val="0"/>
              <c:showSerName val="0"/>
              <c:showPercent val="0"/>
              <c:showBubbleSize val="0"/>
              <c:extLst>
                <c:ext xmlns:c15="http://schemas.microsoft.com/office/drawing/2012/chart" uri="{CE6537A1-D6FC-4f65-9D91-7224C49458BB}">
                  <c15:layout>
                    <c:manualLayout>
                      <c:w val="0.29325508290407687"/>
                      <c:h val="0.2872781999539189"/>
                    </c:manualLayout>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29</c:v>
                </c:pt>
              </c:numCache>
            </c:numRef>
          </c:val>
        </c:ser>
        <c:ser>
          <c:idx val="2"/>
          <c:order val="2"/>
          <c:tx>
            <c:strRef>
              <c:f>Sheet1!$D$1</c:f>
              <c:strCache>
                <c:ptCount val="1"/>
                <c:pt idx="0">
                  <c:v>Weekly or more</c:v>
                </c:pt>
              </c:strCache>
            </c:strRef>
          </c:tx>
          <c:spPr>
            <a:solidFill>
              <a:schemeClr val="accent3"/>
            </a:solidFill>
            <a:ln>
              <a:noFill/>
            </a:ln>
            <a:effectLst/>
          </c:spPr>
          <c:invertIfNegative val="0"/>
          <c:dLbls>
            <c:dLbl>
              <c:idx val="0"/>
              <c:layout>
                <c:manualLayout>
                  <c:x val="1.0623365716474801E-2"/>
                  <c:y val="5.3364721668386003E-2"/>
                </c:manualLayout>
              </c:layout>
              <c:showLegendKey val="0"/>
              <c:showVal val="1"/>
              <c:showCatName val="0"/>
              <c:showSerName val="0"/>
              <c:showPercent val="0"/>
              <c:showBubbleSize val="0"/>
              <c:extLst>
                <c:ext xmlns:c15="http://schemas.microsoft.com/office/drawing/2012/chart" uri="{CE6537A1-D6FC-4f65-9D91-7224C49458BB}">
                  <c15:layout>
                    <c:manualLayout>
                      <c:w val="0.31095793016122364"/>
                      <c:h val="0.2872781999539189"/>
                    </c:manualLayout>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62</c:v>
                </c:pt>
              </c:numCache>
            </c:numRef>
          </c:val>
        </c:ser>
        <c:dLbls>
          <c:showLegendKey val="0"/>
          <c:showVal val="0"/>
          <c:showCatName val="0"/>
          <c:showSerName val="0"/>
          <c:showPercent val="0"/>
          <c:showBubbleSize val="0"/>
        </c:dLbls>
        <c:gapWidth val="125"/>
        <c:axId val="238590752"/>
        <c:axId val="238591312"/>
      </c:barChart>
      <c:catAx>
        <c:axId val="238590752"/>
        <c:scaling>
          <c:orientation val="minMax"/>
        </c:scaling>
        <c:delete val="1"/>
        <c:axPos val="b"/>
        <c:numFmt formatCode="General" sourceLinked="1"/>
        <c:majorTickMark val="none"/>
        <c:minorTickMark val="none"/>
        <c:tickLblPos val="nextTo"/>
        <c:crossAx val="238591312"/>
        <c:crosses val="autoZero"/>
        <c:auto val="1"/>
        <c:lblAlgn val="ctr"/>
        <c:lblOffset val="20"/>
        <c:noMultiLvlLbl val="0"/>
      </c:catAx>
      <c:valAx>
        <c:axId val="238591312"/>
        <c:scaling>
          <c:orientation val="minMax"/>
          <c:max val="100"/>
        </c:scaling>
        <c:delete val="1"/>
        <c:axPos val="l"/>
        <c:numFmt formatCode="General" sourceLinked="1"/>
        <c:majorTickMark val="out"/>
        <c:minorTickMark val="none"/>
        <c:tickLblPos val="nextTo"/>
        <c:crossAx val="2385907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71397622854799"/>
          <c:y val="7.7920686802496503E-2"/>
          <c:w val="0.75845375030395901"/>
          <c:h val="0.89285398194486898"/>
        </c:manualLayout>
      </c:layout>
      <c:barChart>
        <c:barDir val="col"/>
        <c:grouping val="clustered"/>
        <c:varyColors val="0"/>
        <c:ser>
          <c:idx val="0"/>
          <c:order val="0"/>
          <c:tx>
            <c:strRef>
              <c:f>Sheet1!$B$1</c:f>
              <c:strCache>
                <c:ptCount val="1"/>
                <c:pt idx="0">
                  <c:v>&lt; Monthly</c:v>
                </c:pt>
              </c:strCache>
            </c:strRef>
          </c:tx>
          <c:spPr>
            <a:solidFill>
              <a:schemeClr val="accent1"/>
            </a:solidFill>
            <a:ln>
              <a:noFill/>
            </a:ln>
            <a:effectLst/>
          </c:spPr>
          <c:invertIfNegative val="0"/>
          <c:dLbls>
            <c:numFmt formatCode="General\%" sourceLinked="0"/>
            <c:spPr>
              <a:noFill/>
              <a:ln>
                <a:noFill/>
              </a:ln>
              <a:effectLst/>
            </c:spPr>
            <c:txPr>
              <a:bodyPr rot="0" spcFirstLastPara="1" vertOverflow="ellipsis" vert="horz" wrap="square" anchor="ctr" anchorCtr="1"/>
              <a:lstStyle/>
              <a:p>
                <a:pPr>
                  <a:defRPr sz="105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numCache>
            </c:numRef>
          </c:val>
        </c:ser>
        <c:ser>
          <c:idx val="1"/>
          <c:order val="1"/>
          <c:tx>
            <c:strRef>
              <c:f>Sheet1!$C$1</c:f>
              <c:strCache>
                <c:ptCount val="1"/>
                <c:pt idx="0">
                  <c:v>A few times / month</c:v>
                </c:pt>
              </c:strCache>
            </c:strRef>
          </c:tx>
          <c:spPr>
            <a:solidFill>
              <a:schemeClr val="accent2"/>
            </a:solidFill>
            <a:ln>
              <a:noFill/>
            </a:ln>
            <a:effectLst/>
          </c:spPr>
          <c:invertIfNegative val="0"/>
          <c:dLbls>
            <c:numFmt formatCode="General\%" sourceLinked="0"/>
            <c:spPr>
              <a:noFill/>
              <a:ln>
                <a:noFill/>
              </a:ln>
              <a:effectLst/>
            </c:spPr>
            <c:txPr>
              <a:bodyPr rot="0" spcFirstLastPara="1" vertOverflow="ellipsis" vert="horz" wrap="square" anchor="ctr" anchorCtr="1"/>
              <a:lstStyle/>
              <a:p>
                <a:pPr>
                  <a:defRPr sz="105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numCache>
            </c:numRef>
          </c:val>
        </c:ser>
        <c:ser>
          <c:idx val="2"/>
          <c:order val="2"/>
          <c:tx>
            <c:strRef>
              <c:f>Sheet1!$D$1</c:f>
              <c:strCache>
                <c:ptCount val="1"/>
                <c:pt idx="0">
                  <c:v>Weekly or more</c:v>
                </c:pt>
              </c:strCache>
            </c:strRef>
          </c:tx>
          <c:spPr>
            <a:solidFill>
              <a:schemeClr val="accent3"/>
            </a:solidFill>
            <a:ln>
              <a:noFill/>
            </a:ln>
            <a:effectLst/>
          </c:spPr>
          <c:invertIfNegative val="0"/>
          <c:dLbls>
            <c:numFmt formatCode="General\%" sourceLinked="0"/>
            <c:spPr>
              <a:noFill/>
              <a:ln>
                <a:noFill/>
              </a:ln>
              <a:effectLst/>
            </c:spPr>
            <c:txPr>
              <a:bodyPr rot="0" spcFirstLastPara="1" vertOverflow="ellipsis" vert="horz" wrap="square" anchor="ctr" anchorCtr="1"/>
              <a:lstStyle/>
              <a:p>
                <a:pPr>
                  <a:defRPr sz="105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numCache>
            </c:numRef>
          </c:val>
        </c:ser>
        <c:dLbls>
          <c:showLegendKey val="0"/>
          <c:showVal val="0"/>
          <c:showCatName val="0"/>
          <c:showSerName val="0"/>
          <c:showPercent val="0"/>
          <c:showBubbleSize val="0"/>
        </c:dLbls>
        <c:gapWidth val="125"/>
        <c:axId val="202203312"/>
        <c:axId val="202203872"/>
      </c:barChart>
      <c:catAx>
        <c:axId val="202203312"/>
        <c:scaling>
          <c:orientation val="minMax"/>
        </c:scaling>
        <c:delete val="1"/>
        <c:axPos val="b"/>
        <c:numFmt formatCode="General" sourceLinked="1"/>
        <c:majorTickMark val="none"/>
        <c:minorTickMark val="none"/>
        <c:tickLblPos val="nextTo"/>
        <c:crossAx val="202203872"/>
        <c:crosses val="autoZero"/>
        <c:auto val="1"/>
        <c:lblAlgn val="ctr"/>
        <c:lblOffset val="20"/>
        <c:noMultiLvlLbl val="0"/>
      </c:catAx>
      <c:valAx>
        <c:axId val="202203872"/>
        <c:scaling>
          <c:orientation val="minMax"/>
        </c:scaling>
        <c:delete val="1"/>
        <c:axPos val="l"/>
        <c:numFmt formatCode="General" sourceLinked="1"/>
        <c:majorTickMark val="out"/>
        <c:minorTickMark val="none"/>
        <c:tickLblPos val="nextTo"/>
        <c:crossAx val="202203312"/>
        <c:crosses val="autoZero"/>
        <c:crossBetween val="between"/>
      </c:valAx>
      <c:spPr>
        <a:noFill/>
        <a:ln>
          <a:noFill/>
        </a:ln>
        <a:effectLst/>
      </c:spPr>
    </c:plotArea>
    <c:legend>
      <c:legendPos val="b"/>
      <c:layout>
        <c:manualLayout>
          <c:xMode val="edge"/>
          <c:yMode val="edge"/>
          <c:x val="5.31649353418732E-2"/>
          <c:y val="8.1406531789225106E-2"/>
          <c:w val="0.91568121411055103"/>
          <c:h val="0.91859492874120396"/>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50"/>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832313198222201E-2"/>
          <c:y val="7.7920686802496503E-2"/>
          <c:w val="0.96433537360355603"/>
          <c:h val="0.739578107383696"/>
        </c:manualLayout>
      </c:layout>
      <c:barChart>
        <c:barDir val="col"/>
        <c:grouping val="clustered"/>
        <c:varyColors val="0"/>
        <c:ser>
          <c:idx val="0"/>
          <c:order val="0"/>
          <c:tx>
            <c:strRef>
              <c:f>Sheet1!$B$1</c:f>
              <c:strCache>
                <c:ptCount val="1"/>
                <c:pt idx="0">
                  <c:v>&lt; Monthly</c:v>
                </c:pt>
              </c:strCache>
            </c:strRef>
          </c:tx>
          <c:spPr>
            <a:solidFill>
              <a:schemeClr val="accent1"/>
            </a:solidFill>
            <a:ln>
              <a:noFill/>
            </a:ln>
            <a:effectLst/>
          </c:spPr>
          <c:invertIfNegative val="0"/>
          <c:dLbls>
            <c:dLbl>
              <c:idx val="0"/>
              <c:layout>
                <c:manualLayout>
                  <c:x val="-1.5935048574712399E-2"/>
                  <c:y val="8.8940969340697895E-2"/>
                </c:manualLayout>
              </c:layout>
              <c:showLegendKey val="0"/>
              <c:showVal val="1"/>
              <c:showCatName val="0"/>
              <c:showSerName val="0"/>
              <c:showPercent val="0"/>
              <c:showBubbleSize val="0"/>
              <c:extLst>
                <c:ext xmlns:c15="http://schemas.microsoft.com/office/drawing/2012/chart" uri="{CE6537A1-D6FC-4f65-9D91-7224C49458BB}">
                  <c15:layout>
                    <c:manualLayout>
                      <c:w val="0.29299242646037821"/>
                      <c:h val="0.2872781999539189"/>
                    </c:manualLayout>
                  </c15:layout>
                </c:ext>
              </c:extLst>
            </c:dLbl>
            <c:numFmt formatCode="General\%" sourceLinked="0"/>
            <c:spPr>
              <a:noFill/>
              <a:ln>
                <a:noFill/>
              </a:ln>
              <a:effectLst/>
            </c:spPr>
            <c:txPr>
              <a:bodyPr rot="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15</c:v>
                </c:pt>
              </c:numCache>
            </c:numRef>
          </c:val>
        </c:ser>
        <c:ser>
          <c:idx val="1"/>
          <c:order val="1"/>
          <c:tx>
            <c:strRef>
              <c:f>Sheet1!$C$1</c:f>
              <c:strCache>
                <c:ptCount val="1"/>
                <c:pt idx="0">
                  <c:v>A few times / month</c:v>
                </c:pt>
              </c:strCache>
            </c:strRef>
          </c:tx>
          <c:spPr>
            <a:solidFill>
              <a:schemeClr val="accent2"/>
            </a:solidFill>
            <a:ln>
              <a:noFill/>
            </a:ln>
            <a:effectLst/>
          </c:spPr>
          <c:invertIfNegative val="0"/>
          <c:dLbls>
            <c:dLbl>
              <c:idx val="0"/>
              <c:layout>
                <c:manualLayout>
                  <c:x val="0"/>
                  <c:y val="7.1152845504541901E-2"/>
                </c:manualLayout>
              </c:layout>
              <c:showLegendKey val="0"/>
              <c:showVal val="1"/>
              <c:showCatName val="0"/>
              <c:showSerName val="0"/>
              <c:showPercent val="0"/>
              <c:showBubbleSize val="0"/>
              <c:extLst>
                <c:ext xmlns:c15="http://schemas.microsoft.com/office/drawing/2012/chart" uri="{CE6537A1-D6FC-4f65-9D91-7224C49458BB}">
                  <c15:layout>
                    <c:manualLayout>
                      <c:w val="0.29325508290407687"/>
                      <c:h val="0.2872781999539189"/>
                    </c:manualLayout>
                  </c15:layout>
                </c:ext>
              </c:extLst>
            </c:dLbl>
            <c:numFmt formatCode="General\%" sourceLinked="0"/>
            <c:spPr>
              <a:noFill/>
              <a:ln>
                <a:noFill/>
              </a:ln>
              <a:effectLst/>
            </c:spPr>
            <c:txPr>
              <a:bodyPr rot="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62</c:v>
                </c:pt>
              </c:numCache>
            </c:numRef>
          </c:val>
        </c:ser>
        <c:ser>
          <c:idx val="2"/>
          <c:order val="2"/>
          <c:tx>
            <c:strRef>
              <c:f>Sheet1!$D$1</c:f>
              <c:strCache>
                <c:ptCount val="1"/>
                <c:pt idx="0">
                  <c:v>Weekly or more</c:v>
                </c:pt>
              </c:strCache>
            </c:strRef>
          </c:tx>
          <c:spPr>
            <a:solidFill>
              <a:schemeClr val="accent3"/>
            </a:solidFill>
            <a:ln>
              <a:noFill/>
            </a:ln>
            <a:effectLst/>
          </c:spPr>
          <c:invertIfNegative val="0"/>
          <c:dLbls>
            <c:dLbl>
              <c:idx val="0"/>
              <c:layout>
                <c:manualLayout>
                  <c:x val="1.0623365716474801E-2"/>
                  <c:y val="8.0046907422619898E-2"/>
                </c:manualLayout>
              </c:layout>
              <c:showLegendKey val="0"/>
              <c:showVal val="1"/>
              <c:showCatName val="0"/>
              <c:showSerName val="0"/>
              <c:showPercent val="0"/>
              <c:showBubbleSize val="0"/>
              <c:extLst>
                <c:ext xmlns:c15="http://schemas.microsoft.com/office/drawing/2012/chart" uri="{CE6537A1-D6FC-4f65-9D91-7224C49458BB}">
                  <c15:layout>
                    <c:manualLayout>
                      <c:w val="0.31095793016122364"/>
                      <c:h val="0.2872781999539189"/>
                    </c:manualLayout>
                  </c15:layout>
                </c:ext>
              </c:extLst>
            </c:dLbl>
            <c:numFmt formatCode="General\%" sourceLinked="0"/>
            <c:spPr>
              <a:noFill/>
              <a:ln>
                <a:noFill/>
              </a:ln>
              <a:effectLst/>
            </c:spPr>
            <c:txPr>
              <a:bodyPr rot="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23</c:v>
                </c:pt>
              </c:numCache>
            </c:numRef>
          </c:val>
        </c:ser>
        <c:dLbls>
          <c:showLegendKey val="0"/>
          <c:showVal val="0"/>
          <c:showCatName val="0"/>
          <c:showSerName val="0"/>
          <c:showPercent val="0"/>
          <c:showBubbleSize val="0"/>
        </c:dLbls>
        <c:gapWidth val="125"/>
        <c:axId val="202207232"/>
        <c:axId val="202207792"/>
      </c:barChart>
      <c:catAx>
        <c:axId val="202207232"/>
        <c:scaling>
          <c:orientation val="minMax"/>
        </c:scaling>
        <c:delete val="1"/>
        <c:axPos val="b"/>
        <c:numFmt formatCode="General" sourceLinked="1"/>
        <c:majorTickMark val="none"/>
        <c:minorTickMark val="none"/>
        <c:tickLblPos val="nextTo"/>
        <c:crossAx val="202207792"/>
        <c:crosses val="autoZero"/>
        <c:auto val="1"/>
        <c:lblAlgn val="ctr"/>
        <c:lblOffset val="20"/>
        <c:noMultiLvlLbl val="0"/>
      </c:catAx>
      <c:valAx>
        <c:axId val="202207792"/>
        <c:scaling>
          <c:orientation val="minMax"/>
          <c:max val="100"/>
        </c:scaling>
        <c:delete val="1"/>
        <c:axPos val="l"/>
        <c:numFmt formatCode="General" sourceLinked="1"/>
        <c:majorTickMark val="out"/>
        <c:minorTickMark val="none"/>
        <c:tickLblPos val="nextTo"/>
        <c:crossAx val="202207232"/>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lumMod val="85000"/>
              <a:lumOff val="15000"/>
            </a:schemeClr>
          </a:solidFill>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832313198222201E-2"/>
          <c:y val="7.7920686802496503E-2"/>
          <c:w val="0.96433537360355603"/>
          <c:h val="0.739578107383696"/>
        </c:manualLayout>
      </c:layout>
      <c:barChart>
        <c:barDir val="col"/>
        <c:grouping val="clustered"/>
        <c:varyColors val="0"/>
        <c:ser>
          <c:idx val="0"/>
          <c:order val="0"/>
          <c:tx>
            <c:strRef>
              <c:f>Sheet1!$B$1</c:f>
              <c:strCache>
                <c:ptCount val="1"/>
                <c:pt idx="0">
                  <c:v>&lt; Monthly</c:v>
                </c:pt>
              </c:strCache>
            </c:strRef>
          </c:tx>
          <c:spPr>
            <a:solidFill>
              <a:schemeClr val="accent1"/>
            </a:solidFill>
            <a:ln>
              <a:noFill/>
            </a:ln>
            <a:effectLst/>
          </c:spPr>
          <c:invertIfNegative val="0"/>
          <c:dLbls>
            <c:dLbl>
              <c:idx val="0"/>
              <c:layout>
                <c:manualLayout>
                  <c:x val="-1.5935466817457101E-2"/>
                  <c:y val="8.0046907422619898E-2"/>
                </c:manualLayout>
              </c:layout>
              <c:showLegendKey val="0"/>
              <c:showVal val="1"/>
              <c:showCatName val="0"/>
              <c:showSerName val="0"/>
              <c:showPercent val="0"/>
              <c:showBubbleSize val="0"/>
              <c:extLst>
                <c:ext xmlns:c15="http://schemas.microsoft.com/office/drawing/2012/chart" uri="{CE6537A1-D6FC-4f65-9D91-7224C49458BB}">
                  <c15:layout>
                    <c:manualLayout>
                      <c:w val="0.33548588932627782"/>
                      <c:h val="0.2872781999539189"/>
                    </c:manualLayout>
                  </c15:layout>
                </c:ext>
              </c:extLst>
            </c:dLbl>
            <c:numFmt formatCode="General\%" sourceLinked="0"/>
            <c:spPr>
              <a:noFill/>
              <a:ln>
                <a:noFill/>
              </a:ln>
              <a:effectLst/>
            </c:spPr>
            <c:txPr>
              <a:bodyPr rot="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11</c:v>
                </c:pt>
              </c:numCache>
            </c:numRef>
          </c:val>
        </c:ser>
        <c:ser>
          <c:idx val="1"/>
          <c:order val="1"/>
          <c:tx>
            <c:strRef>
              <c:f>Sheet1!$C$1</c:f>
              <c:strCache>
                <c:ptCount val="1"/>
                <c:pt idx="0">
                  <c:v>A few times / month</c:v>
                </c:pt>
              </c:strCache>
            </c:strRef>
          </c:tx>
          <c:spPr>
            <a:solidFill>
              <a:schemeClr val="accent2"/>
            </a:solidFill>
            <a:ln>
              <a:noFill/>
            </a:ln>
            <a:effectLst/>
          </c:spPr>
          <c:invertIfNegative val="0"/>
          <c:dLbls>
            <c:dLbl>
              <c:idx val="0"/>
              <c:layout>
                <c:manualLayout>
                  <c:x val="0"/>
                  <c:y val="7.1152845504541901E-2"/>
                </c:manualLayout>
              </c:layout>
              <c:showLegendKey val="0"/>
              <c:showVal val="1"/>
              <c:showCatName val="0"/>
              <c:showSerName val="0"/>
              <c:showPercent val="0"/>
              <c:showBubbleSize val="0"/>
              <c:extLst>
                <c:ext xmlns:c15="http://schemas.microsoft.com/office/drawing/2012/chart" uri="{CE6537A1-D6FC-4f65-9D91-7224C49458BB}">
                  <c15:layout>
                    <c:manualLayout>
                      <c:w val="0.29325508290407687"/>
                      <c:h val="0.2872781999539189"/>
                    </c:manualLayout>
                  </c15:layout>
                </c:ext>
              </c:extLst>
            </c:dLbl>
            <c:numFmt formatCode="General\%" sourceLinked="0"/>
            <c:spPr>
              <a:noFill/>
              <a:ln>
                <a:noFill/>
              </a:ln>
              <a:effectLst/>
            </c:spPr>
            <c:txPr>
              <a:bodyPr rot="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56</c:v>
                </c:pt>
              </c:numCache>
            </c:numRef>
          </c:val>
        </c:ser>
        <c:ser>
          <c:idx val="2"/>
          <c:order val="2"/>
          <c:tx>
            <c:strRef>
              <c:f>Sheet1!$D$1</c:f>
              <c:strCache>
                <c:ptCount val="1"/>
                <c:pt idx="0">
                  <c:v>Weekly or more</c:v>
                </c:pt>
              </c:strCache>
            </c:strRef>
          </c:tx>
          <c:spPr>
            <a:solidFill>
              <a:schemeClr val="accent3"/>
            </a:solidFill>
            <a:ln>
              <a:noFill/>
            </a:ln>
            <a:effectLst/>
          </c:spPr>
          <c:invertIfNegative val="0"/>
          <c:dLbls>
            <c:dLbl>
              <c:idx val="0"/>
              <c:layout>
                <c:manualLayout>
                  <c:x val="1.0623365716474801E-2"/>
                  <c:y val="8.0046907422619898E-2"/>
                </c:manualLayout>
              </c:layout>
              <c:showLegendKey val="0"/>
              <c:showVal val="1"/>
              <c:showCatName val="0"/>
              <c:showSerName val="0"/>
              <c:showPercent val="0"/>
              <c:showBubbleSize val="0"/>
              <c:extLst>
                <c:ext xmlns:c15="http://schemas.microsoft.com/office/drawing/2012/chart" uri="{CE6537A1-D6FC-4f65-9D91-7224C49458BB}">
                  <c15:layout>
                    <c:manualLayout>
                      <c:w val="0.31095793016122364"/>
                      <c:h val="0.2872781999539189"/>
                    </c:manualLayout>
                  </c15:layout>
                </c:ext>
              </c:extLst>
            </c:dLbl>
            <c:numFmt formatCode="General\%" sourceLinked="0"/>
            <c:spPr>
              <a:noFill/>
              <a:ln>
                <a:noFill/>
              </a:ln>
              <a:effectLst/>
            </c:spPr>
            <c:txPr>
              <a:bodyPr rot="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33</c:v>
                </c:pt>
              </c:numCache>
            </c:numRef>
          </c:val>
        </c:ser>
        <c:dLbls>
          <c:showLegendKey val="0"/>
          <c:showVal val="0"/>
          <c:showCatName val="0"/>
          <c:showSerName val="0"/>
          <c:showPercent val="0"/>
          <c:showBubbleSize val="0"/>
        </c:dLbls>
        <c:gapWidth val="125"/>
        <c:axId val="202211152"/>
        <c:axId val="202211712"/>
      </c:barChart>
      <c:catAx>
        <c:axId val="202211152"/>
        <c:scaling>
          <c:orientation val="minMax"/>
        </c:scaling>
        <c:delete val="1"/>
        <c:axPos val="b"/>
        <c:numFmt formatCode="General" sourceLinked="1"/>
        <c:majorTickMark val="none"/>
        <c:minorTickMark val="none"/>
        <c:tickLblPos val="nextTo"/>
        <c:crossAx val="202211712"/>
        <c:crosses val="autoZero"/>
        <c:auto val="1"/>
        <c:lblAlgn val="ctr"/>
        <c:lblOffset val="20"/>
        <c:noMultiLvlLbl val="0"/>
      </c:catAx>
      <c:valAx>
        <c:axId val="202211712"/>
        <c:scaling>
          <c:orientation val="minMax"/>
          <c:max val="100"/>
        </c:scaling>
        <c:delete val="1"/>
        <c:axPos val="l"/>
        <c:numFmt formatCode="General" sourceLinked="1"/>
        <c:majorTickMark val="out"/>
        <c:minorTickMark val="none"/>
        <c:tickLblPos val="nextTo"/>
        <c:crossAx val="202211152"/>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lumMod val="85000"/>
              <a:lumOff val="15000"/>
            </a:schemeClr>
          </a:solidFill>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832313198222201E-2"/>
          <c:y val="7.7920686802496503E-2"/>
          <c:w val="0.96433537360355603"/>
          <c:h val="0.739578107383696"/>
        </c:manualLayout>
      </c:layout>
      <c:barChart>
        <c:barDir val="col"/>
        <c:grouping val="clustered"/>
        <c:varyColors val="0"/>
        <c:ser>
          <c:idx val="0"/>
          <c:order val="0"/>
          <c:tx>
            <c:strRef>
              <c:f>Sheet1!$B$1</c:f>
              <c:strCache>
                <c:ptCount val="1"/>
                <c:pt idx="0">
                  <c:v>&lt; Monthly</c:v>
                </c:pt>
              </c:strCache>
            </c:strRef>
          </c:tx>
          <c:spPr>
            <a:solidFill>
              <a:schemeClr val="accent1"/>
            </a:solidFill>
            <a:ln>
              <a:noFill/>
            </a:ln>
            <a:effectLst/>
          </c:spPr>
          <c:invertIfNegative val="0"/>
          <c:dLbls>
            <c:dLbl>
              <c:idx val="0"/>
              <c:layout>
                <c:manualLayout>
                  <c:x val="-1.2172465932762301E-17"/>
                  <c:y val="8.0046907422619801E-2"/>
                </c:manualLayout>
              </c:layout>
              <c:showLegendKey val="0"/>
              <c:showVal val="1"/>
              <c:showCatName val="0"/>
              <c:showSerName val="0"/>
              <c:showPercent val="0"/>
              <c:showBubbleSize val="0"/>
              <c:extLst>
                <c:ext xmlns:c15="http://schemas.microsoft.com/office/drawing/2012/chart" uri="{CE6537A1-D6FC-4f65-9D91-7224C49458BB}">
                  <c15:layout>
                    <c:manualLayout>
                      <c:w val="0.34610925504275275"/>
                      <c:h val="0.2872781999539189"/>
                    </c:manualLayout>
                  </c15:layout>
                </c:ext>
              </c:extLst>
            </c:dLbl>
            <c:numFmt formatCode="General\%" sourceLinked="0"/>
            <c:spPr>
              <a:noFill/>
              <a:ln>
                <a:noFill/>
              </a:ln>
              <a:effectLst/>
            </c:spPr>
            <c:txPr>
              <a:bodyPr rot="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17</c:v>
                </c:pt>
              </c:numCache>
            </c:numRef>
          </c:val>
        </c:ser>
        <c:ser>
          <c:idx val="1"/>
          <c:order val="1"/>
          <c:tx>
            <c:strRef>
              <c:f>Sheet1!$C$1</c:f>
              <c:strCache>
                <c:ptCount val="1"/>
                <c:pt idx="0">
                  <c:v>A few times / month</c:v>
                </c:pt>
              </c:strCache>
            </c:strRef>
          </c:tx>
          <c:spPr>
            <a:solidFill>
              <a:schemeClr val="accent2"/>
            </a:solidFill>
            <a:ln>
              <a:noFill/>
            </a:ln>
            <a:effectLst/>
          </c:spPr>
          <c:invertIfNegative val="0"/>
          <c:dLbls>
            <c:dLbl>
              <c:idx val="0"/>
              <c:layout>
                <c:manualLayout>
                  <c:x val="0"/>
                  <c:y val="7.1152845504541901E-2"/>
                </c:manualLayout>
              </c:layout>
              <c:showLegendKey val="0"/>
              <c:showVal val="1"/>
              <c:showCatName val="0"/>
              <c:showSerName val="0"/>
              <c:showPercent val="0"/>
              <c:showBubbleSize val="0"/>
              <c:extLst>
                <c:ext xmlns:c15="http://schemas.microsoft.com/office/drawing/2012/chart" uri="{CE6537A1-D6FC-4f65-9D91-7224C49458BB}">
                  <c15:layout>
                    <c:manualLayout>
                      <c:w val="0.29325508290407687"/>
                      <c:h val="0.2872781999539189"/>
                    </c:manualLayout>
                  </c15:layout>
                </c:ext>
              </c:extLst>
            </c:dLbl>
            <c:numFmt formatCode="General\%" sourceLinked="0"/>
            <c:spPr>
              <a:noFill/>
              <a:ln>
                <a:noFill/>
              </a:ln>
              <a:effectLst/>
            </c:spPr>
            <c:txPr>
              <a:bodyPr rot="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53</c:v>
                </c:pt>
              </c:numCache>
            </c:numRef>
          </c:val>
        </c:ser>
        <c:ser>
          <c:idx val="2"/>
          <c:order val="2"/>
          <c:tx>
            <c:strRef>
              <c:f>Sheet1!$D$1</c:f>
              <c:strCache>
                <c:ptCount val="1"/>
                <c:pt idx="0">
                  <c:v>Weekly or more</c:v>
                </c:pt>
              </c:strCache>
            </c:strRef>
          </c:tx>
          <c:spPr>
            <a:solidFill>
              <a:schemeClr val="accent3"/>
            </a:solidFill>
            <a:ln>
              <a:noFill/>
            </a:ln>
            <a:effectLst/>
          </c:spPr>
          <c:invertIfNegative val="0"/>
          <c:dLbls>
            <c:dLbl>
              <c:idx val="0"/>
              <c:layout>
                <c:manualLayout>
                  <c:x val="1.0623365716474801E-2"/>
                  <c:y val="8.0046907422619898E-2"/>
                </c:manualLayout>
              </c:layout>
              <c:showLegendKey val="0"/>
              <c:showVal val="1"/>
              <c:showCatName val="0"/>
              <c:showSerName val="0"/>
              <c:showPercent val="0"/>
              <c:showBubbleSize val="0"/>
              <c:extLst>
                <c:ext xmlns:c15="http://schemas.microsoft.com/office/drawing/2012/chart" uri="{CE6537A1-D6FC-4f65-9D91-7224C49458BB}">
                  <c15:layout>
                    <c:manualLayout>
                      <c:w val="0.31095793016122364"/>
                      <c:h val="0.2872781999539189"/>
                    </c:manualLayout>
                  </c15:layout>
                </c:ext>
              </c:extLst>
            </c:dLbl>
            <c:numFmt formatCode="General\%" sourceLinked="0"/>
            <c:spPr>
              <a:noFill/>
              <a:ln>
                <a:noFill/>
              </a:ln>
              <a:effectLst/>
            </c:spPr>
            <c:txPr>
              <a:bodyPr rot="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30</c:v>
                </c:pt>
              </c:numCache>
            </c:numRef>
          </c:val>
        </c:ser>
        <c:dLbls>
          <c:showLegendKey val="0"/>
          <c:showVal val="0"/>
          <c:showCatName val="0"/>
          <c:showSerName val="0"/>
          <c:showPercent val="0"/>
          <c:showBubbleSize val="0"/>
        </c:dLbls>
        <c:gapWidth val="125"/>
        <c:axId val="202215072"/>
        <c:axId val="202215632"/>
      </c:barChart>
      <c:catAx>
        <c:axId val="202215072"/>
        <c:scaling>
          <c:orientation val="minMax"/>
        </c:scaling>
        <c:delete val="1"/>
        <c:axPos val="b"/>
        <c:numFmt formatCode="General" sourceLinked="1"/>
        <c:majorTickMark val="none"/>
        <c:minorTickMark val="none"/>
        <c:tickLblPos val="nextTo"/>
        <c:crossAx val="202215632"/>
        <c:crosses val="autoZero"/>
        <c:auto val="1"/>
        <c:lblAlgn val="ctr"/>
        <c:lblOffset val="20"/>
        <c:noMultiLvlLbl val="0"/>
      </c:catAx>
      <c:valAx>
        <c:axId val="202215632"/>
        <c:scaling>
          <c:orientation val="minMax"/>
          <c:max val="100"/>
        </c:scaling>
        <c:delete val="1"/>
        <c:axPos val="l"/>
        <c:numFmt formatCode="General" sourceLinked="1"/>
        <c:majorTickMark val="out"/>
        <c:minorTickMark val="none"/>
        <c:tickLblPos val="nextTo"/>
        <c:crossAx val="202215072"/>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lumMod val="85000"/>
              <a:lumOff val="15000"/>
            </a:schemeClr>
          </a:solidFill>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832313198222201E-2"/>
          <c:y val="7.7920686802496503E-2"/>
          <c:w val="0.96433537360355603"/>
          <c:h val="0.739578107383696"/>
        </c:manualLayout>
      </c:layout>
      <c:barChart>
        <c:barDir val="col"/>
        <c:grouping val="clustered"/>
        <c:varyColors val="0"/>
        <c:ser>
          <c:idx val="0"/>
          <c:order val="0"/>
          <c:tx>
            <c:strRef>
              <c:f>Sheet1!$B$1</c:f>
              <c:strCache>
                <c:ptCount val="1"/>
                <c:pt idx="0">
                  <c:v>&lt; Monthly</c:v>
                </c:pt>
              </c:strCache>
            </c:strRef>
          </c:tx>
          <c:spPr>
            <a:solidFill>
              <a:schemeClr val="accent1"/>
            </a:solidFill>
            <a:ln>
              <a:noFill/>
            </a:ln>
            <a:effectLst/>
          </c:spPr>
          <c:invertIfNegative val="0"/>
          <c:dLbls>
            <c:dLbl>
              <c:idx val="0"/>
              <c:layout>
                <c:manualLayout>
                  <c:x val="-6.3740194298849501E-2"/>
                  <c:y val="9.7835031258775795E-2"/>
                </c:manualLayout>
              </c:layout>
              <c:showLegendKey val="0"/>
              <c:showVal val="1"/>
              <c:showCatName val="0"/>
              <c:showSerName val="0"/>
              <c:showPercent val="0"/>
              <c:showBubbleSize val="0"/>
              <c:extLst>
                <c:ext xmlns:c15="http://schemas.microsoft.com/office/drawing/2012/chart" uri="{CE6537A1-D6FC-4f65-9D91-7224C49458BB}">
                  <c15:layout>
                    <c:manualLayout>
                      <c:w val="0.32486252360980294"/>
                      <c:h val="0.2872781999539189"/>
                    </c:manualLayout>
                  </c15:layout>
                </c:ext>
              </c:extLst>
            </c:dLbl>
            <c:numFmt formatCode="General\%" sourceLinked="0"/>
            <c:spPr>
              <a:noFill/>
              <a:ln>
                <a:noFill/>
              </a:ln>
              <a:effectLst/>
            </c:spPr>
            <c:txPr>
              <a:bodyPr rot="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25</c:v>
                </c:pt>
              </c:numCache>
            </c:numRef>
          </c:val>
        </c:ser>
        <c:ser>
          <c:idx val="1"/>
          <c:order val="1"/>
          <c:tx>
            <c:strRef>
              <c:f>Sheet1!$C$1</c:f>
              <c:strCache>
                <c:ptCount val="1"/>
                <c:pt idx="0">
                  <c:v>A few times / month</c:v>
                </c:pt>
              </c:strCache>
            </c:strRef>
          </c:tx>
          <c:spPr>
            <a:solidFill>
              <a:schemeClr val="accent2"/>
            </a:solidFill>
            <a:ln>
              <a:noFill/>
            </a:ln>
            <a:effectLst/>
          </c:spPr>
          <c:invertIfNegative val="0"/>
          <c:dLbls>
            <c:dLbl>
              <c:idx val="0"/>
              <c:layout>
                <c:manualLayout>
                  <c:x val="2.1246731432949799E-2"/>
                  <c:y val="8.0046907422619898E-2"/>
                </c:manualLayout>
              </c:layout>
              <c:showLegendKey val="0"/>
              <c:showVal val="1"/>
              <c:showCatName val="0"/>
              <c:showSerName val="0"/>
              <c:showPercent val="0"/>
              <c:showBubbleSize val="0"/>
              <c:extLst>
                <c:ext xmlns:c15="http://schemas.microsoft.com/office/drawing/2012/chart" uri="{CE6537A1-D6FC-4f65-9D91-7224C49458BB}">
                  <c15:layout>
                    <c:manualLayout>
                      <c:w val="0.29325508290407687"/>
                      <c:h val="0.2872781999539189"/>
                    </c:manualLayout>
                  </c15:layout>
                </c:ext>
              </c:extLst>
            </c:dLbl>
            <c:numFmt formatCode="General\%" sourceLinked="0"/>
            <c:spPr>
              <a:noFill/>
              <a:ln>
                <a:noFill/>
              </a:ln>
              <a:effectLst/>
            </c:spPr>
            <c:txPr>
              <a:bodyPr rot="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48</c:v>
                </c:pt>
              </c:numCache>
            </c:numRef>
          </c:val>
        </c:ser>
        <c:ser>
          <c:idx val="2"/>
          <c:order val="2"/>
          <c:tx>
            <c:strRef>
              <c:f>Sheet1!$D$1</c:f>
              <c:strCache>
                <c:ptCount val="1"/>
                <c:pt idx="0">
                  <c:v>Weekly or more</c:v>
                </c:pt>
              </c:strCache>
            </c:strRef>
          </c:tx>
          <c:spPr>
            <a:solidFill>
              <a:schemeClr val="accent3"/>
            </a:solidFill>
            <a:ln>
              <a:noFill/>
            </a:ln>
            <a:effectLst/>
          </c:spPr>
          <c:invertIfNegative val="0"/>
          <c:dLbls>
            <c:dLbl>
              <c:idx val="0"/>
              <c:layout>
                <c:manualLayout>
                  <c:x val="3.1870097149424702E-2"/>
                  <c:y val="9.7835031258775906E-2"/>
                </c:manualLayout>
              </c:layout>
              <c:showLegendKey val="0"/>
              <c:showVal val="1"/>
              <c:showCatName val="0"/>
              <c:showSerName val="0"/>
              <c:showPercent val="0"/>
              <c:showBubbleSize val="0"/>
              <c:extLst>
                <c:ext xmlns:c15="http://schemas.microsoft.com/office/drawing/2012/chart" uri="{CE6537A1-D6FC-4f65-9D91-7224C49458BB}">
                  <c15:layout>
                    <c:manualLayout>
                      <c:w val="0.31095793016122364"/>
                      <c:h val="0.2872781999539189"/>
                    </c:manualLayout>
                  </c15:layout>
                </c:ext>
              </c:extLst>
            </c:dLbl>
            <c:numFmt formatCode="General\%" sourceLinked="0"/>
            <c:spPr>
              <a:noFill/>
              <a:ln>
                <a:noFill/>
              </a:ln>
              <a:effectLst/>
            </c:spPr>
            <c:txPr>
              <a:bodyPr rot="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27</c:v>
                </c:pt>
              </c:numCache>
            </c:numRef>
          </c:val>
        </c:ser>
        <c:dLbls>
          <c:showLegendKey val="0"/>
          <c:showVal val="0"/>
          <c:showCatName val="0"/>
          <c:showSerName val="0"/>
          <c:showPercent val="0"/>
          <c:showBubbleSize val="0"/>
        </c:dLbls>
        <c:gapWidth val="125"/>
        <c:axId val="240036432"/>
        <c:axId val="240036992"/>
      </c:barChart>
      <c:catAx>
        <c:axId val="240036432"/>
        <c:scaling>
          <c:orientation val="minMax"/>
        </c:scaling>
        <c:delete val="1"/>
        <c:axPos val="b"/>
        <c:numFmt formatCode="General" sourceLinked="1"/>
        <c:majorTickMark val="none"/>
        <c:minorTickMark val="none"/>
        <c:tickLblPos val="nextTo"/>
        <c:crossAx val="240036992"/>
        <c:crosses val="autoZero"/>
        <c:auto val="1"/>
        <c:lblAlgn val="ctr"/>
        <c:lblOffset val="20"/>
        <c:noMultiLvlLbl val="0"/>
      </c:catAx>
      <c:valAx>
        <c:axId val="240036992"/>
        <c:scaling>
          <c:orientation val="minMax"/>
          <c:max val="100"/>
        </c:scaling>
        <c:delete val="1"/>
        <c:axPos val="l"/>
        <c:numFmt formatCode="General" sourceLinked="1"/>
        <c:majorTickMark val="out"/>
        <c:minorTickMark val="none"/>
        <c:tickLblPos val="nextTo"/>
        <c:crossAx val="240036432"/>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lumMod val="85000"/>
              <a:lumOff val="15000"/>
            </a:schemeClr>
          </a:solidFill>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6710032501918E-2"/>
          <c:y val="4.7530135474254102E-2"/>
          <c:w val="0.90814309746861499"/>
          <c:h val="0.82152990561152806"/>
        </c:manualLayout>
      </c:layout>
      <c:barChart>
        <c:barDir val="col"/>
        <c:grouping val="clustered"/>
        <c:varyColors val="0"/>
        <c:ser>
          <c:idx val="0"/>
          <c:order val="0"/>
          <c:tx>
            <c:strRef>
              <c:f>Sheet1!$B$1</c:f>
              <c:strCache>
                <c:ptCount val="1"/>
                <c:pt idx="0">
                  <c:v>Series 1</c:v>
                </c:pt>
              </c:strCache>
            </c:strRef>
          </c:tx>
          <c:spPr>
            <a:solidFill>
              <a:schemeClr val="accent4"/>
            </a:solidFill>
            <a:ln>
              <a:noFill/>
            </a:ln>
            <a:effectLst/>
          </c:spPr>
          <c:invertIfNegative val="0"/>
          <c:dPt>
            <c:idx val="0"/>
            <c:invertIfNegative val="0"/>
            <c:bubble3D val="0"/>
            <c:spPr>
              <a:solidFill>
                <a:schemeClr val="accent2"/>
              </a:solidFill>
              <a:ln>
                <a:noFill/>
              </a:ln>
              <a:effectLst/>
            </c:spPr>
          </c:dPt>
          <c:dPt>
            <c:idx val="2"/>
            <c:invertIfNegative val="0"/>
            <c:bubble3D val="0"/>
            <c:spPr>
              <a:solidFill>
                <a:schemeClr val="bg1">
                  <a:lumMod val="85000"/>
                </a:schemeClr>
              </a:solidFill>
              <a:ln>
                <a:noFill/>
              </a:ln>
              <a:effectLst/>
            </c:spPr>
          </c:dPt>
          <c:dPt>
            <c:idx val="3"/>
            <c:invertIfNegative val="0"/>
            <c:bubble3D val="0"/>
            <c:spPr>
              <a:solidFill>
                <a:schemeClr val="accent2"/>
              </a:solidFill>
              <a:ln>
                <a:noFill/>
              </a:ln>
              <a:effectLst/>
            </c:spPr>
          </c:dPt>
          <c:dPt>
            <c:idx val="4"/>
            <c:invertIfNegative val="0"/>
            <c:bubble3D val="0"/>
            <c:spPr>
              <a:solidFill>
                <a:schemeClr val="accent3"/>
              </a:solidFill>
              <a:ln>
                <a:noFill/>
              </a:ln>
              <a:effectLst/>
            </c:spPr>
          </c:dPt>
          <c:dPt>
            <c:idx val="5"/>
            <c:invertIfNegative val="0"/>
            <c:bubble3D val="0"/>
            <c:spPr>
              <a:solidFill>
                <a:schemeClr val="accent3"/>
              </a:solidFill>
              <a:ln>
                <a:noFill/>
              </a:ln>
              <a:effectLst/>
            </c:spPr>
          </c:dPt>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Habilidad de ver, tocar, y probar la mercancía_x000d_</c:v>
                </c:pt>
                <c:pt idx="1">
                  <c:v>Puede obtener el producto inmediatamente </c:v>
                </c:pt>
                <c:pt idx="2">
                  <c:v>Mas Fácil para Devoluciones_x000d__x000d_</c:v>
                </c:pt>
                <c:pt idx="3">
                  <c:v>Mas seguro del ajuste/idoneidad del producto</c:v>
                </c:pt>
                <c:pt idx="4">
                  <c:v>Preocupaciones sobre compartir  información personal</c:v>
                </c:pt>
                <c:pt idx="5">
                  <c:v>Preocupaciones sobre proveer información sobre pagos</c:v>
                </c:pt>
              </c:strCache>
            </c:strRef>
          </c:cat>
          <c:val>
            <c:numRef>
              <c:f>Sheet1!$B$2:$B$7</c:f>
              <c:numCache>
                <c:formatCode>General</c:formatCode>
                <c:ptCount val="6"/>
                <c:pt idx="0">
                  <c:v>61</c:v>
                </c:pt>
                <c:pt idx="1">
                  <c:v>55</c:v>
                </c:pt>
                <c:pt idx="2">
                  <c:v>43</c:v>
                </c:pt>
                <c:pt idx="3">
                  <c:v>41</c:v>
                </c:pt>
                <c:pt idx="4">
                  <c:v>24</c:v>
                </c:pt>
                <c:pt idx="5">
                  <c:v>19</c:v>
                </c:pt>
              </c:numCache>
            </c:numRef>
          </c:val>
        </c:ser>
        <c:dLbls>
          <c:showLegendKey val="0"/>
          <c:showVal val="0"/>
          <c:showCatName val="0"/>
          <c:showSerName val="0"/>
          <c:showPercent val="0"/>
          <c:showBubbleSize val="0"/>
        </c:dLbls>
        <c:gapWidth val="105"/>
        <c:axId val="240039232"/>
        <c:axId val="240039792"/>
      </c:barChart>
      <c:catAx>
        <c:axId val="24003923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crossAx val="240039792"/>
        <c:crosses val="autoZero"/>
        <c:auto val="1"/>
        <c:lblAlgn val="ctr"/>
        <c:lblOffset val="20"/>
        <c:noMultiLvlLbl val="0"/>
      </c:catAx>
      <c:valAx>
        <c:axId val="240039792"/>
        <c:scaling>
          <c:orientation val="minMax"/>
          <c:max val="100"/>
        </c:scaling>
        <c:delete val="1"/>
        <c:axPos val="l"/>
        <c:numFmt formatCode="General" sourceLinked="1"/>
        <c:majorTickMark val="out"/>
        <c:minorTickMark val="none"/>
        <c:tickLblPos val="nextTo"/>
        <c:crossAx val="2400392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832313198222201E-2"/>
          <c:y val="7.7920686802496503E-2"/>
          <c:w val="1.7504954270317698E-2"/>
          <c:h val="1.43141872959274E-2"/>
        </c:manualLayout>
      </c:layout>
      <c:barChart>
        <c:barDir val="col"/>
        <c:grouping val="clustered"/>
        <c:varyColors val="0"/>
        <c:ser>
          <c:idx val="0"/>
          <c:order val="0"/>
          <c:tx>
            <c:strRef>
              <c:f>Sheet1!$B$1</c:f>
              <c:strCache>
                <c:ptCount val="1"/>
                <c:pt idx="0">
                  <c:v>Banking / Financial</c:v>
                </c:pt>
              </c:strCache>
            </c:strRef>
          </c:tx>
          <c:spPr>
            <a:solidFill>
              <a:schemeClr val="accent1"/>
            </a:solidFill>
            <a:ln>
              <a:noFill/>
            </a:ln>
            <a:effectLst/>
          </c:spPr>
          <c:invertIfNegative val="0"/>
          <c:dLbls>
            <c:dLbl>
              <c:idx val="0"/>
              <c:layout>
                <c:manualLayout>
                  <c:x val="-4.9956531883569499E-3"/>
                  <c:y val="1.1233996594893301E-2"/>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5.5375111568702236E-2"/>
                      <c:h val="7.6074889754494682E-2"/>
                    </c:manualLayout>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numCache>
            </c:numRef>
          </c:val>
        </c:ser>
        <c:ser>
          <c:idx val="1"/>
          <c:order val="1"/>
          <c:tx>
            <c:strRef>
              <c:f>Sheet1!$C$1</c:f>
              <c:strCache>
                <c:ptCount val="1"/>
                <c:pt idx="0">
                  <c:v>Retail Purchases</c:v>
                </c:pt>
              </c:strCache>
            </c:strRef>
          </c:tx>
          <c:spPr>
            <a:solidFill>
              <a:schemeClr val="accent2"/>
            </a:solidFill>
            <a:ln>
              <a:noFill/>
            </a:ln>
            <a:effectLst/>
          </c:spPr>
          <c:invertIfNegative val="0"/>
          <c:dLbls>
            <c:dLbl>
              <c:idx val="0"/>
              <c:layout>
                <c:manualLayout>
                  <c:x val="-3.5510367536249099E-3"/>
                  <c:y val="5.4007275858195501E-3"/>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6.8306211987538779E-2"/>
                      <c:h val="9.2014755043806393E-2"/>
                    </c:manualLayout>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numCache>
            </c:numRef>
          </c:val>
        </c:ser>
        <c:ser>
          <c:idx val="2"/>
          <c:order val="2"/>
          <c:tx>
            <c:strRef>
              <c:f>Sheet1!$D$1</c:f>
              <c:strCache>
                <c:ptCount val="1"/>
                <c:pt idx="0">
                  <c:v>Music / Video Downloads</c:v>
                </c:pt>
              </c:strCache>
            </c:strRef>
          </c:tx>
          <c:spPr>
            <a:solidFill>
              <a:schemeClr val="accent3"/>
            </a:solidFill>
            <a:ln>
              <a:noFill/>
            </a:ln>
            <a:effectLst/>
          </c:spPr>
          <c:invertIfNegative val="0"/>
          <c:dLbls>
            <c:dLbl>
              <c:idx val="0"/>
              <c:layout>
                <c:manualLayout>
                  <c:x val="-3.6915291840215899E-3"/>
                  <c:y val="3.5527386759494398E-3"/>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6.1469182079638973E-2"/>
                      <c:h val="7.6074889754494682E-2"/>
                    </c:manualLayout>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numCache>
            </c:numRef>
          </c:val>
        </c:ser>
        <c:ser>
          <c:idx val="3"/>
          <c:order val="3"/>
          <c:tx>
            <c:strRef>
              <c:f>Sheet1!$E$1</c:f>
              <c:strCache>
                <c:ptCount val="1"/>
                <c:pt idx="0">
                  <c:v>Online / Mobile App Purchases</c:v>
                </c:pt>
              </c:strCache>
            </c:strRef>
          </c:tx>
          <c:spPr>
            <a:solidFill>
              <a:schemeClr val="accent2">
                <a:lumMod val="50000"/>
              </a:schemeClr>
            </a:solidFill>
            <a:ln>
              <a:noFill/>
            </a:ln>
            <a:effectLst/>
          </c:spPr>
          <c:invertIfNegative val="0"/>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Sheet1!$E$2</c:f>
              <c:numCache>
                <c:formatCode>General</c:formatCode>
                <c:ptCount val="1"/>
              </c:numCache>
            </c:numRef>
          </c:val>
        </c:ser>
        <c:dLbls>
          <c:showLegendKey val="0"/>
          <c:showVal val="0"/>
          <c:showCatName val="0"/>
          <c:showSerName val="0"/>
          <c:showPercent val="0"/>
          <c:showBubbleSize val="0"/>
        </c:dLbls>
        <c:gapWidth val="125"/>
        <c:axId val="239420224"/>
        <c:axId val="239420784"/>
      </c:barChart>
      <c:catAx>
        <c:axId val="239420224"/>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39420784"/>
        <c:crosses val="autoZero"/>
        <c:auto val="1"/>
        <c:lblAlgn val="ctr"/>
        <c:lblOffset val="20"/>
        <c:noMultiLvlLbl val="0"/>
      </c:catAx>
      <c:valAx>
        <c:axId val="239420784"/>
        <c:scaling>
          <c:orientation val="minMax"/>
          <c:max val="100"/>
        </c:scaling>
        <c:delete val="1"/>
        <c:axPos val="l"/>
        <c:numFmt formatCode="General" sourceLinked="1"/>
        <c:majorTickMark val="out"/>
        <c:minorTickMark val="none"/>
        <c:tickLblPos val="nextTo"/>
        <c:crossAx val="239420224"/>
        <c:crosses val="autoZero"/>
        <c:crossBetween val="between"/>
      </c:valAx>
      <c:spPr>
        <a:noFill/>
        <a:ln w="25400">
          <a:noFill/>
        </a:ln>
        <a:effectLst/>
      </c:spPr>
    </c:plotArea>
    <c:legend>
      <c:legendPos val="r"/>
      <c:layout>
        <c:manualLayout>
          <c:xMode val="edge"/>
          <c:yMode val="edge"/>
          <c:x val="1.90999917142371E-2"/>
          <c:y val="3.9245567984860397E-2"/>
          <c:w val="0.95057324396338605"/>
          <c:h val="0.95984308444901401"/>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832313198222201E-2"/>
          <c:y val="7.7920686802496503E-2"/>
          <c:w val="0.96433537360355603"/>
          <c:h val="0.739578107383696"/>
        </c:manualLayout>
      </c:layout>
      <c:barChart>
        <c:barDir val="col"/>
        <c:grouping val="clustered"/>
        <c:varyColors val="0"/>
        <c:ser>
          <c:idx val="0"/>
          <c:order val="0"/>
          <c:tx>
            <c:strRef>
              <c:f>Sheet1!$B$1</c:f>
              <c:strCache>
                <c:ptCount val="1"/>
                <c:pt idx="0">
                  <c:v>Banking / Financial</c:v>
                </c:pt>
              </c:strCache>
            </c:strRef>
          </c:tx>
          <c:spPr>
            <a:solidFill>
              <a:schemeClr val="accent4"/>
            </a:solidFill>
            <a:ln>
              <a:noFill/>
            </a:ln>
            <a:effectLst/>
          </c:spPr>
          <c:invertIfNegative val="0"/>
          <c:dLbls>
            <c:dLbl>
              <c:idx val="0"/>
              <c:layout>
                <c:manualLayout>
                  <c:x val="-4.9956531883569499E-3"/>
                  <c:y val="1.1233996594893301E-2"/>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5.5375111568702236E-2"/>
                      <c:h val="7.6074889754494682E-2"/>
                    </c:manualLayout>
                  </c15:layout>
                </c:ext>
              </c:extLst>
            </c:dLbl>
            <c:dLbl>
              <c:idx val="1"/>
              <c:layout>
                <c:manualLayout>
                  <c:x val="-6.1349703130235802E-3"/>
                  <c:y val="1.19548989669838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22699406260472E-2"/>
                  <c:y val="1.19548989669838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6.1349703130235802E-3"/>
                  <c:y val="1.19548989669837E-2"/>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Banking / Financial</c:v>
                </c:pt>
                <c:pt idx="1">
                  <c:v>Retail Purchases</c:v>
                </c:pt>
                <c:pt idx="2">
                  <c:v>Music / Video Downloads</c:v>
                </c:pt>
                <c:pt idx="3">
                  <c:v>Online / Mobile App Purchases</c:v>
                </c:pt>
              </c:strCache>
            </c:strRef>
          </c:cat>
          <c:val>
            <c:numRef>
              <c:f>Sheet1!$B$2:$B$5</c:f>
              <c:numCache>
                <c:formatCode>General</c:formatCode>
                <c:ptCount val="4"/>
                <c:pt idx="0">
                  <c:v>72</c:v>
                </c:pt>
                <c:pt idx="1">
                  <c:v>64</c:v>
                </c:pt>
                <c:pt idx="2">
                  <c:v>73</c:v>
                </c:pt>
                <c:pt idx="3">
                  <c:v>64</c:v>
                </c:pt>
              </c:numCache>
            </c:numRef>
          </c:val>
        </c:ser>
        <c:dLbls>
          <c:showLegendKey val="0"/>
          <c:showVal val="0"/>
          <c:showCatName val="0"/>
          <c:showSerName val="0"/>
          <c:showPercent val="0"/>
          <c:showBubbleSize val="0"/>
        </c:dLbls>
        <c:gapWidth val="125"/>
        <c:axId val="239423024"/>
        <c:axId val="239423584"/>
      </c:barChart>
      <c:catAx>
        <c:axId val="23942302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39423584"/>
        <c:crosses val="autoZero"/>
        <c:auto val="1"/>
        <c:lblAlgn val="ctr"/>
        <c:lblOffset val="20"/>
        <c:noMultiLvlLbl val="0"/>
      </c:catAx>
      <c:valAx>
        <c:axId val="239423584"/>
        <c:scaling>
          <c:orientation val="minMax"/>
          <c:max val="100"/>
        </c:scaling>
        <c:delete val="1"/>
        <c:axPos val="l"/>
        <c:numFmt formatCode="General" sourceLinked="1"/>
        <c:majorTickMark val="out"/>
        <c:minorTickMark val="none"/>
        <c:tickLblPos val="nextTo"/>
        <c:crossAx val="2394230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832313198222201E-2"/>
          <c:y val="7.7920686802496503E-2"/>
          <c:w val="0.96433537360355603"/>
          <c:h val="0.739578107383696"/>
        </c:manualLayout>
      </c:layout>
      <c:barChart>
        <c:barDir val="col"/>
        <c:grouping val="clustered"/>
        <c:varyColors val="0"/>
        <c:ser>
          <c:idx val="0"/>
          <c:order val="0"/>
          <c:tx>
            <c:strRef>
              <c:f>Sheet1!$B$1</c:f>
              <c:strCache>
                <c:ptCount val="1"/>
                <c:pt idx="0">
                  <c:v>Banking / Financial</c:v>
                </c:pt>
              </c:strCache>
            </c:strRef>
          </c:tx>
          <c:spPr>
            <a:solidFill>
              <a:schemeClr val="accent1"/>
            </a:solidFill>
            <a:ln>
              <a:noFill/>
            </a:ln>
            <a:effectLst/>
          </c:spPr>
          <c:invertIfNegative val="0"/>
          <c:dLbls>
            <c:dLbl>
              <c:idx val="0"/>
              <c:layout>
                <c:manualLayout>
                  <c:x val="-4.9956531883569499E-3"/>
                  <c:y val="1.1233996594893301E-2"/>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5.5375111568702236E-2"/>
                      <c:h val="7.6074889754494682E-2"/>
                    </c:manualLayout>
                  </c15:layout>
                </c:ext>
              </c:extLst>
            </c:dLbl>
            <c:dLbl>
              <c:idx val="1"/>
              <c:layout>
                <c:manualLayout>
                  <c:x val="-6.1349703130235802E-3"/>
                  <c:y val="1.19548989669838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22699406260472E-2"/>
                  <c:y val="1.19548989669838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6.1349703130235802E-3"/>
                  <c:y val="1.19548989669837E-2"/>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Smartphone</c:v>
                </c:pt>
                <c:pt idx="1">
                  <c:v>Tablet</c:v>
                </c:pt>
                <c:pt idx="2">
                  <c:v>Laptop</c:v>
                </c:pt>
                <c:pt idx="3">
                  <c:v>Desktop</c:v>
                </c:pt>
              </c:strCache>
            </c:strRef>
          </c:cat>
          <c:val>
            <c:numRef>
              <c:f>Sheet1!$B$2:$B$5</c:f>
              <c:numCache>
                <c:formatCode>General</c:formatCode>
                <c:ptCount val="4"/>
                <c:pt idx="0">
                  <c:v>45</c:v>
                </c:pt>
                <c:pt idx="1">
                  <c:v>24</c:v>
                </c:pt>
                <c:pt idx="2">
                  <c:v>51</c:v>
                </c:pt>
                <c:pt idx="3">
                  <c:v>52</c:v>
                </c:pt>
              </c:numCache>
            </c:numRef>
          </c:val>
        </c:ser>
        <c:ser>
          <c:idx val="1"/>
          <c:order val="1"/>
          <c:tx>
            <c:strRef>
              <c:f>Sheet1!$C$1</c:f>
              <c:strCache>
                <c:ptCount val="1"/>
                <c:pt idx="0">
                  <c:v>Retail Purchases</c:v>
                </c:pt>
              </c:strCache>
            </c:strRef>
          </c:tx>
          <c:spPr>
            <a:solidFill>
              <a:schemeClr val="accent2"/>
            </a:solidFill>
            <a:ln>
              <a:noFill/>
            </a:ln>
            <a:effectLst/>
          </c:spPr>
          <c:invertIfNegative val="0"/>
          <c:dLbls>
            <c:dLbl>
              <c:idx val="0"/>
              <c:layout>
                <c:manualLayout>
                  <c:x val="-1.5060466492837199E-3"/>
                  <c:y val="2.9310525519787099E-2"/>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6.8306211987538779E-2"/>
                      <c:h val="9.2014755043806393E-2"/>
                    </c:manualLayout>
                  </c15:layout>
                </c:ext>
              </c:extLst>
            </c:dLbl>
            <c:dLbl>
              <c:idx val="2"/>
              <c:layout>
                <c:manualLayout>
                  <c:x val="4.0899802086823804E-3"/>
                  <c:y val="1.19548989669838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49964208585686E-16"/>
                  <c:y val="1.5939865289311701E-2"/>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Smartphone</c:v>
                </c:pt>
                <c:pt idx="1">
                  <c:v>Tablet</c:v>
                </c:pt>
                <c:pt idx="2">
                  <c:v>Laptop</c:v>
                </c:pt>
                <c:pt idx="3">
                  <c:v>Desktop</c:v>
                </c:pt>
              </c:strCache>
            </c:strRef>
          </c:cat>
          <c:val>
            <c:numRef>
              <c:f>Sheet1!$C$2:$C$5</c:f>
              <c:numCache>
                <c:formatCode>General</c:formatCode>
                <c:ptCount val="4"/>
                <c:pt idx="0">
                  <c:v>25</c:v>
                </c:pt>
                <c:pt idx="1">
                  <c:v>33</c:v>
                </c:pt>
                <c:pt idx="2">
                  <c:v>46</c:v>
                </c:pt>
                <c:pt idx="3">
                  <c:v>41</c:v>
                </c:pt>
              </c:numCache>
            </c:numRef>
          </c:val>
        </c:ser>
        <c:ser>
          <c:idx val="2"/>
          <c:order val="2"/>
          <c:tx>
            <c:strRef>
              <c:f>Sheet1!$D$1</c:f>
              <c:strCache>
                <c:ptCount val="1"/>
                <c:pt idx="0">
                  <c:v>Music / Video Downloads</c:v>
                </c:pt>
              </c:strCache>
            </c:strRef>
          </c:tx>
          <c:spPr>
            <a:solidFill>
              <a:schemeClr val="accent3"/>
            </a:solidFill>
            <a:ln>
              <a:noFill/>
            </a:ln>
            <a:effectLst/>
          </c:spPr>
          <c:invertIfNegative val="0"/>
          <c:dLbls>
            <c:dLbl>
              <c:idx val="0"/>
              <c:layout>
                <c:manualLayout>
                  <c:x val="-3.6915291840215699E-3"/>
                  <c:y val="1.1522671320605299E-2"/>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6.1469182079638973E-2"/>
                      <c:h val="7.6074889754494682E-2"/>
                    </c:manualLayout>
                  </c15:layout>
                </c:ext>
              </c:extLst>
            </c:dLbl>
            <c:dLbl>
              <c:idx val="1"/>
              <c:layout>
                <c:manualLayout>
                  <c:x val="0"/>
                  <c:y val="1.19548989669838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2.0449901043411902E-3"/>
                  <c:y val="7.9699326446558503E-3"/>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Smartphone</c:v>
                </c:pt>
                <c:pt idx="1">
                  <c:v>Tablet</c:v>
                </c:pt>
                <c:pt idx="2">
                  <c:v>Laptop</c:v>
                </c:pt>
                <c:pt idx="3">
                  <c:v>Desktop</c:v>
                </c:pt>
              </c:strCache>
            </c:strRef>
          </c:cat>
          <c:val>
            <c:numRef>
              <c:f>Sheet1!$D$2:$D$5</c:f>
              <c:numCache>
                <c:formatCode>General</c:formatCode>
                <c:ptCount val="4"/>
                <c:pt idx="0">
                  <c:v>51</c:v>
                </c:pt>
                <c:pt idx="1">
                  <c:v>43</c:v>
                </c:pt>
                <c:pt idx="2">
                  <c:v>47</c:v>
                </c:pt>
                <c:pt idx="3">
                  <c:v>43</c:v>
                </c:pt>
              </c:numCache>
            </c:numRef>
          </c:val>
        </c:ser>
        <c:ser>
          <c:idx val="3"/>
          <c:order val="3"/>
          <c:tx>
            <c:strRef>
              <c:f>Sheet1!$E$1</c:f>
              <c:strCache>
                <c:ptCount val="1"/>
                <c:pt idx="0">
                  <c:v>Online / Mobile App Purchases</c:v>
                </c:pt>
              </c:strCache>
            </c:strRef>
          </c:tx>
          <c:spPr>
            <a:solidFill>
              <a:schemeClr val="accent4"/>
            </a:solidFill>
            <a:ln>
              <a:noFill/>
            </a:ln>
            <a:effectLst/>
          </c:spPr>
          <c:invertIfNegative val="0"/>
          <c:dLbls>
            <c:dLbl>
              <c:idx val="2"/>
              <c:layout>
                <c:manualLayout>
                  <c:x val="6.1349703130235802E-3"/>
                  <c:y val="1.5939865289311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49964208585686E-16"/>
                  <c:y val="1.1954898966983801E-2"/>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Smartphone</c:v>
                </c:pt>
                <c:pt idx="1">
                  <c:v>Tablet</c:v>
                </c:pt>
                <c:pt idx="2">
                  <c:v>Laptop</c:v>
                </c:pt>
                <c:pt idx="3">
                  <c:v>Desktop</c:v>
                </c:pt>
              </c:strCache>
            </c:strRef>
          </c:cat>
          <c:val>
            <c:numRef>
              <c:f>Sheet1!$E$2:$E$5</c:f>
              <c:numCache>
                <c:formatCode>General</c:formatCode>
                <c:ptCount val="4"/>
                <c:pt idx="0">
                  <c:v>48</c:v>
                </c:pt>
                <c:pt idx="1">
                  <c:v>29</c:v>
                </c:pt>
                <c:pt idx="2">
                  <c:v>22</c:v>
                </c:pt>
                <c:pt idx="3">
                  <c:v>23</c:v>
                </c:pt>
              </c:numCache>
            </c:numRef>
          </c:val>
        </c:ser>
        <c:dLbls>
          <c:showLegendKey val="0"/>
          <c:showVal val="0"/>
          <c:showCatName val="0"/>
          <c:showSerName val="0"/>
          <c:showPercent val="0"/>
          <c:showBubbleSize val="0"/>
        </c:dLbls>
        <c:gapWidth val="125"/>
        <c:axId val="239427504"/>
        <c:axId val="239428064"/>
      </c:barChart>
      <c:catAx>
        <c:axId val="23942750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crossAx val="239428064"/>
        <c:crosses val="autoZero"/>
        <c:auto val="1"/>
        <c:lblAlgn val="ctr"/>
        <c:lblOffset val="20"/>
        <c:noMultiLvlLbl val="0"/>
      </c:catAx>
      <c:valAx>
        <c:axId val="239428064"/>
        <c:scaling>
          <c:orientation val="minMax"/>
          <c:max val="100"/>
        </c:scaling>
        <c:delete val="1"/>
        <c:axPos val="l"/>
        <c:numFmt formatCode="General" sourceLinked="1"/>
        <c:majorTickMark val="out"/>
        <c:minorTickMark val="none"/>
        <c:tickLblPos val="nextTo"/>
        <c:crossAx val="2394275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020654572115599E-2"/>
          <c:y val="7.7920686802496503E-2"/>
          <c:w val="0.96433537360355603"/>
          <c:h val="0.739578107383696"/>
        </c:manualLayout>
      </c:layout>
      <c:barChart>
        <c:barDir val="col"/>
        <c:grouping val="clustered"/>
        <c:varyColors val="0"/>
        <c:ser>
          <c:idx val="0"/>
          <c:order val="0"/>
          <c:tx>
            <c:strRef>
              <c:f>Sheet1!$B$1</c:f>
              <c:strCache>
                <c:ptCount val="1"/>
                <c:pt idx="0">
                  <c:v>Series 1</c:v>
                </c:pt>
              </c:strCache>
            </c:strRef>
          </c:tx>
          <c:spPr>
            <a:solidFill>
              <a:schemeClr val="accent4"/>
            </a:solidFill>
            <a:ln>
              <a:noFill/>
            </a:ln>
            <a:effectLst/>
          </c:spPr>
          <c:invertIfNegative val="0"/>
          <c:dPt>
            <c:idx val="5"/>
            <c:invertIfNegative val="0"/>
            <c:bubble3D val="0"/>
            <c:spPr>
              <a:solidFill>
                <a:schemeClr val="accent2"/>
              </a:solidFill>
              <a:ln>
                <a:noFill/>
              </a:ln>
              <a:effectLst/>
            </c:spPr>
          </c:dPt>
          <c:dPt>
            <c:idx val="6"/>
            <c:invertIfNegative val="0"/>
            <c:bubble3D val="0"/>
            <c:spPr>
              <a:solidFill>
                <a:schemeClr val="accent2"/>
              </a:solidFill>
              <a:ln>
                <a:noFill/>
              </a:ln>
              <a:effectLst/>
            </c:spPr>
          </c:dPt>
          <c:dPt>
            <c:idx val="7"/>
            <c:invertIfNegative val="0"/>
            <c:bubble3D val="0"/>
            <c:spPr>
              <a:solidFill>
                <a:schemeClr val="accent2"/>
              </a:solidFill>
              <a:ln>
                <a:noFill/>
              </a:ln>
              <a:effectLst/>
            </c:spPr>
          </c:dPt>
          <c:dPt>
            <c:idx val="8"/>
            <c:invertIfNegative val="0"/>
            <c:bubble3D val="0"/>
            <c:spPr>
              <a:solidFill>
                <a:schemeClr val="accent2"/>
              </a:solidFill>
              <a:ln>
                <a:noFill/>
              </a:ln>
              <a:effectLst/>
            </c:spPr>
          </c:dPt>
          <c:dPt>
            <c:idx val="9"/>
            <c:invertIfNegative val="0"/>
            <c:bubble3D val="0"/>
            <c:spPr>
              <a:solidFill>
                <a:schemeClr val="accent2"/>
              </a:solidFill>
              <a:ln>
                <a:noFill/>
              </a:ln>
              <a:effectLst/>
            </c:spPr>
          </c:dPt>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Efectivo</c:v>
                </c:pt>
                <c:pt idx="1">
                  <c:v>Tarjeta de Débito</c:v>
                </c:pt>
                <c:pt idx="2">
                  <c:v>Tarjeta de Crédito</c:v>
                </c:pt>
                <c:pt idx="3">
                  <c:v>Tarjeta de Regalo</c:v>
                </c:pt>
                <c:pt idx="4">
                  <c:v>Cheque Impreso</c:v>
                </c:pt>
                <c:pt idx="5">
                  <c:v>PayPal</c:v>
                </c:pt>
                <c:pt idx="6">
                  <c:v>Cartera Móvil</c:v>
                </c:pt>
                <c:pt idx="7">
                  <c:v>Amazon pagos</c:v>
                </c:pt>
                <c:pt idx="8">
                  <c:v>Virtual currency</c:v>
                </c:pt>
                <c:pt idx="9">
                  <c:v>Peer-to-peer</c:v>
                </c:pt>
              </c:strCache>
            </c:strRef>
          </c:cat>
          <c:val>
            <c:numRef>
              <c:f>Sheet1!$B$2:$B$11</c:f>
              <c:numCache>
                <c:formatCode>General</c:formatCode>
                <c:ptCount val="10"/>
                <c:pt idx="0">
                  <c:v>76</c:v>
                </c:pt>
                <c:pt idx="1">
                  <c:v>61</c:v>
                </c:pt>
                <c:pt idx="2">
                  <c:v>45</c:v>
                </c:pt>
                <c:pt idx="3">
                  <c:v>28</c:v>
                </c:pt>
                <c:pt idx="4">
                  <c:v>8</c:v>
                </c:pt>
                <c:pt idx="5">
                  <c:v>56</c:v>
                </c:pt>
                <c:pt idx="6">
                  <c:v>19</c:v>
                </c:pt>
                <c:pt idx="7">
                  <c:v>17</c:v>
                </c:pt>
                <c:pt idx="8">
                  <c:v>11</c:v>
                </c:pt>
                <c:pt idx="9">
                  <c:v>7</c:v>
                </c:pt>
              </c:numCache>
            </c:numRef>
          </c:val>
        </c:ser>
        <c:dLbls>
          <c:showLegendKey val="0"/>
          <c:showVal val="0"/>
          <c:showCatName val="0"/>
          <c:showSerName val="0"/>
          <c:showPercent val="0"/>
          <c:showBubbleSize val="0"/>
        </c:dLbls>
        <c:gapWidth val="105"/>
        <c:axId val="239429744"/>
        <c:axId val="239430304"/>
      </c:barChart>
      <c:catAx>
        <c:axId val="23942974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chemeClr val="tx1">
                    <a:lumMod val="85000"/>
                    <a:lumOff val="15000"/>
                  </a:schemeClr>
                </a:solidFill>
                <a:latin typeface="+mn-lt"/>
                <a:ea typeface="+mn-ea"/>
                <a:cs typeface="+mn-cs"/>
              </a:defRPr>
            </a:pPr>
            <a:endParaRPr lang="en-US"/>
          </a:p>
        </c:txPr>
        <c:crossAx val="239430304"/>
        <c:crosses val="autoZero"/>
        <c:auto val="1"/>
        <c:lblAlgn val="ctr"/>
        <c:lblOffset val="20"/>
        <c:noMultiLvlLbl val="0"/>
      </c:catAx>
      <c:valAx>
        <c:axId val="239430304"/>
        <c:scaling>
          <c:orientation val="minMax"/>
          <c:max val="100"/>
        </c:scaling>
        <c:delete val="1"/>
        <c:axPos val="l"/>
        <c:numFmt formatCode="General" sourceLinked="1"/>
        <c:majorTickMark val="out"/>
        <c:minorTickMark val="none"/>
        <c:tickLblPos val="nextTo"/>
        <c:crossAx val="239429744"/>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832313198222201E-2"/>
          <c:y val="3.8198881539322202E-2"/>
          <c:w val="0.91545842142941303"/>
          <c:h val="0.84385740251895003"/>
        </c:manualLayout>
      </c:layout>
      <c:barChart>
        <c:barDir val="col"/>
        <c:grouping val="clustered"/>
        <c:varyColors val="0"/>
        <c:ser>
          <c:idx val="0"/>
          <c:order val="0"/>
          <c:tx>
            <c:strRef>
              <c:f>Sheet1!$B$1</c:f>
              <c:strCache>
                <c:ptCount val="1"/>
                <c:pt idx="0">
                  <c:v>Wireless Carrier</c:v>
                </c:pt>
              </c:strCache>
            </c:strRef>
          </c:tx>
          <c:spPr>
            <a:solidFill>
              <a:schemeClr val="accent1"/>
            </a:solidFill>
            <a:ln>
              <a:noFill/>
            </a:ln>
            <a:effectLst/>
          </c:spPr>
          <c:invertIfNegative val="0"/>
          <c:dLbls>
            <c:dLbl>
              <c:idx val="0"/>
              <c:layout>
                <c:manualLayout>
                  <c:x val="3.0327596398311298E-3"/>
                  <c:y val="2.3472967015467998E-3"/>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9.0424027124674705E-2"/>
                      <c:h val="7.6074999953350111E-2"/>
                    </c:manualLayout>
                  </c15:layout>
                </c:ext>
              </c:extLst>
            </c:dLbl>
            <c:dLbl>
              <c:idx val="1"/>
              <c:layout>
                <c:manualLayout>
                  <c:x val="-6.1349703130235802E-3"/>
                  <c:y val="1.19548989669838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22699406260472E-2"/>
                  <c:y val="1.1954898966983801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6.1349703130235802E-3"/>
                  <c:y val="1.19548989669837E-2"/>
                </c:manualLayout>
              </c:layout>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Teléfono Inteligente</c:v>
                </c:pt>
                <c:pt idx="1">
                  <c:v>Tableta</c:v>
                </c:pt>
                <c:pt idx="2">
                  <c:v>Laptop</c:v>
                </c:pt>
                <c:pt idx="3">
                  <c:v>Computadora Escritorio</c:v>
                </c:pt>
                <c:pt idx="4">
                  <c:v>Dispositivo Portátil</c:v>
                </c:pt>
              </c:strCache>
            </c:strRef>
          </c:cat>
          <c:val>
            <c:numRef>
              <c:f>Sheet1!$B$2:$B$6</c:f>
              <c:numCache>
                <c:formatCode>General</c:formatCode>
                <c:ptCount val="5"/>
                <c:pt idx="0">
                  <c:v>64</c:v>
                </c:pt>
                <c:pt idx="1">
                  <c:v>30</c:v>
                </c:pt>
              </c:numCache>
            </c:numRef>
          </c:val>
        </c:ser>
        <c:ser>
          <c:idx val="1"/>
          <c:order val="1"/>
          <c:tx>
            <c:strRef>
              <c:f>Sheet1!$C$1</c:f>
              <c:strCache>
                <c:ptCount val="1"/>
                <c:pt idx="0">
                  <c:v>Manufacturer</c:v>
                </c:pt>
              </c:strCache>
            </c:strRef>
          </c:tx>
          <c:spPr>
            <a:solidFill>
              <a:schemeClr val="accent2"/>
            </a:solidFill>
            <a:ln>
              <a:noFill/>
            </a:ln>
            <a:effectLst/>
          </c:spPr>
          <c:invertIfNegative val="0"/>
          <c:dLbls>
            <c:dLbl>
              <c:idx val="0"/>
              <c:layout>
                <c:manualLayout>
                  <c:x val="5.3200529894220205E-4"/>
                  <c:y val="7.7036652760119799E-3"/>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2734438006071805"/>
                      <c:h val="6.2392122140595287E-2"/>
                    </c:manualLayout>
                  </c15:layout>
                </c:ext>
              </c:extLst>
            </c:dLbl>
            <c:dLbl>
              <c:idx val="1"/>
              <c:layout>
                <c:manualLayout>
                  <c:x val="3.1307250393019698E-17"/>
                  <c:y val="1.24835293591476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4.0899798250789701E-3"/>
                  <c:y val="3.06799935714738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49964208585686E-16"/>
                  <c:y val="1.5939865289311701E-2"/>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Teléfono Inteligente</c:v>
                </c:pt>
                <c:pt idx="1">
                  <c:v>Tableta</c:v>
                </c:pt>
                <c:pt idx="2">
                  <c:v>Laptop</c:v>
                </c:pt>
                <c:pt idx="3">
                  <c:v>Computadora Escritorio</c:v>
                </c:pt>
                <c:pt idx="4">
                  <c:v>Dispositivo Portátil</c:v>
                </c:pt>
              </c:strCache>
            </c:strRef>
          </c:cat>
          <c:val>
            <c:numRef>
              <c:f>Sheet1!$C$2:$C$6</c:f>
              <c:numCache>
                <c:formatCode>General</c:formatCode>
                <c:ptCount val="5"/>
                <c:pt idx="0">
                  <c:v>25</c:v>
                </c:pt>
                <c:pt idx="1">
                  <c:v>37</c:v>
                </c:pt>
                <c:pt idx="2">
                  <c:v>44</c:v>
                </c:pt>
                <c:pt idx="3">
                  <c:v>35</c:v>
                </c:pt>
                <c:pt idx="4">
                  <c:v>65</c:v>
                </c:pt>
              </c:numCache>
            </c:numRef>
          </c:val>
        </c:ser>
        <c:ser>
          <c:idx val="2"/>
          <c:order val="2"/>
          <c:tx>
            <c:strRef>
              <c:f>Sheet1!$D$1</c:f>
              <c:strCache>
                <c:ptCount val="1"/>
                <c:pt idx="0">
                  <c:v>Retail Store</c:v>
                </c:pt>
              </c:strCache>
            </c:strRef>
          </c:tx>
          <c:spPr>
            <a:solidFill>
              <a:schemeClr val="accent3"/>
            </a:solidFill>
            <a:ln>
              <a:noFill/>
            </a:ln>
            <a:effectLst/>
          </c:spPr>
          <c:invertIfNegative val="0"/>
          <c:dLbls>
            <c:dLbl>
              <c:idx val="0"/>
              <c:layout>
                <c:manualLayout>
                  <c:x val="-1.3385853029115701E-4"/>
                  <c:y val="2.772789365515E-2"/>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2084217104364969"/>
                      <c:h val="8.7924070780937738E-2"/>
                    </c:manualLayout>
                  </c15:layout>
                </c:ext>
              </c:extLst>
            </c:dLbl>
            <c:dLbl>
              <c:idx val="1"/>
              <c:layout>
                <c:manualLayout>
                  <c:x val="0"/>
                  <c:y val="1.19548989669838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2.0449901043411902E-3"/>
                  <c:y val="7.9699326446558503E-3"/>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Teléfono Inteligente</c:v>
                </c:pt>
                <c:pt idx="1">
                  <c:v>Tableta</c:v>
                </c:pt>
                <c:pt idx="2">
                  <c:v>Laptop</c:v>
                </c:pt>
                <c:pt idx="3">
                  <c:v>Computadora Escritorio</c:v>
                </c:pt>
                <c:pt idx="4">
                  <c:v>Dispositivo Portátil</c:v>
                </c:pt>
              </c:strCache>
            </c:strRef>
          </c:cat>
          <c:val>
            <c:numRef>
              <c:f>Sheet1!$D$2:$D$6</c:f>
              <c:numCache>
                <c:formatCode>General</c:formatCode>
                <c:ptCount val="5"/>
                <c:pt idx="0">
                  <c:v>16</c:v>
                </c:pt>
                <c:pt idx="1">
                  <c:v>34</c:v>
                </c:pt>
                <c:pt idx="2">
                  <c:v>51</c:v>
                </c:pt>
                <c:pt idx="3">
                  <c:v>55</c:v>
                </c:pt>
                <c:pt idx="4">
                  <c:v>29</c:v>
                </c:pt>
              </c:numCache>
            </c:numRef>
          </c:val>
        </c:ser>
        <c:dLbls>
          <c:showLegendKey val="0"/>
          <c:showVal val="0"/>
          <c:showCatName val="0"/>
          <c:showSerName val="0"/>
          <c:showPercent val="0"/>
          <c:showBubbleSize val="0"/>
        </c:dLbls>
        <c:gapWidth val="125"/>
        <c:axId val="239433664"/>
        <c:axId val="239548160"/>
      </c:barChart>
      <c:catAx>
        <c:axId val="23943366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crossAx val="239548160"/>
        <c:crosses val="autoZero"/>
        <c:auto val="1"/>
        <c:lblAlgn val="ctr"/>
        <c:lblOffset val="20"/>
        <c:noMultiLvlLbl val="0"/>
      </c:catAx>
      <c:valAx>
        <c:axId val="239548160"/>
        <c:scaling>
          <c:orientation val="minMax"/>
          <c:max val="100"/>
        </c:scaling>
        <c:delete val="1"/>
        <c:axPos val="l"/>
        <c:numFmt formatCode="General" sourceLinked="1"/>
        <c:majorTickMark val="out"/>
        <c:minorTickMark val="none"/>
        <c:tickLblPos val="nextTo"/>
        <c:crossAx val="2394336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832313198222201E-2"/>
          <c:y val="7.7920686802496503E-2"/>
          <c:w val="1.7504954270317698E-2"/>
          <c:h val="1.43141872959274E-2"/>
        </c:manualLayout>
      </c:layout>
      <c:barChart>
        <c:barDir val="col"/>
        <c:grouping val="clustered"/>
        <c:varyColors val="0"/>
        <c:ser>
          <c:idx val="0"/>
          <c:order val="0"/>
          <c:tx>
            <c:strRef>
              <c:f>Sheet1!$B$1</c:f>
              <c:strCache>
                <c:ptCount val="1"/>
                <c:pt idx="0">
                  <c:v>Operador Inalámbrico</c:v>
                </c:pt>
              </c:strCache>
            </c:strRef>
          </c:tx>
          <c:spPr>
            <a:solidFill>
              <a:schemeClr val="accent1"/>
            </a:solidFill>
            <a:ln>
              <a:noFill/>
            </a:ln>
            <a:effectLst/>
          </c:spPr>
          <c:invertIfNegative val="0"/>
          <c:dLbls>
            <c:dLbl>
              <c:idx val="0"/>
              <c:layout>
                <c:manualLayout>
                  <c:x val="-4.9956531883569499E-3"/>
                  <c:y val="1.1233996594893301E-2"/>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5.5375111568702236E-2"/>
                      <c:h val="7.6074889754494682E-2"/>
                    </c:manualLayout>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numCache>
            </c:numRef>
          </c:val>
        </c:ser>
        <c:ser>
          <c:idx val="1"/>
          <c:order val="1"/>
          <c:tx>
            <c:strRef>
              <c:f>Sheet1!$C$1</c:f>
              <c:strCache>
                <c:ptCount val="1"/>
                <c:pt idx="0">
                  <c:v>Fabricante</c:v>
                </c:pt>
              </c:strCache>
            </c:strRef>
          </c:tx>
          <c:spPr>
            <a:solidFill>
              <a:schemeClr val="accent2"/>
            </a:solidFill>
            <a:ln>
              <a:noFill/>
            </a:ln>
            <a:effectLst/>
          </c:spPr>
          <c:invertIfNegative val="0"/>
          <c:dLbls>
            <c:dLbl>
              <c:idx val="0"/>
              <c:layout>
                <c:manualLayout>
                  <c:x val="-3.5510367536249099E-3"/>
                  <c:y val="5.4007275858195501E-3"/>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6.8306211987538779E-2"/>
                      <c:h val="9.2014755043806393E-2"/>
                    </c:manualLayout>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numCache>
            </c:numRef>
          </c:val>
        </c:ser>
        <c:ser>
          <c:idx val="2"/>
          <c:order val="2"/>
          <c:tx>
            <c:strRef>
              <c:f>Sheet1!$D$1</c:f>
              <c:strCache>
                <c:ptCount val="1"/>
                <c:pt idx="0">
                  <c:v>Comercio Minorista</c:v>
                </c:pt>
              </c:strCache>
            </c:strRef>
          </c:tx>
          <c:spPr>
            <a:solidFill>
              <a:schemeClr val="accent3"/>
            </a:solidFill>
            <a:ln>
              <a:noFill/>
            </a:ln>
            <a:effectLst/>
          </c:spPr>
          <c:invertIfNegative val="0"/>
          <c:dLbls>
            <c:dLbl>
              <c:idx val="0"/>
              <c:layout>
                <c:manualLayout>
                  <c:x val="-3.6915291840215899E-3"/>
                  <c:y val="3.5527386759494398E-3"/>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6.1469182079638973E-2"/>
                      <c:h val="7.6074889754494682E-2"/>
                    </c:manualLayout>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numCache>
            </c:numRef>
          </c:val>
        </c:ser>
        <c:dLbls>
          <c:showLegendKey val="0"/>
          <c:showVal val="0"/>
          <c:showCatName val="0"/>
          <c:showSerName val="0"/>
          <c:showPercent val="0"/>
          <c:showBubbleSize val="0"/>
        </c:dLbls>
        <c:gapWidth val="125"/>
        <c:axId val="239551520"/>
        <c:axId val="239552080"/>
      </c:barChart>
      <c:catAx>
        <c:axId val="239551520"/>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39552080"/>
        <c:crosses val="autoZero"/>
        <c:auto val="1"/>
        <c:lblAlgn val="ctr"/>
        <c:lblOffset val="20"/>
        <c:noMultiLvlLbl val="0"/>
      </c:catAx>
      <c:valAx>
        <c:axId val="239552080"/>
        <c:scaling>
          <c:orientation val="minMax"/>
          <c:max val="100"/>
        </c:scaling>
        <c:delete val="1"/>
        <c:axPos val="l"/>
        <c:numFmt formatCode="General" sourceLinked="1"/>
        <c:majorTickMark val="out"/>
        <c:minorTickMark val="none"/>
        <c:tickLblPos val="nextTo"/>
        <c:crossAx val="239551520"/>
        <c:crosses val="autoZero"/>
        <c:crossBetween val="between"/>
      </c:valAx>
      <c:spPr>
        <a:noFill/>
        <a:ln w="25400">
          <a:noFill/>
        </a:ln>
        <a:effectLst/>
      </c:spPr>
    </c:plotArea>
    <c:legend>
      <c:legendPos val="r"/>
      <c:layout>
        <c:manualLayout>
          <c:xMode val="edge"/>
          <c:yMode val="edge"/>
          <c:x val="1.2175384191672901E-2"/>
          <c:y val="9.2259501006909994E-2"/>
          <c:w val="0.95939049754900696"/>
          <c:h val="0.85163662890034997"/>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832313198222201E-2"/>
          <c:y val="7.7920686802496503E-2"/>
          <c:w val="1.7504954270317698E-2"/>
          <c:h val="1.43141872959274E-2"/>
        </c:manualLayout>
      </c:layout>
      <c:barChart>
        <c:barDir val="col"/>
        <c:grouping val="clustered"/>
        <c:varyColors val="0"/>
        <c:ser>
          <c:idx val="0"/>
          <c:order val="0"/>
          <c:tx>
            <c:strRef>
              <c:f>Sheet1!$B$1</c:f>
              <c:strCache>
                <c:ptCount val="1"/>
                <c:pt idx="0">
                  <c:v>Precio Completo</c:v>
                </c:pt>
              </c:strCache>
            </c:strRef>
          </c:tx>
          <c:spPr>
            <a:solidFill>
              <a:schemeClr val="accent1"/>
            </a:solidFill>
            <a:ln>
              <a:noFill/>
            </a:ln>
            <a:effectLst/>
          </c:spPr>
          <c:invertIfNegative val="0"/>
          <c:dLbls>
            <c:dLbl>
              <c:idx val="0"/>
              <c:layout>
                <c:manualLayout>
                  <c:x val="-4.9956531883569499E-3"/>
                  <c:y val="1.1233996594893301E-2"/>
                </c:manualLayout>
              </c:layout>
              <c:showLegendKey val="0"/>
              <c:showVal val="1"/>
              <c:showCatName val="0"/>
              <c:showSerName val="0"/>
              <c:showPercent val="0"/>
              <c:showBubbleSize val="0"/>
              <c:extLst>
                <c:ext xmlns:c15="http://schemas.microsoft.com/office/drawing/2012/chart" uri="{CE6537A1-D6FC-4f65-9D91-7224C49458BB}">
                  <c15:layout>
                    <c:manualLayout>
                      <c:w val="5.5375111568702236E-2"/>
                      <c:h val="7.6074889754494682E-2"/>
                    </c:manualLayout>
                  </c15:layout>
                </c:ext>
              </c:extLst>
            </c:dLbl>
            <c:numFmt formatCode="General\%"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numCache>
            </c:numRef>
          </c:val>
        </c:ser>
        <c:ser>
          <c:idx val="1"/>
          <c:order val="1"/>
          <c:tx>
            <c:strRef>
              <c:f>Sheet1!$C$1</c:f>
              <c:strCache>
                <c:ptCount val="1"/>
                <c:pt idx="0">
                  <c:v>Pago a Plazos</c:v>
                </c:pt>
              </c:strCache>
            </c:strRef>
          </c:tx>
          <c:spPr>
            <a:solidFill>
              <a:schemeClr val="accent2"/>
            </a:solidFill>
            <a:ln>
              <a:noFill/>
            </a:ln>
            <a:effectLst/>
          </c:spPr>
          <c:invertIfNegative val="0"/>
          <c:dLbls>
            <c:dLbl>
              <c:idx val="0"/>
              <c:layout>
                <c:manualLayout>
                  <c:x val="-3.5510367536249099E-3"/>
                  <c:y val="5.4007275858195501E-3"/>
                </c:manualLayout>
              </c:layout>
              <c:showLegendKey val="0"/>
              <c:showVal val="1"/>
              <c:showCatName val="0"/>
              <c:showSerName val="0"/>
              <c:showPercent val="0"/>
              <c:showBubbleSize val="0"/>
              <c:extLst>
                <c:ext xmlns:c15="http://schemas.microsoft.com/office/drawing/2012/chart" uri="{CE6537A1-D6FC-4f65-9D91-7224C49458BB}">
                  <c15:layout>
                    <c:manualLayout>
                      <c:w val="6.8306211987538779E-2"/>
                      <c:h val="9.2014755043806393E-2"/>
                    </c:manualLayout>
                  </c15:layout>
                </c:ext>
              </c:extLst>
            </c:dLbl>
            <c:numFmt formatCode="General\%"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numCache>
            </c:numRef>
          </c:val>
        </c:ser>
        <c:ser>
          <c:idx val="2"/>
          <c:order val="2"/>
          <c:tx>
            <c:strRef>
              <c:f>Sheet1!$D$1</c:f>
              <c:strCache>
                <c:ptCount val="1"/>
                <c:pt idx="0">
                  <c:v>Arrendamiento</c:v>
                </c:pt>
              </c:strCache>
            </c:strRef>
          </c:tx>
          <c:spPr>
            <a:solidFill>
              <a:schemeClr val="accent3"/>
            </a:solidFill>
            <a:ln>
              <a:noFill/>
            </a:ln>
            <a:effectLst/>
          </c:spPr>
          <c:invertIfNegative val="0"/>
          <c:dLbls>
            <c:dLbl>
              <c:idx val="0"/>
              <c:layout>
                <c:manualLayout>
                  <c:x val="-3.6915291840215899E-3"/>
                  <c:y val="3.5527386759494398E-3"/>
                </c:manualLayout>
              </c:layout>
              <c:showLegendKey val="0"/>
              <c:showVal val="1"/>
              <c:showCatName val="0"/>
              <c:showSerName val="0"/>
              <c:showPercent val="0"/>
              <c:showBubbleSize val="0"/>
              <c:extLst>
                <c:ext xmlns:c15="http://schemas.microsoft.com/office/drawing/2012/chart" uri="{CE6537A1-D6FC-4f65-9D91-7224C49458BB}">
                  <c15:layout>
                    <c:manualLayout>
                      <c:w val="6.1469182079638973E-2"/>
                      <c:h val="7.6074889754494682E-2"/>
                    </c:manualLayout>
                  </c15:layout>
                </c:ext>
              </c:extLst>
            </c:dLbl>
            <c:numFmt formatCode="General\%"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numCache>
            </c:numRef>
          </c:val>
        </c:ser>
        <c:ser>
          <c:idx val="3"/>
          <c:order val="3"/>
          <c:tx>
            <c:strRef>
              <c:f>Sheet1!$E$1</c:f>
              <c:strCache>
                <c:ptCount val="1"/>
                <c:pt idx="0">
                  <c:v>Subsidiado bajo Contrato</c:v>
                </c:pt>
              </c:strCache>
            </c:strRef>
          </c:tx>
          <c:spPr>
            <a:solidFill>
              <a:schemeClr val="accent4"/>
            </a:solidFill>
            <a:ln>
              <a:noFill/>
            </a:ln>
            <a:effectLst/>
          </c:spPr>
          <c:invertIfNegative val="0"/>
          <c:cat>
            <c:numRef>
              <c:f>Sheet1!$A$2</c:f>
              <c:numCache>
                <c:formatCode>General</c:formatCode>
                <c:ptCount val="1"/>
              </c:numCache>
            </c:numRef>
          </c:cat>
          <c:val>
            <c:numRef>
              <c:f>Sheet1!$E$2</c:f>
              <c:numCache>
                <c:formatCode>General</c:formatCode>
                <c:ptCount val="1"/>
              </c:numCache>
            </c:numRef>
          </c:val>
        </c:ser>
        <c:dLbls>
          <c:showLegendKey val="0"/>
          <c:showVal val="0"/>
          <c:showCatName val="0"/>
          <c:showSerName val="0"/>
          <c:showPercent val="0"/>
          <c:showBubbleSize val="0"/>
        </c:dLbls>
        <c:gapWidth val="125"/>
        <c:axId val="239556000"/>
        <c:axId val="239556560"/>
      </c:barChart>
      <c:catAx>
        <c:axId val="239556000"/>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crossAx val="239556560"/>
        <c:crosses val="autoZero"/>
        <c:auto val="1"/>
        <c:lblAlgn val="ctr"/>
        <c:lblOffset val="20"/>
        <c:noMultiLvlLbl val="0"/>
      </c:catAx>
      <c:valAx>
        <c:axId val="239556560"/>
        <c:scaling>
          <c:orientation val="minMax"/>
          <c:max val="100"/>
        </c:scaling>
        <c:delete val="1"/>
        <c:axPos val="l"/>
        <c:numFmt formatCode="General" sourceLinked="1"/>
        <c:majorTickMark val="out"/>
        <c:minorTickMark val="none"/>
        <c:tickLblPos val="nextTo"/>
        <c:crossAx val="239556000"/>
        <c:crosses val="autoZero"/>
        <c:crossBetween val="between"/>
      </c:valAx>
      <c:spPr>
        <a:noFill/>
        <a:ln w="25400">
          <a:noFill/>
        </a:ln>
        <a:effectLst/>
      </c:spPr>
    </c:plotArea>
    <c:legend>
      <c:legendPos val="r"/>
      <c:layout>
        <c:manualLayout>
          <c:xMode val="edge"/>
          <c:yMode val="edge"/>
          <c:x val="1.21754667935693E-2"/>
          <c:y val="4.3707278878341296E-3"/>
          <c:w val="0.98782451821371897"/>
          <c:h val="0.7825780267637170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00">
          <a:solidFill>
            <a:schemeClr val="tx1">
              <a:lumMod val="85000"/>
              <a:lumOff val="15000"/>
            </a:schemeClr>
          </a:solidFill>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832313198222201E-2"/>
          <c:y val="4.9547915262931203E-2"/>
          <c:w val="0.91545842142941303"/>
          <c:h val="0.83902155244057897"/>
        </c:manualLayout>
      </c:layout>
      <c:barChart>
        <c:barDir val="col"/>
        <c:grouping val="clustered"/>
        <c:varyColors val="0"/>
        <c:ser>
          <c:idx val="0"/>
          <c:order val="0"/>
          <c:tx>
            <c:strRef>
              <c:f>Sheet1!$B$1</c:f>
              <c:strCache>
                <c:ptCount val="1"/>
                <c:pt idx="0">
                  <c:v>Full price</c:v>
                </c:pt>
              </c:strCache>
            </c:strRef>
          </c:tx>
          <c:spPr>
            <a:solidFill>
              <a:schemeClr val="accent1"/>
            </a:solidFill>
            <a:ln>
              <a:noFill/>
            </a:ln>
            <a:effectLst/>
          </c:spPr>
          <c:invertIfNegative val="0"/>
          <c:dLbls>
            <c:dLbl>
              <c:idx val="0"/>
              <c:layout>
                <c:manualLayout>
                  <c:x val="1.3250717094467101E-3"/>
                  <c:y val="1.1709943720907501E-2"/>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6.3101085981952826E-2"/>
                      <c:h val="8.2316589185233463E-2"/>
                    </c:manualLayout>
                  </c15:layout>
                </c:ext>
              </c:extLst>
            </c:dLbl>
            <c:dLbl>
              <c:idx val="1"/>
              <c:layout>
                <c:manualLayout>
                  <c:x val="-1.0119731782735101E-3"/>
                  <c:y val="1.1954699532752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2.02381189293045E-3"/>
                  <c:y val="1.1954911272003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01197317827348E-3"/>
                  <c:y val="0"/>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2522900157207899E-16"/>
                  <c:y val="5.6745168618045098E-3"/>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Teléfono Inteligente</c:v>
                </c:pt>
                <c:pt idx="1">
                  <c:v>Tableta</c:v>
                </c:pt>
                <c:pt idx="2">
                  <c:v>Laptop</c:v>
                </c:pt>
                <c:pt idx="3">
                  <c:v>Computadora Escritorio</c:v>
                </c:pt>
                <c:pt idx="4">
                  <c:v>Dispositivo Portátil</c:v>
                </c:pt>
              </c:strCache>
            </c:strRef>
          </c:cat>
          <c:val>
            <c:numRef>
              <c:f>Sheet1!$B$2:$B$6</c:f>
              <c:numCache>
                <c:formatCode>General</c:formatCode>
                <c:ptCount val="5"/>
                <c:pt idx="0">
                  <c:v>74</c:v>
                </c:pt>
                <c:pt idx="1">
                  <c:v>82</c:v>
                </c:pt>
                <c:pt idx="2">
                  <c:v>72</c:v>
                </c:pt>
                <c:pt idx="3">
                  <c:v>79</c:v>
                </c:pt>
                <c:pt idx="4">
                  <c:v>68</c:v>
                </c:pt>
              </c:numCache>
            </c:numRef>
          </c:val>
        </c:ser>
        <c:ser>
          <c:idx val="1"/>
          <c:order val="1"/>
          <c:tx>
            <c:strRef>
              <c:f>Sheet1!$C$1</c:f>
              <c:strCache>
                <c:ptCount val="1"/>
                <c:pt idx="0">
                  <c:v>Installment program</c:v>
                </c:pt>
              </c:strCache>
            </c:strRef>
          </c:tx>
          <c:spPr>
            <a:solidFill>
              <a:schemeClr val="accent2"/>
            </a:solidFill>
            <a:ln>
              <a:noFill/>
            </a:ln>
            <a:effectLst/>
          </c:spPr>
          <c:invertIfNegative val="0"/>
          <c:dLbls>
            <c:dLbl>
              <c:idx val="0"/>
              <c:layout>
                <c:manualLayout>
                  <c:x val="3.9473811597110402E-3"/>
                  <c:y val="1.39454292835093E-2"/>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5.5621547310485624E-2"/>
                      <c:h val="7.4875619323127293E-2"/>
                    </c:manualLayout>
                  </c15:layout>
                </c:ext>
              </c:extLst>
            </c:dLbl>
            <c:dLbl>
              <c:idx val="2"/>
              <c:layout>
                <c:manualLayout>
                  <c:x val="4.0899802086823804E-3"/>
                  <c:y val="1.19548989669838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49964208585686E-16"/>
                  <c:y val="1.5939865289311701E-2"/>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Teléfono Inteligente</c:v>
                </c:pt>
                <c:pt idx="1">
                  <c:v>Tableta</c:v>
                </c:pt>
                <c:pt idx="2">
                  <c:v>Laptop</c:v>
                </c:pt>
                <c:pt idx="3">
                  <c:v>Computadora Escritorio</c:v>
                </c:pt>
                <c:pt idx="4">
                  <c:v>Dispositivo Portátil</c:v>
                </c:pt>
              </c:strCache>
            </c:strRef>
          </c:cat>
          <c:val>
            <c:numRef>
              <c:f>Sheet1!$C$2:$C$6</c:f>
              <c:numCache>
                <c:formatCode>General</c:formatCode>
                <c:ptCount val="5"/>
                <c:pt idx="0">
                  <c:v>14</c:v>
                </c:pt>
                <c:pt idx="1">
                  <c:v>13</c:v>
                </c:pt>
                <c:pt idx="2">
                  <c:v>23</c:v>
                </c:pt>
                <c:pt idx="3">
                  <c:v>17</c:v>
                </c:pt>
                <c:pt idx="4">
                  <c:v>27</c:v>
                </c:pt>
              </c:numCache>
            </c:numRef>
          </c:val>
        </c:ser>
        <c:ser>
          <c:idx val="2"/>
          <c:order val="2"/>
          <c:tx>
            <c:strRef>
              <c:f>Sheet1!$D$1</c:f>
              <c:strCache>
                <c:ptCount val="1"/>
                <c:pt idx="0">
                  <c:v>Lease</c:v>
                </c:pt>
              </c:strCache>
            </c:strRef>
          </c:tx>
          <c:spPr>
            <a:solidFill>
              <a:schemeClr val="accent3"/>
            </a:solidFill>
            <a:ln>
              <a:noFill/>
            </a:ln>
            <a:effectLst/>
          </c:spPr>
          <c:invertIfNegative val="0"/>
          <c:dLbls>
            <c:dLbl>
              <c:idx val="0"/>
              <c:layout>
                <c:manualLayout>
                  <c:x val="-1.3385853029115701E-4"/>
                  <c:y val="2.772789365515E-2"/>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2084217104364969"/>
                      <c:h val="8.7924070780937738E-2"/>
                    </c:manualLayout>
                  </c15:layout>
                </c:ext>
              </c:extLst>
            </c:dLbl>
            <c:dLbl>
              <c:idx val="1"/>
              <c:layout>
                <c:manualLayout>
                  <c:x val="0"/>
                  <c:y val="1.19548989669838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2.0449901043411902E-3"/>
                  <c:y val="7.9699326446558503E-3"/>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Teléfono Inteligente</c:v>
                </c:pt>
                <c:pt idx="1">
                  <c:v>Tableta</c:v>
                </c:pt>
                <c:pt idx="2">
                  <c:v>Laptop</c:v>
                </c:pt>
                <c:pt idx="3">
                  <c:v>Computadora Escritorio</c:v>
                </c:pt>
                <c:pt idx="4">
                  <c:v>Dispositivo Portátil</c:v>
                </c:pt>
              </c:strCache>
            </c:strRef>
          </c:cat>
          <c:val>
            <c:numRef>
              <c:f>Sheet1!$D$2:$D$6</c:f>
              <c:numCache>
                <c:formatCode>General</c:formatCode>
                <c:ptCount val="5"/>
                <c:pt idx="0">
                  <c:v>7</c:v>
                </c:pt>
                <c:pt idx="1">
                  <c:v>6</c:v>
                </c:pt>
                <c:pt idx="2">
                  <c:v>7</c:v>
                </c:pt>
                <c:pt idx="3">
                  <c:v>6</c:v>
                </c:pt>
                <c:pt idx="4">
                  <c:v>8</c:v>
                </c:pt>
              </c:numCache>
            </c:numRef>
          </c:val>
        </c:ser>
        <c:ser>
          <c:idx val="3"/>
          <c:order val="3"/>
          <c:tx>
            <c:strRef>
              <c:f>Sheet1!$E$1</c:f>
              <c:strCache>
                <c:ptCount val="1"/>
                <c:pt idx="0">
                  <c:v>Subsidized under contract</c:v>
                </c:pt>
              </c:strCache>
            </c:strRef>
          </c:tx>
          <c:spPr>
            <a:solidFill>
              <a:schemeClr val="accent4"/>
            </a:solidFill>
            <a:ln>
              <a:noFill/>
            </a:ln>
            <a:effectLst/>
          </c:spPr>
          <c:invertIfNegative val="0"/>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Teléfono Inteligente</c:v>
                </c:pt>
                <c:pt idx="1">
                  <c:v>Tableta</c:v>
                </c:pt>
                <c:pt idx="2">
                  <c:v>Laptop</c:v>
                </c:pt>
                <c:pt idx="3">
                  <c:v>Computadora Escritorio</c:v>
                </c:pt>
                <c:pt idx="4">
                  <c:v>Dispositivo Portátil</c:v>
                </c:pt>
              </c:strCache>
            </c:strRef>
          </c:cat>
          <c:val>
            <c:numRef>
              <c:f>Sheet1!$E$2:$E$6</c:f>
              <c:numCache>
                <c:formatCode>General</c:formatCode>
                <c:ptCount val="5"/>
                <c:pt idx="0">
                  <c:v>9</c:v>
                </c:pt>
                <c:pt idx="1">
                  <c:v>2</c:v>
                </c:pt>
              </c:numCache>
            </c:numRef>
          </c:val>
        </c:ser>
        <c:dLbls>
          <c:showLegendKey val="0"/>
          <c:showVal val="0"/>
          <c:showCatName val="0"/>
          <c:showSerName val="0"/>
          <c:showPercent val="0"/>
          <c:showBubbleSize val="0"/>
        </c:dLbls>
        <c:gapWidth val="125"/>
        <c:axId val="239560480"/>
        <c:axId val="239561040"/>
      </c:barChart>
      <c:catAx>
        <c:axId val="23956048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crossAx val="239561040"/>
        <c:crosses val="autoZero"/>
        <c:auto val="1"/>
        <c:lblAlgn val="ctr"/>
        <c:lblOffset val="20"/>
        <c:noMultiLvlLbl val="0"/>
      </c:catAx>
      <c:valAx>
        <c:axId val="239561040"/>
        <c:scaling>
          <c:orientation val="minMax"/>
          <c:max val="100"/>
        </c:scaling>
        <c:delete val="1"/>
        <c:axPos val="l"/>
        <c:numFmt formatCode="General" sourceLinked="1"/>
        <c:majorTickMark val="out"/>
        <c:minorTickMark val="none"/>
        <c:tickLblPos val="nextTo"/>
        <c:crossAx val="2395604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Lbls>
            <c:dLbl>
              <c:idx val="0"/>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dLbl>
            <c:dLbl>
              <c:idx val="1"/>
              <c:layout>
                <c:manualLayout>
                  <c:x val="-8.9253858422923396E-2"/>
                  <c:y val="-4.8946806791390997E-2"/>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2.2417779799446601E-2"/>
                  <c:y val="-0.25799252794889399"/>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123361063242271"/>
                  <c:y val="0.111068332192562"/>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want latest</c:v>
                </c:pt>
                <c:pt idx="1">
                  <c:v>allows</c:v>
                </c:pt>
                <c:pt idx="2">
                  <c:v>stopped</c:v>
                </c:pt>
                <c:pt idx="3">
                  <c:v>obsolete</c:v>
                </c:pt>
                <c:pt idx="4">
                  <c:v>other</c:v>
                </c:pt>
              </c:strCache>
            </c:strRef>
          </c:cat>
          <c:val>
            <c:numRef>
              <c:f>Sheet1!$B$2:$B$6</c:f>
              <c:numCache>
                <c:formatCode>General</c:formatCode>
                <c:ptCount val="5"/>
                <c:pt idx="0">
                  <c:v>26</c:v>
                </c:pt>
                <c:pt idx="1">
                  <c:v>7</c:v>
                </c:pt>
                <c:pt idx="2">
                  <c:v>36</c:v>
                </c:pt>
                <c:pt idx="3">
                  <c:v>31</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Lbls>
            <c:dLbl>
              <c:idx val="0"/>
              <c:layout>
                <c:manualLayout>
                  <c:x val="-0.12503797918653101"/>
                  <c:y val="5.9953466043045099E-2"/>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5190799851873899E-2"/>
                  <c:y val="-0.20740705091642"/>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130632655977093"/>
                  <c:y val="-1.4180617347326801E-2"/>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3"/>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want latest</c:v>
                </c:pt>
                <c:pt idx="1">
                  <c:v>allows</c:v>
                </c:pt>
                <c:pt idx="2">
                  <c:v>stopped</c:v>
                </c:pt>
                <c:pt idx="3">
                  <c:v>obsolete</c:v>
                </c:pt>
                <c:pt idx="4">
                  <c:v>other</c:v>
                </c:pt>
              </c:strCache>
            </c:strRef>
          </c:cat>
          <c:val>
            <c:numRef>
              <c:f>Sheet1!$B$2:$B$6</c:f>
              <c:numCache>
                <c:formatCode>General</c:formatCode>
                <c:ptCount val="5"/>
                <c:pt idx="0">
                  <c:v>38</c:v>
                </c:pt>
                <c:pt idx="1">
                  <c:v>21</c:v>
                </c:pt>
                <c:pt idx="2">
                  <c:v>33</c:v>
                </c:pt>
                <c:pt idx="3">
                  <c:v>8</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Lbls>
            <c:dLbl>
              <c:idx val="0"/>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dLbl>
            <c:dLbl>
              <c:idx val="1"/>
              <c:layout>
                <c:manualLayout>
                  <c:x val="-7.8144399637265993E-2"/>
                  <c:y val="-9.4221162255684804E-2"/>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7.2290793728550101E-2"/>
                  <c:y val="-0.243201122708951"/>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3"/>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want latest</c:v>
                </c:pt>
                <c:pt idx="1">
                  <c:v>allows</c:v>
                </c:pt>
                <c:pt idx="2">
                  <c:v>stopped</c:v>
                </c:pt>
                <c:pt idx="3">
                  <c:v>obsolete</c:v>
                </c:pt>
                <c:pt idx="4">
                  <c:v>other</c:v>
                </c:pt>
              </c:strCache>
            </c:strRef>
          </c:cat>
          <c:val>
            <c:numRef>
              <c:f>Sheet1!$B$2:$B$6</c:f>
              <c:numCache>
                <c:formatCode>General</c:formatCode>
                <c:ptCount val="5"/>
                <c:pt idx="0">
                  <c:v>28</c:v>
                </c:pt>
                <c:pt idx="1">
                  <c:v>9</c:v>
                </c:pt>
                <c:pt idx="2">
                  <c:v>37</c:v>
                </c:pt>
                <c:pt idx="3">
                  <c:v>26</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Lbls>
            <c:dLbl>
              <c:idx val="0"/>
              <c:layout>
                <c:manualLayout>
                  <c:x val="-0.139950605188496"/>
                  <c:y val="-2.34969151646513E-2"/>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9.2200635076147897E-2"/>
                  <c:y val="-0.17722414727355701"/>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2"/>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dLbl>
            <c:dLbl>
              <c:idx val="3"/>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want latest</c:v>
                </c:pt>
                <c:pt idx="1">
                  <c:v>allows</c:v>
                </c:pt>
                <c:pt idx="2">
                  <c:v>stopped</c:v>
                </c:pt>
                <c:pt idx="3">
                  <c:v>obsolete</c:v>
                </c:pt>
                <c:pt idx="4">
                  <c:v>other</c:v>
                </c:pt>
              </c:strCache>
            </c:strRef>
          </c:cat>
          <c:val>
            <c:numRef>
              <c:f>Sheet1!$B$2:$B$6</c:f>
              <c:numCache>
                <c:formatCode>General</c:formatCode>
                <c:ptCount val="5"/>
                <c:pt idx="0">
                  <c:v>48</c:v>
                </c:pt>
                <c:pt idx="1">
                  <c:v>22</c:v>
                </c:pt>
                <c:pt idx="2">
                  <c:v>21</c:v>
                </c:pt>
                <c:pt idx="3">
                  <c:v>9</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Lbls>
            <c:dLbl>
              <c:idx val="0"/>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dLbl>
            <c:dLbl>
              <c:idx val="1"/>
              <c:layout>
                <c:manualLayout>
                  <c:x val="-6.7034940851608493E-2"/>
                  <c:y val="-0.14704124363069401"/>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117036544579255"/>
                  <c:y val="-0.16692334017796001"/>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3"/>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quiere lo último</c:v>
                </c:pt>
                <c:pt idx="1">
                  <c:v>permite</c:v>
                </c:pt>
                <c:pt idx="2">
                  <c:v>se detuvo</c:v>
                </c:pt>
                <c:pt idx="3">
                  <c:v>obsoleto</c:v>
                </c:pt>
                <c:pt idx="4">
                  <c:v>otro</c:v>
                </c:pt>
              </c:strCache>
            </c:strRef>
          </c:cat>
          <c:val>
            <c:numRef>
              <c:f>Sheet1!$B$2:$B$6</c:f>
              <c:numCache>
                <c:formatCode>General</c:formatCode>
                <c:ptCount val="5"/>
                <c:pt idx="0">
                  <c:v>36</c:v>
                </c:pt>
                <c:pt idx="1">
                  <c:v>10</c:v>
                </c:pt>
                <c:pt idx="2">
                  <c:v>37</c:v>
                </c:pt>
                <c:pt idx="3">
                  <c:v>17</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832313198222201E-2"/>
          <c:y val="3.8198881539322202E-2"/>
          <c:w val="0.97181212313209797"/>
          <c:h val="0.84385740251895003"/>
        </c:manualLayout>
      </c:layout>
      <c:barChart>
        <c:barDir val="col"/>
        <c:grouping val="clustered"/>
        <c:varyColors val="0"/>
        <c:ser>
          <c:idx val="0"/>
          <c:order val="0"/>
          <c:tx>
            <c:strRef>
              <c:f>Sheet1!$B$1</c:f>
              <c:strCache>
                <c:ptCount val="1"/>
                <c:pt idx="0">
                  <c:v>Cada Año</c:v>
                </c:pt>
              </c:strCache>
            </c:strRef>
          </c:tx>
          <c:spPr>
            <a:solidFill>
              <a:schemeClr val="accent4"/>
            </a:solidFill>
            <a:ln>
              <a:noFill/>
            </a:ln>
            <a:effectLst/>
          </c:spPr>
          <c:invertIfNegative val="0"/>
          <c:dLbls>
            <c:dLbl>
              <c:idx val="0"/>
              <c:layout>
                <c:manualLayout>
                  <c:x val="3.0327596398311298E-3"/>
                  <c:y val="2.3472967015467998E-3"/>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9.0424027124674705E-2"/>
                      <c:h val="7.6074999953350111E-2"/>
                    </c:manualLayout>
                  </c15:layout>
                </c:ext>
              </c:extLst>
            </c:dLbl>
            <c:dLbl>
              <c:idx val="1"/>
              <c:layout>
                <c:manualLayout>
                  <c:x val="-6.1349703130235802E-3"/>
                  <c:y val="1.19548989669838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22699406260472E-2"/>
                  <c:y val="1.19548989669838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6.1349703130235802E-3"/>
                  <c:y val="1.19548989669837E-2"/>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Teléfono Inteligente</c:v>
                </c:pt>
                <c:pt idx="1">
                  <c:v>Tableta</c:v>
                </c:pt>
                <c:pt idx="2">
                  <c:v>Laptop</c:v>
                </c:pt>
                <c:pt idx="3">
                  <c:v>Computadora Escritorio</c:v>
                </c:pt>
                <c:pt idx="4">
                  <c:v>Dispositivo Portátil</c:v>
                </c:pt>
              </c:strCache>
            </c:strRef>
          </c:cat>
          <c:val>
            <c:numRef>
              <c:f>Sheet1!$B$2:$B$6</c:f>
              <c:numCache>
                <c:formatCode>General</c:formatCode>
                <c:ptCount val="5"/>
                <c:pt idx="0">
                  <c:v>42</c:v>
                </c:pt>
                <c:pt idx="1">
                  <c:v>35</c:v>
                </c:pt>
                <c:pt idx="2">
                  <c:v>17</c:v>
                </c:pt>
                <c:pt idx="3">
                  <c:v>14</c:v>
                </c:pt>
                <c:pt idx="4">
                  <c:v>45</c:v>
                </c:pt>
              </c:numCache>
            </c:numRef>
          </c:val>
        </c:ser>
        <c:ser>
          <c:idx val="1"/>
          <c:order val="1"/>
          <c:tx>
            <c:strRef>
              <c:f>Sheet1!$C$1</c:f>
              <c:strCache>
                <c:ptCount val="1"/>
                <c:pt idx="0">
                  <c:v>Cada 2 Años</c:v>
                </c:pt>
              </c:strCache>
            </c:strRef>
          </c:tx>
          <c:spPr>
            <a:solidFill>
              <a:schemeClr val="accent2"/>
            </a:solidFill>
            <a:ln>
              <a:noFill/>
            </a:ln>
            <a:effectLst/>
          </c:spPr>
          <c:invertIfNegative val="0"/>
          <c:dLbls>
            <c:dLbl>
              <c:idx val="0"/>
              <c:layout>
                <c:manualLayout>
                  <c:x val="5.3200529894220205E-4"/>
                  <c:y val="7.7036652760119799E-3"/>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2734438006071805"/>
                      <c:h val="6.2392122140595287E-2"/>
                    </c:manualLayout>
                  </c15:layout>
                </c:ext>
              </c:extLst>
            </c:dLbl>
            <c:dLbl>
              <c:idx val="1"/>
              <c:layout>
                <c:manualLayout>
                  <c:x val="3.1307250393019698E-17"/>
                  <c:y val="1.24835293591476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4.0899798250789701E-3"/>
                  <c:y val="3.06799935714738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49964208585686E-16"/>
                  <c:y val="1.5939865289311701E-2"/>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Teléfono Inteligente</c:v>
                </c:pt>
                <c:pt idx="1">
                  <c:v>Tableta</c:v>
                </c:pt>
                <c:pt idx="2">
                  <c:v>Laptop</c:v>
                </c:pt>
                <c:pt idx="3">
                  <c:v>Computadora Escritorio</c:v>
                </c:pt>
                <c:pt idx="4">
                  <c:v>Dispositivo Portátil</c:v>
                </c:pt>
              </c:strCache>
            </c:strRef>
          </c:cat>
          <c:val>
            <c:numRef>
              <c:f>Sheet1!$C$2:$C$6</c:f>
              <c:numCache>
                <c:formatCode>General</c:formatCode>
                <c:ptCount val="5"/>
                <c:pt idx="0">
                  <c:v>34</c:v>
                </c:pt>
                <c:pt idx="1">
                  <c:v>35</c:v>
                </c:pt>
                <c:pt idx="2">
                  <c:v>37</c:v>
                </c:pt>
                <c:pt idx="3">
                  <c:v>33</c:v>
                </c:pt>
                <c:pt idx="4">
                  <c:v>26</c:v>
                </c:pt>
              </c:numCache>
            </c:numRef>
          </c:val>
        </c:ser>
        <c:ser>
          <c:idx val="2"/>
          <c:order val="2"/>
          <c:tx>
            <c:strRef>
              <c:f>Sheet1!$D$1</c:f>
              <c:strCache>
                <c:ptCount val="1"/>
                <c:pt idx="0">
                  <c:v>Longer than 2 years</c:v>
                </c:pt>
              </c:strCache>
            </c:strRef>
          </c:tx>
          <c:spPr>
            <a:solidFill>
              <a:schemeClr val="accent3"/>
            </a:solidFill>
            <a:ln>
              <a:noFill/>
            </a:ln>
            <a:effectLst/>
          </c:spPr>
          <c:invertIfNegative val="0"/>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Teléfono Inteligente</c:v>
                </c:pt>
                <c:pt idx="1">
                  <c:v>Tableta</c:v>
                </c:pt>
                <c:pt idx="2">
                  <c:v>Laptop</c:v>
                </c:pt>
                <c:pt idx="3">
                  <c:v>Computadora Escritorio</c:v>
                </c:pt>
                <c:pt idx="4">
                  <c:v>Dispositivo Portátil</c:v>
                </c:pt>
              </c:strCache>
            </c:strRef>
          </c:cat>
          <c:val>
            <c:numRef>
              <c:f>Sheet1!$D$2:$D$6</c:f>
              <c:numCache>
                <c:formatCode>General</c:formatCode>
                <c:ptCount val="5"/>
                <c:pt idx="0">
                  <c:v>9</c:v>
                </c:pt>
                <c:pt idx="1">
                  <c:v>20</c:v>
                </c:pt>
                <c:pt idx="2">
                  <c:v>41</c:v>
                </c:pt>
                <c:pt idx="3">
                  <c:v>49</c:v>
                </c:pt>
                <c:pt idx="4">
                  <c:v>14</c:v>
                </c:pt>
              </c:numCache>
            </c:numRef>
          </c:val>
        </c:ser>
        <c:dLbls>
          <c:showLegendKey val="0"/>
          <c:showVal val="0"/>
          <c:showCatName val="0"/>
          <c:showSerName val="0"/>
          <c:showPercent val="0"/>
          <c:showBubbleSize val="0"/>
        </c:dLbls>
        <c:gapWidth val="125"/>
        <c:axId val="242444160"/>
        <c:axId val="242444720"/>
      </c:barChart>
      <c:catAx>
        <c:axId val="24244416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crossAx val="242444720"/>
        <c:crosses val="autoZero"/>
        <c:auto val="1"/>
        <c:lblAlgn val="ctr"/>
        <c:lblOffset val="20"/>
        <c:noMultiLvlLbl val="0"/>
      </c:catAx>
      <c:valAx>
        <c:axId val="242444720"/>
        <c:scaling>
          <c:orientation val="minMax"/>
          <c:max val="100"/>
        </c:scaling>
        <c:delete val="1"/>
        <c:axPos val="l"/>
        <c:numFmt formatCode="General" sourceLinked="1"/>
        <c:majorTickMark val="out"/>
        <c:minorTickMark val="none"/>
        <c:tickLblPos val="nextTo"/>
        <c:crossAx val="2424441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832313198222201E-2"/>
          <c:y val="7.7920686802496503E-2"/>
          <c:w val="1.7504954270317698E-2"/>
          <c:h val="1.43141872959274E-2"/>
        </c:manualLayout>
      </c:layout>
      <c:barChart>
        <c:barDir val="col"/>
        <c:grouping val="clustered"/>
        <c:varyColors val="0"/>
        <c:ser>
          <c:idx val="0"/>
          <c:order val="0"/>
          <c:tx>
            <c:strRef>
              <c:f>Sheet1!$B$1</c:f>
              <c:strCache>
                <c:ptCount val="1"/>
                <c:pt idx="0">
                  <c:v>Cada Año</c:v>
                </c:pt>
              </c:strCache>
            </c:strRef>
          </c:tx>
          <c:spPr>
            <a:solidFill>
              <a:schemeClr val="accent4"/>
            </a:solidFill>
            <a:ln>
              <a:noFill/>
            </a:ln>
            <a:effectLst/>
          </c:spPr>
          <c:invertIfNegative val="0"/>
          <c:dLbls>
            <c:dLbl>
              <c:idx val="0"/>
              <c:layout>
                <c:manualLayout>
                  <c:x val="-4.9956531883569499E-3"/>
                  <c:y val="1.1233996594893301E-2"/>
                </c:manualLayout>
              </c:layout>
              <c:showLegendKey val="0"/>
              <c:showVal val="1"/>
              <c:showCatName val="0"/>
              <c:showSerName val="0"/>
              <c:showPercent val="0"/>
              <c:showBubbleSize val="0"/>
              <c:extLst>
                <c:ext xmlns:c15="http://schemas.microsoft.com/office/drawing/2012/chart" uri="{CE6537A1-D6FC-4f65-9D91-7224C49458BB}">
                  <c15:layout>
                    <c:manualLayout>
                      <c:w val="5.5375111568702236E-2"/>
                      <c:h val="7.6074889754494682E-2"/>
                    </c:manualLayout>
                  </c15:layout>
                </c:ext>
              </c:extLst>
            </c:dLbl>
            <c:numFmt formatCode="General\%"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numCache>
            </c:numRef>
          </c:val>
        </c:ser>
        <c:ser>
          <c:idx val="1"/>
          <c:order val="1"/>
          <c:tx>
            <c:strRef>
              <c:f>Sheet1!$C$1</c:f>
              <c:strCache>
                <c:ptCount val="1"/>
                <c:pt idx="0">
                  <c:v>Cada 2 Años</c:v>
                </c:pt>
              </c:strCache>
            </c:strRef>
          </c:tx>
          <c:spPr>
            <a:solidFill>
              <a:schemeClr val="accent2"/>
            </a:solidFill>
            <a:ln>
              <a:noFill/>
            </a:ln>
            <a:effectLst/>
          </c:spPr>
          <c:invertIfNegative val="0"/>
          <c:dLbls>
            <c:dLbl>
              <c:idx val="0"/>
              <c:layout>
                <c:manualLayout>
                  <c:x val="-3.5510367536249099E-3"/>
                  <c:y val="5.4007275858195501E-3"/>
                </c:manualLayout>
              </c:layout>
              <c:showLegendKey val="0"/>
              <c:showVal val="1"/>
              <c:showCatName val="0"/>
              <c:showSerName val="0"/>
              <c:showPercent val="0"/>
              <c:showBubbleSize val="0"/>
              <c:extLst>
                <c:ext xmlns:c15="http://schemas.microsoft.com/office/drawing/2012/chart" uri="{CE6537A1-D6FC-4f65-9D91-7224C49458BB}">
                  <c15:layout>
                    <c:manualLayout>
                      <c:w val="6.8306211987538779E-2"/>
                      <c:h val="9.2014755043806393E-2"/>
                    </c:manualLayout>
                  </c15:layout>
                </c:ext>
              </c:extLst>
            </c:dLbl>
            <c:numFmt formatCode="General\%"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numCache>
            </c:numRef>
          </c:val>
        </c:ser>
        <c:ser>
          <c:idx val="2"/>
          <c:order val="2"/>
          <c:tx>
            <c:strRef>
              <c:f>Sheet1!$D$1</c:f>
              <c:strCache>
                <c:ptCount val="1"/>
                <c:pt idx="0">
                  <c:v>Más de Cada 2 Años</c:v>
                </c:pt>
              </c:strCache>
            </c:strRef>
          </c:tx>
          <c:spPr>
            <a:solidFill>
              <a:schemeClr val="accent3"/>
            </a:solidFill>
            <a:ln>
              <a:noFill/>
            </a:ln>
            <a:effectLst/>
          </c:spPr>
          <c:invertIfNegative val="0"/>
          <c:cat>
            <c:numRef>
              <c:f>Sheet1!$A$2</c:f>
              <c:numCache>
                <c:formatCode>General</c:formatCode>
                <c:ptCount val="1"/>
              </c:numCache>
            </c:numRef>
          </c:cat>
          <c:val>
            <c:numRef>
              <c:f>Sheet1!$D$2</c:f>
              <c:numCache>
                <c:formatCode>General</c:formatCode>
                <c:ptCount val="1"/>
              </c:numCache>
            </c:numRef>
          </c:val>
        </c:ser>
        <c:dLbls>
          <c:showLegendKey val="0"/>
          <c:showVal val="0"/>
          <c:showCatName val="0"/>
          <c:showSerName val="0"/>
          <c:showPercent val="0"/>
          <c:showBubbleSize val="0"/>
        </c:dLbls>
        <c:gapWidth val="125"/>
        <c:axId val="242448080"/>
        <c:axId val="242448640"/>
      </c:barChart>
      <c:catAx>
        <c:axId val="242448080"/>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crossAx val="242448640"/>
        <c:crosses val="autoZero"/>
        <c:auto val="1"/>
        <c:lblAlgn val="ctr"/>
        <c:lblOffset val="20"/>
        <c:noMultiLvlLbl val="0"/>
      </c:catAx>
      <c:valAx>
        <c:axId val="242448640"/>
        <c:scaling>
          <c:orientation val="minMax"/>
          <c:max val="100"/>
        </c:scaling>
        <c:delete val="1"/>
        <c:axPos val="l"/>
        <c:numFmt formatCode="General" sourceLinked="1"/>
        <c:majorTickMark val="out"/>
        <c:minorTickMark val="none"/>
        <c:tickLblPos val="nextTo"/>
        <c:crossAx val="242448080"/>
        <c:crosses val="autoZero"/>
        <c:crossBetween val="between"/>
      </c:valAx>
      <c:spPr>
        <a:noFill/>
        <a:ln w="25400">
          <a:noFill/>
        </a:ln>
        <a:effectLst/>
      </c:spPr>
    </c:plotArea>
    <c:legend>
      <c:legendPos val="r"/>
      <c:layout>
        <c:manualLayout>
          <c:xMode val="edge"/>
          <c:yMode val="edge"/>
          <c:x val="1.2175384191672901E-2"/>
          <c:y val="9.2259501006909994E-2"/>
          <c:w val="0.987824434925199"/>
          <c:h val="0.90773997040536003"/>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00">
          <a:solidFill>
            <a:schemeClr val="tx1">
              <a:lumMod val="85000"/>
              <a:lumOff val="15000"/>
            </a:schemeClr>
          </a:solidFill>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Sheet1!$A$2:$A$6</c:f>
              <c:strCache>
                <c:ptCount val="5"/>
                <c:pt idx="0">
                  <c:v>Quiere el último modelo</c:v>
                </c:pt>
                <c:pt idx="1">
                  <c:v>Contrato móvil lo permite</c:v>
                </c:pt>
                <c:pt idx="2">
                  <c:v>Dispositivo dejó de funcionar</c:v>
                </c:pt>
                <c:pt idx="3">
                  <c:v>Dispositivo se volvió obsoleto</c:v>
                </c:pt>
                <c:pt idx="4">
                  <c:v>Other</c:v>
                </c:pt>
              </c:strCache>
            </c:strRef>
          </c:cat>
          <c:val>
            <c:numRef>
              <c:f>Sheet1!$B$2:$B$6</c:f>
              <c:numCache>
                <c:formatCode>General</c:formatCode>
                <c:ptCount val="5"/>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1.5827235483992501E-2"/>
          <c:y val="6.2297513496198803E-2"/>
          <c:w val="0.92865512263430305"/>
          <c:h val="0.75604498946734899"/>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00">
          <a:solidFill>
            <a:schemeClr val="tx1">
              <a:lumMod val="85000"/>
              <a:lumOff val="15000"/>
            </a:schemeClr>
          </a:solidFill>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832313198222201E-2"/>
          <c:y val="0"/>
          <c:w val="0.97181212313209797"/>
          <c:h val="0.85304068442610004"/>
        </c:manualLayout>
      </c:layout>
      <c:barChart>
        <c:barDir val="col"/>
        <c:grouping val="clustered"/>
        <c:varyColors val="0"/>
        <c:ser>
          <c:idx val="0"/>
          <c:order val="0"/>
          <c:tx>
            <c:strRef>
              <c:f>Sheet1!$B$1</c:f>
              <c:strCache>
                <c:ptCount val="1"/>
                <c:pt idx="0">
                  <c:v>Column1</c:v>
                </c:pt>
              </c:strCache>
            </c:strRef>
          </c:tx>
          <c:spPr>
            <a:solidFill>
              <a:schemeClr val="accent4"/>
            </a:solidFill>
            <a:ln>
              <a:noFill/>
            </a:ln>
            <a:effectLst/>
          </c:spPr>
          <c:invertIfNegative val="0"/>
          <c:dLbls>
            <c:dLbl>
              <c:idx val="0"/>
              <c:layout>
                <c:manualLayout>
                  <c:x val="3.0327596398311298E-3"/>
                  <c:y val="2.3472967015467998E-3"/>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9.0424027124674705E-2"/>
                      <c:h val="7.6074999953350111E-2"/>
                    </c:manualLayout>
                  </c15:layout>
                </c:ext>
              </c:extLst>
            </c:dLbl>
            <c:dLbl>
              <c:idx val="1"/>
              <c:layout>
                <c:manualLayout>
                  <c:x val="-6.1350369694267697E-3"/>
                  <c:y val="-4.460939844370680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3.7314998233148101E-3"/>
                  <c:y val="4.8842244505177199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6.1349703130235802E-3"/>
                  <c:y val="1.19548989669837E-2"/>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Teléfono Inteligente</c:v>
                </c:pt>
                <c:pt idx="1">
                  <c:v>Tableta</c:v>
                </c:pt>
                <c:pt idx="2">
                  <c:v>Laptop</c:v>
                </c:pt>
                <c:pt idx="3">
                  <c:v>Computadora Escritorio</c:v>
                </c:pt>
                <c:pt idx="4">
                  <c:v>Dispositivo Portátil</c:v>
                </c:pt>
              </c:strCache>
            </c:strRef>
          </c:cat>
          <c:val>
            <c:numRef>
              <c:f>Sheet1!$B$2:$B$6</c:f>
              <c:numCache>
                <c:formatCode>General</c:formatCode>
                <c:ptCount val="5"/>
                <c:pt idx="0">
                  <c:v>61</c:v>
                </c:pt>
                <c:pt idx="1">
                  <c:v>35</c:v>
                </c:pt>
                <c:pt idx="2">
                  <c:v>40</c:v>
                </c:pt>
                <c:pt idx="3">
                  <c:v>31</c:v>
                </c:pt>
                <c:pt idx="4">
                  <c:v>39</c:v>
                </c:pt>
              </c:numCache>
            </c:numRef>
          </c:val>
        </c:ser>
        <c:ser>
          <c:idx val="1"/>
          <c:order val="1"/>
          <c:tx>
            <c:strRef>
              <c:f>Sheet1!$C$1</c:f>
              <c:strCache>
                <c:ptCount val="1"/>
                <c:pt idx="0">
                  <c:v>Column3</c:v>
                </c:pt>
              </c:strCache>
            </c:strRef>
          </c:tx>
          <c:spPr>
            <a:solidFill>
              <a:schemeClr val="accent1"/>
            </a:solidFill>
            <a:ln>
              <a:noFill/>
            </a:ln>
            <a:effectLst/>
          </c:spPr>
          <c:invertIfNegative val="0"/>
          <c:dLbls>
            <c:dLbl>
              <c:idx val="0"/>
              <c:layout>
                <c:manualLayout>
                  <c:x val="2.2396932293266099E-3"/>
                  <c:y val="-4.1790099159833199E-2"/>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2734438006071805"/>
                      <c:h val="6.2392122140595287E-2"/>
                    </c:manualLayout>
                  </c15:layout>
                </c:ext>
              </c:extLst>
            </c:dLbl>
            <c:dLbl>
              <c:idx val="1"/>
              <c:layout>
                <c:manualLayout>
                  <c:x val="3.1307250393019698E-17"/>
                  <c:y val="1.24835293591476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4.0899798250789701E-3"/>
                  <c:y val="3.06799935714738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49964208585686E-16"/>
                  <c:y val="1.5939865289311701E-2"/>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Teléfono Inteligente</c:v>
                </c:pt>
                <c:pt idx="1">
                  <c:v>Tableta</c:v>
                </c:pt>
                <c:pt idx="2">
                  <c:v>Laptop</c:v>
                </c:pt>
                <c:pt idx="3">
                  <c:v>Computadora Escritorio</c:v>
                </c:pt>
                <c:pt idx="4">
                  <c:v>Dispositivo Portátil</c:v>
                </c:pt>
              </c:strCache>
            </c:strRef>
          </c:cat>
          <c:val>
            <c:numRef>
              <c:f>Sheet1!$C$2:$C$6</c:f>
              <c:numCache>
                <c:formatCode>General</c:formatCode>
                <c:ptCount val="5"/>
                <c:pt idx="0">
                  <c:v>39</c:v>
                </c:pt>
                <c:pt idx="1">
                  <c:v>65</c:v>
                </c:pt>
                <c:pt idx="2">
                  <c:v>60</c:v>
                </c:pt>
                <c:pt idx="3">
                  <c:v>69</c:v>
                </c:pt>
                <c:pt idx="4">
                  <c:v>61</c:v>
                </c:pt>
              </c:numCache>
            </c:numRef>
          </c:val>
        </c:ser>
        <c:dLbls>
          <c:showLegendKey val="0"/>
          <c:showVal val="0"/>
          <c:showCatName val="0"/>
          <c:showSerName val="0"/>
          <c:showPercent val="0"/>
          <c:showBubbleSize val="0"/>
        </c:dLbls>
        <c:gapWidth val="125"/>
        <c:axId val="244015088"/>
        <c:axId val="244015648"/>
      </c:barChart>
      <c:catAx>
        <c:axId val="24401508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crossAx val="244015648"/>
        <c:crosses val="autoZero"/>
        <c:auto val="1"/>
        <c:lblAlgn val="ctr"/>
        <c:lblOffset val="20"/>
        <c:noMultiLvlLbl val="0"/>
      </c:catAx>
      <c:valAx>
        <c:axId val="244015648"/>
        <c:scaling>
          <c:orientation val="minMax"/>
          <c:max val="100"/>
        </c:scaling>
        <c:delete val="1"/>
        <c:axPos val="l"/>
        <c:numFmt formatCode="General" sourceLinked="1"/>
        <c:majorTickMark val="out"/>
        <c:minorTickMark val="none"/>
        <c:tickLblPos val="nextTo"/>
        <c:crossAx val="2440150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832313198222201E-2"/>
          <c:y val="7.7920686802496503E-2"/>
          <c:w val="1.7504954270317698E-2"/>
          <c:h val="1.43141872959274E-2"/>
        </c:manualLayout>
      </c:layout>
      <c:barChart>
        <c:barDir val="col"/>
        <c:grouping val="clustered"/>
        <c:varyColors val="0"/>
        <c:ser>
          <c:idx val="0"/>
          <c:order val="0"/>
          <c:tx>
            <c:strRef>
              <c:f>Sheet1!$B$1</c:f>
              <c:strCache>
                <c:ptCount val="1"/>
                <c:pt idx="0">
                  <c:v>Usa Biométrica</c:v>
                </c:pt>
              </c:strCache>
            </c:strRef>
          </c:tx>
          <c:spPr>
            <a:solidFill>
              <a:schemeClr val="accent4"/>
            </a:solidFill>
            <a:ln>
              <a:noFill/>
            </a:ln>
            <a:effectLst/>
          </c:spPr>
          <c:invertIfNegative val="0"/>
          <c:dLbls>
            <c:dLbl>
              <c:idx val="0"/>
              <c:layout>
                <c:manualLayout>
                  <c:x val="-4.9956531883569499E-3"/>
                  <c:y val="1.1233996594893301E-2"/>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5.5375111568702236E-2"/>
                      <c:h val="7.6074889754494682E-2"/>
                    </c:manualLayout>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numCache>
            </c:numRef>
          </c:val>
        </c:ser>
        <c:ser>
          <c:idx val="1"/>
          <c:order val="1"/>
          <c:tx>
            <c:strRef>
              <c:f>Sheet1!$C$1</c:f>
              <c:strCache>
                <c:ptCount val="1"/>
                <c:pt idx="0">
                  <c:v>No Usa</c:v>
                </c:pt>
              </c:strCache>
            </c:strRef>
          </c:tx>
          <c:spPr>
            <a:solidFill>
              <a:schemeClr val="accent1"/>
            </a:solidFill>
            <a:ln>
              <a:noFill/>
            </a:ln>
            <a:effectLst/>
          </c:spPr>
          <c:invertIfNegative val="0"/>
          <c:dLbls>
            <c:dLbl>
              <c:idx val="0"/>
              <c:layout>
                <c:manualLayout>
                  <c:x val="-3.5510367536249099E-3"/>
                  <c:y val="5.4007275858195501E-3"/>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6.8306211987538779E-2"/>
                      <c:h val="9.2014755043806393E-2"/>
                    </c:manualLayout>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numCache>
            </c:numRef>
          </c:val>
        </c:ser>
        <c:dLbls>
          <c:showLegendKey val="0"/>
          <c:showVal val="0"/>
          <c:showCatName val="0"/>
          <c:showSerName val="0"/>
          <c:showPercent val="0"/>
          <c:showBubbleSize val="0"/>
        </c:dLbls>
        <c:gapWidth val="125"/>
        <c:axId val="244017888"/>
        <c:axId val="244018448"/>
      </c:barChart>
      <c:catAx>
        <c:axId val="244017888"/>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44018448"/>
        <c:crosses val="autoZero"/>
        <c:auto val="1"/>
        <c:lblAlgn val="ctr"/>
        <c:lblOffset val="20"/>
        <c:noMultiLvlLbl val="0"/>
      </c:catAx>
      <c:valAx>
        <c:axId val="244018448"/>
        <c:scaling>
          <c:orientation val="minMax"/>
          <c:max val="100"/>
        </c:scaling>
        <c:delete val="1"/>
        <c:axPos val="l"/>
        <c:numFmt formatCode="General" sourceLinked="1"/>
        <c:majorTickMark val="out"/>
        <c:minorTickMark val="none"/>
        <c:tickLblPos val="nextTo"/>
        <c:crossAx val="244017888"/>
        <c:crosses val="autoZero"/>
        <c:crossBetween val="between"/>
      </c:valAx>
      <c:spPr>
        <a:noFill/>
        <a:ln w="25400">
          <a:noFill/>
        </a:ln>
        <a:effectLst/>
      </c:spPr>
    </c:plotArea>
    <c:legend>
      <c:legendPos val="r"/>
      <c:layout>
        <c:manualLayout>
          <c:xMode val="edge"/>
          <c:yMode val="edge"/>
          <c:x val="1.2175384191672901E-2"/>
          <c:y val="9.2259501006909994E-2"/>
          <c:w val="0.94148576498845005"/>
          <c:h val="0.85163662890034997"/>
        </c:manualLayout>
      </c:layout>
      <c:overlay val="0"/>
      <c:spPr>
        <a:noFill/>
        <a:ln>
          <a:solidFill>
            <a:schemeClr val="bg1">
              <a:lumMod val="85000"/>
            </a:schemeClr>
          </a:solid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0727531761187502"/>
          <c:y val="7.7920686802496503E-2"/>
          <c:w val="0.38012105598180002"/>
          <c:h val="0.739578107383696"/>
        </c:manualLayout>
      </c:layout>
      <c:barChart>
        <c:barDir val="bar"/>
        <c:grouping val="clustered"/>
        <c:varyColors val="0"/>
        <c:ser>
          <c:idx val="0"/>
          <c:order val="0"/>
          <c:tx>
            <c:strRef>
              <c:f>Sheet1!$B$1</c:f>
              <c:strCache>
                <c:ptCount val="1"/>
                <c:pt idx="0">
                  <c:v>Series 1</c:v>
                </c:pt>
              </c:strCache>
            </c:strRef>
          </c:tx>
          <c:spPr>
            <a:solidFill>
              <a:schemeClr val="accent4"/>
            </a:solidFill>
            <a:ln>
              <a:noFill/>
            </a:ln>
            <a:effectLst/>
          </c:spPr>
          <c:invertIfNegative val="0"/>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Desbloquear Dispositivo</c:v>
                </c:pt>
                <c:pt idx="1">
                  <c:v>Acceder Funciones</c:v>
                </c:pt>
                <c:pt idx="2">
                  <c:v>Seguridad Adicional</c:v>
                </c:pt>
              </c:strCache>
            </c:strRef>
          </c:cat>
          <c:val>
            <c:numRef>
              <c:f>Sheet1!$B$2:$B$4</c:f>
              <c:numCache>
                <c:formatCode>General</c:formatCode>
                <c:ptCount val="3"/>
                <c:pt idx="0">
                  <c:v>83</c:v>
                </c:pt>
                <c:pt idx="1">
                  <c:v>39</c:v>
                </c:pt>
                <c:pt idx="2">
                  <c:v>32</c:v>
                </c:pt>
              </c:numCache>
            </c:numRef>
          </c:val>
        </c:ser>
        <c:dLbls>
          <c:showLegendKey val="0"/>
          <c:showVal val="0"/>
          <c:showCatName val="0"/>
          <c:showSerName val="0"/>
          <c:showPercent val="0"/>
          <c:showBubbleSize val="0"/>
        </c:dLbls>
        <c:gapWidth val="105"/>
        <c:axId val="244020688"/>
        <c:axId val="244021248"/>
      </c:barChart>
      <c:catAx>
        <c:axId val="244020688"/>
        <c:scaling>
          <c:orientation val="maxMin"/>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lumMod val="85000"/>
                    <a:lumOff val="15000"/>
                  </a:schemeClr>
                </a:solidFill>
                <a:latin typeface="+mn-lt"/>
                <a:ea typeface="+mn-ea"/>
                <a:cs typeface="+mn-cs"/>
              </a:defRPr>
            </a:pPr>
            <a:endParaRPr lang="en-US"/>
          </a:p>
        </c:txPr>
        <c:crossAx val="244021248"/>
        <c:crosses val="autoZero"/>
        <c:auto val="1"/>
        <c:lblAlgn val="ctr"/>
        <c:lblOffset val="20"/>
        <c:noMultiLvlLbl val="0"/>
      </c:catAx>
      <c:valAx>
        <c:axId val="244021248"/>
        <c:scaling>
          <c:orientation val="minMax"/>
          <c:max val="100"/>
        </c:scaling>
        <c:delete val="1"/>
        <c:axPos val="t"/>
        <c:numFmt formatCode="General" sourceLinked="1"/>
        <c:majorTickMark val="out"/>
        <c:minorTickMark val="none"/>
        <c:tickLblPos val="nextTo"/>
        <c:crossAx val="2440206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832313198222201E-2"/>
          <c:y val="2.8460224998343702E-3"/>
          <c:w val="0.97181212313209797"/>
          <c:h val="0.85019466192626503"/>
        </c:manualLayout>
      </c:layout>
      <c:barChart>
        <c:barDir val="col"/>
        <c:grouping val="clustered"/>
        <c:varyColors val="0"/>
        <c:ser>
          <c:idx val="0"/>
          <c:order val="0"/>
          <c:tx>
            <c:strRef>
              <c:f>Sheet1!$B$1</c:f>
              <c:strCache>
                <c:ptCount val="1"/>
                <c:pt idx="0">
                  <c:v>Column1</c:v>
                </c:pt>
              </c:strCache>
            </c:strRef>
          </c:tx>
          <c:spPr>
            <a:solidFill>
              <a:schemeClr val="accent4"/>
            </a:solidFill>
            <a:ln>
              <a:noFill/>
            </a:ln>
            <a:effectLst/>
          </c:spPr>
          <c:invertIfNegative val="0"/>
          <c:dLbls>
            <c:dLbl>
              <c:idx val="0"/>
              <c:layout>
                <c:manualLayout>
                  <c:x val="3.0327596398311298E-3"/>
                  <c:y val="2.3472967015467998E-3"/>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9.0424027124674705E-2"/>
                      <c:h val="7.6074999953350111E-2"/>
                    </c:manualLayout>
                  </c15:layout>
                </c:ext>
              </c:extLst>
            </c:dLbl>
            <c:dLbl>
              <c:idx val="1"/>
              <c:layout>
                <c:manualLayout>
                  <c:x val="6.95714752110944E-4"/>
                  <c:y val="-9.2568106621178092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3.7314998233148101E-3"/>
                  <c:y val="1.19547420068356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71966110865802E-3"/>
                  <c:y val="1.9025259563153402E-2"/>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Teléfono Inteligente</c:v>
                </c:pt>
                <c:pt idx="1">
                  <c:v>Tableta</c:v>
                </c:pt>
                <c:pt idx="2">
                  <c:v>Laptop</c:v>
                </c:pt>
                <c:pt idx="3">
                  <c:v>Computadora Escritorio</c:v>
                </c:pt>
                <c:pt idx="4">
                  <c:v>Dispositivo Portátil</c:v>
                </c:pt>
              </c:strCache>
            </c:strRef>
          </c:cat>
          <c:val>
            <c:numRef>
              <c:f>Sheet1!$B$2:$B$6</c:f>
              <c:numCache>
                <c:formatCode>General</c:formatCode>
                <c:ptCount val="5"/>
                <c:pt idx="0">
                  <c:v>70</c:v>
                </c:pt>
                <c:pt idx="1">
                  <c:v>63</c:v>
                </c:pt>
                <c:pt idx="2">
                  <c:v>68</c:v>
                </c:pt>
                <c:pt idx="3">
                  <c:v>69</c:v>
                </c:pt>
                <c:pt idx="4">
                  <c:v>51</c:v>
                </c:pt>
              </c:numCache>
            </c:numRef>
          </c:val>
        </c:ser>
        <c:ser>
          <c:idx val="1"/>
          <c:order val="1"/>
          <c:tx>
            <c:strRef>
              <c:f>Sheet1!$C$1</c:f>
              <c:strCache>
                <c:ptCount val="1"/>
                <c:pt idx="0">
                  <c:v>Column3</c:v>
                </c:pt>
              </c:strCache>
            </c:strRef>
          </c:tx>
          <c:spPr>
            <a:solidFill>
              <a:schemeClr val="accent1"/>
            </a:solidFill>
            <a:ln>
              <a:noFill/>
            </a:ln>
            <a:effectLst/>
          </c:spPr>
          <c:invertIfNegative val="0"/>
          <c:dLbls>
            <c:dLbl>
              <c:idx val="0"/>
              <c:layout>
                <c:manualLayout>
                  <c:x val="5.3200529894220205E-4"/>
                  <c:y val="7.7036652760119799E-3"/>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2734438006071805"/>
                      <c:h val="6.2392122140595287E-2"/>
                    </c:manualLayout>
                  </c15:layout>
                </c:ext>
              </c:extLst>
            </c:dLbl>
            <c:dLbl>
              <c:idx val="1"/>
              <c:layout>
                <c:manualLayout>
                  <c:x val="3.1307250393019698E-17"/>
                  <c:y val="1.24835293591476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4.0899798250789701E-3"/>
                  <c:y val="3.06799935714738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49964208585686E-16"/>
                  <c:y val="1.5939865289311701E-2"/>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Teléfono Inteligente</c:v>
                </c:pt>
                <c:pt idx="1">
                  <c:v>Tableta</c:v>
                </c:pt>
                <c:pt idx="2">
                  <c:v>Laptop</c:v>
                </c:pt>
                <c:pt idx="3">
                  <c:v>Computadora Escritorio</c:v>
                </c:pt>
                <c:pt idx="4">
                  <c:v>Dispositivo Portátil</c:v>
                </c:pt>
              </c:strCache>
            </c:strRef>
          </c:cat>
          <c:val>
            <c:numRef>
              <c:f>Sheet1!$C$2:$C$6</c:f>
              <c:numCache>
                <c:formatCode>General</c:formatCode>
                <c:ptCount val="5"/>
                <c:pt idx="0">
                  <c:v>31</c:v>
                </c:pt>
                <c:pt idx="1">
                  <c:v>34</c:v>
                </c:pt>
                <c:pt idx="2">
                  <c:v>33</c:v>
                </c:pt>
                <c:pt idx="3">
                  <c:v>29</c:v>
                </c:pt>
                <c:pt idx="4">
                  <c:v>29</c:v>
                </c:pt>
              </c:numCache>
            </c:numRef>
          </c:val>
        </c:ser>
        <c:dLbls>
          <c:showLegendKey val="0"/>
          <c:showVal val="0"/>
          <c:showCatName val="0"/>
          <c:showSerName val="0"/>
          <c:showPercent val="0"/>
          <c:showBubbleSize val="0"/>
        </c:dLbls>
        <c:gapWidth val="125"/>
        <c:axId val="244024048"/>
        <c:axId val="244024608"/>
      </c:barChart>
      <c:catAx>
        <c:axId val="24402404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crossAx val="244024608"/>
        <c:crosses val="autoZero"/>
        <c:auto val="1"/>
        <c:lblAlgn val="ctr"/>
        <c:lblOffset val="20"/>
        <c:noMultiLvlLbl val="0"/>
      </c:catAx>
      <c:valAx>
        <c:axId val="244024608"/>
        <c:scaling>
          <c:orientation val="minMax"/>
          <c:max val="100"/>
        </c:scaling>
        <c:delete val="1"/>
        <c:axPos val="l"/>
        <c:numFmt formatCode="General" sourceLinked="1"/>
        <c:majorTickMark val="out"/>
        <c:minorTickMark val="none"/>
        <c:tickLblPos val="nextTo"/>
        <c:crossAx val="2440240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832313198222201E-2"/>
          <c:y val="7.7920686802496503E-2"/>
          <c:w val="1.7504954270317698E-2"/>
          <c:h val="1.43141872959274E-2"/>
        </c:manualLayout>
      </c:layout>
      <c:barChart>
        <c:barDir val="col"/>
        <c:grouping val="clustered"/>
        <c:varyColors val="0"/>
        <c:ser>
          <c:idx val="0"/>
          <c:order val="0"/>
          <c:tx>
            <c:strRef>
              <c:f>Sheet1!$B$1</c:f>
              <c:strCache>
                <c:ptCount val="1"/>
                <c:pt idx="0">
                  <c:v>Use Biometrics</c:v>
                </c:pt>
              </c:strCache>
            </c:strRef>
          </c:tx>
          <c:spPr>
            <a:solidFill>
              <a:schemeClr val="accent4"/>
            </a:solidFill>
            <a:ln>
              <a:noFill/>
            </a:ln>
            <a:effectLst/>
          </c:spPr>
          <c:invertIfNegative val="0"/>
          <c:dLbls>
            <c:dLbl>
              <c:idx val="0"/>
              <c:layout>
                <c:manualLayout>
                  <c:x val="-4.9956531883569499E-3"/>
                  <c:y val="1.1233996594893301E-2"/>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5.5375111568702236E-2"/>
                      <c:h val="7.6074889754494682E-2"/>
                    </c:manualLayout>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numCache>
            </c:numRef>
          </c:val>
        </c:ser>
        <c:ser>
          <c:idx val="1"/>
          <c:order val="1"/>
          <c:tx>
            <c:strRef>
              <c:f>Sheet1!$C$1</c:f>
              <c:strCache>
                <c:ptCount val="1"/>
                <c:pt idx="0">
                  <c:v>Don't Use</c:v>
                </c:pt>
              </c:strCache>
            </c:strRef>
          </c:tx>
          <c:spPr>
            <a:solidFill>
              <a:schemeClr val="accent1"/>
            </a:solidFill>
            <a:ln>
              <a:noFill/>
            </a:ln>
            <a:effectLst/>
          </c:spPr>
          <c:invertIfNegative val="0"/>
          <c:dLbls>
            <c:dLbl>
              <c:idx val="0"/>
              <c:layout>
                <c:manualLayout>
                  <c:x val="-3.5510367536249099E-3"/>
                  <c:y val="5.4007275858195501E-3"/>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6.8306211987538779E-2"/>
                      <c:h val="9.2014755043806393E-2"/>
                    </c:manualLayout>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numCache>
            </c:numRef>
          </c:val>
        </c:ser>
        <c:dLbls>
          <c:showLegendKey val="0"/>
          <c:showVal val="0"/>
          <c:showCatName val="0"/>
          <c:showSerName val="0"/>
          <c:showPercent val="0"/>
          <c:showBubbleSize val="0"/>
        </c:dLbls>
        <c:gapWidth val="125"/>
        <c:axId val="244027408"/>
        <c:axId val="244027968"/>
      </c:barChart>
      <c:catAx>
        <c:axId val="244027408"/>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44027968"/>
        <c:crosses val="autoZero"/>
        <c:auto val="1"/>
        <c:lblAlgn val="ctr"/>
        <c:lblOffset val="20"/>
        <c:noMultiLvlLbl val="0"/>
      </c:catAx>
      <c:valAx>
        <c:axId val="244027968"/>
        <c:scaling>
          <c:orientation val="minMax"/>
          <c:max val="100"/>
        </c:scaling>
        <c:delete val="1"/>
        <c:axPos val="l"/>
        <c:numFmt formatCode="General" sourceLinked="1"/>
        <c:majorTickMark val="out"/>
        <c:minorTickMark val="none"/>
        <c:tickLblPos val="nextTo"/>
        <c:crossAx val="244027408"/>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0727531761187502"/>
          <c:y val="7.7920686802496503E-2"/>
          <c:w val="0.38012105598180002"/>
          <c:h val="0.739578107383696"/>
        </c:manualLayout>
      </c:layout>
      <c:barChart>
        <c:barDir val="bar"/>
        <c:grouping val="clustered"/>
        <c:varyColors val="0"/>
        <c:ser>
          <c:idx val="0"/>
          <c:order val="0"/>
          <c:tx>
            <c:strRef>
              <c:f>Sheet1!$B$1</c:f>
              <c:strCache>
                <c:ptCount val="1"/>
                <c:pt idx="0">
                  <c:v>Series 1</c:v>
                </c:pt>
              </c:strCache>
            </c:strRef>
          </c:tx>
          <c:spPr>
            <a:solidFill>
              <a:schemeClr val="accent4"/>
            </a:solidFill>
            <a:ln>
              <a:noFill/>
            </a:ln>
            <a:effectLst/>
          </c:spPr>
          <c:invertIfNegative val="0"/>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Desbloquear Dispositivo</c:v>
                </c:pt>
                <c:pt idx="1">
                  <c:v>Acceder Funciones</c:v>
                </c:pt>
                <c:pt idx="2">
                  <c:v>Seguridad Adicional</c:v>
                </c:pt>
              </c:strCache>
            </c:strRef>
          </c:cat>
          <c:val>
            <c:numRef>
              <c:f>Sheet1!$B$2:$B$4</c:f>
              <c:numCache>
                <c:formatCode>General</c:formatCode>
                <c:ptCount val="3"/>
                <c:pt idx="0">
                  <c:v>67</c:v>
                </c:pt>
                <c:pt idx="1">
                  <c:v>31</c:v>
                </c:pt>
                <c:pt idx="2">
                  <c:v>28</c:v>
                </c:pt>
              </c:numCache>
            </c:numRef>
          </c:val>
        </c:ser>
        <c:dLbls>
          <c:showLegendKey val="0"/>
          <c:showVal val="0"/>
          <c:showCatName val="0"/>
          <c:showSerName val="0"/>
          <c:showPercent val="0"/>
          <c:showBubbleSize val="0"/>
        </c:dLbls>
        <c:gapWidth val="105"/>
        <c:axId val="243537536"/>
        <c:axId val="243538096"/>
      </c:barChart>
      <c:catAx>
        <c:axId val="243537536"/>
        <c:scaling>
          <c:orientation val="maxMin"/>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lumMod val="85000"/>
                    <a:lumOff val="15000"/>
                  </a:schemeClr>
                </a:solidFill>
                <a:latin typeface="+mn-lt"/>
                <a:ea typeface="+mn-ea"/>
                <a:cs typeface="+mn-cs"/>
              </a:defRPr>
            </a:pPr>
            <a:endParaRPr lang="en-US"/>
          </a:p>
        </c:txPr>
        <c:crossAx val="243538096"/>
        <c:crosses val="autoZero"/>
        <c:auto val="1"/>
        <c:lblAlgn val="ctr"/>
        <c:lblOffset val="20"/>
        <c:noMultiLvlLbl val="0"/>
      </c:catAx>
      <c:valAx>
        <c:axId val="243538096"/>
        <c:scaling>
          <c:orientation val="minMax"/>
          <c:max val="100"/>
        </c:scaling>
        <c:delete val="1"/>
        <c:axPos val="t"/>
        <c:numFmt formatCode="General" sourceLinked="1"/>
        <c:majorTickMark val="out"/>
        <c:minorTickMark val="none"/>
        <c:tickLblPos val="nextTo"/>
        <c:crossAx val="243537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0727531761187502"/>
          <c:y val="7.7920686802496503E-2"/>
          <c:w val="0.38012105598180002"/>
          <c:h val="0.739578107383696"/>
        </c:manualLayout>
      </c:layout>
      <c:barChart>
        <c:barDir val="bar"/>
        <c:grouping val="clustered"/>
        <c:varyColors val="0"/>
        <c:ser>
          <c:idx val="0"/>
          <c:order val="0"/>
          <c:tx>
            <c:strRef>
              <c:f>Sheet1!$B$1</c:f>
              <c:strCache>
                <c:ptCount val="1"/>
                <c:pt idx="0">
                  <c:v>Series 1</c:v>
                </c:pt>
              </c:strCache>
            </c:strRef>
          </c:tx>
          <c:spPr>
            <a:solidFill>
              <a:schemeClr val="accent4"/>
            </a:solidFill>
            <a:ln>
              <a:noFill/>
            </a:ln>
            <a:effectLst/>
          </c:spPr>
          <c:invertIfNegative val="0"/>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Desbloquear Dispositivo</c:v>
                </c:pt>
                <c:pt idx="1">
                  <c:v>Acceder Funciones</c:v>
                </c:pt>
                <c:pt idx="2">
                  <c:v>Seguridad Adicional</c:v>
                </c:pt>
              </c:strCache>
            </c:strRef>
          </c:cat>
          <c:val>
            <c:numRef>
              <c:f>Sheet1!$B$2:$B$4</c:f>
              <c:numCache>
                <c:formatCode>General</c:formatCode>
                <c:ptCount val="3"/>
                <c:pt idx="0">
                  <c:v>53</c:v>
                </c:pt>
                <c:pt idx="1">
                  <c:v>42</c:v>
                </c:pt>
                <c:pt idx="2">
                  <c:v>25</c:v>
                </c:pt>
              </c:numCache>
            </c:numRef>
          </c:val>
        </c:ser>
        <c:dLbls>
          <c:showLegendKey val="0"/>
          <c:showVal val="0"/>
          <c:showCatName val="0"/>
          <c:showSerName val="0"/>
          <c:showPercent val="0"/>
          <c:showBubbleSize val="0"/>
        </c:dLbls>
        <c:gapWidth val="105"/>
        <c:axId val="243540336"/>
        <c:axId val="243540896"/>
      </c:barChart>
      <c:catAx>
        <c:axId val="243540336"/>
        <c:scaling>
          <c:orientation val="maxMin"/>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lumMod val="85000"/>
                    <a:lumOff val="15000"/>
                  </a:schemeClr>
                </a:solidFill>
                <a:latin typeface="+mn-lt"/>
                <a:ea typeface="+mn-ea"/>
                <a:cs typeface="+mn-cs"/>
              </a:defRPr>
            </a:pPr>
            <a:endParaRPr lang="en-US"/>
          </a:p>
        </c:txPr>
        <c:crossAx val="243540896"/>
        <c:crosses val="autoZero"/>
        <c:auto val="1"/>
        <c:lblAlgn val="ctr"/>
        <c:lblOffset val="20"/>
        <c:noMultiLvlLbl val="0"/>
      </c:catAx>
      <c:valAx>
        <c:axId val="243540896"/>
        <c:scaling>
          <c:orientation val="minMax"/>
          <c:max val="100"/>
        </c:scaling>
        <c:delete val="1"/>
        <c:axPos val="t"/>
        <c:numFmt formatCode="General" sourceLinked="1"/>
        <c:majorTickMark val="out"/>
        <c:minorTickMark val="none"/>
        <c:tickLblPos val="nextTo"/>
        <c:crossAx val="2435403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832313198222201E-2"/>
          <c:y val="7.7920686802496503E-2"/>
          <c:w val="1.7504954270317698E-2"/>
          <c:h val="1.43141872959274E-2"/>
        </c:manualLayout>
      </c:layout>
      <c:barChart>
        <c:barDir val="col"/>
        <c:grouping val="clustered"/>
        <c:varyColors val="0"/>
        <c:ser>
          <c:idx val="0"/>
          <c:order val="0"/>
          <c:tx>
            <c:strRef>
              <c:f>Sheet1!$B$1</c:f>
              <c:strCache>
                <c:ptCount val="1"/>
                <c:pt idx="0">
                  <c:v>Usa Biométrica</c:v>
                </c:pt>
              </c:strCache>
            </c:strRef>
          </c:tx>
          <c:spPr>
            <a:solidFill>
              <a:schemeClr val="accent4"/>
            </a:solidFill>
            <a:ln>
              <a:noFill/>
            </a:ln>
            <a:effectLst/>
          </c:spPr>
          <c:invertIfNegative val="0"/>
          <c:dLbls>
            <c:dLbl>
              <c:idx val="0"/>
              <c:layout>
                <c:manualLayout>
                  <c:x val="-4.9956531883569499E-3"/>
                  <c:y val="1.1233996594893301E-2"/>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5.5375111568702236E-2"/>
                      <c:h val="7.6074889754494682E-2"/>
                    </c:manualLayout>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numCache>
            </c:numRef>
          </c:val>
        </c:ser>
        <c:ser>
          <c:idx val="1"/>
          <c:order val="1"/>
          <c:tx>
            <c:strRef>
              <c:f>Sheet1!$C$1</c:f>
              <c:strCache>
                <c:ptCount val="1"/>
                <c:pt idx="0">
                  <c:v>No Usa</c:v>
                </c:pt>
              </c:strCache>
            </c:strRef>
          </c:tx>
          <c:spPr>
            <a:solidFill>
              <a:schemeClr val="accent1"/>
            </a:solidFill>
            <a:ln>
              <a:noFill/>
            </a:ln>
            <a:effectLst/>
          </c:spPr>
          <c:invertIfNegative val="0"/>
          <c:dLbls>
            <c:dLbl>
              <c:idx val="0"/>
              <c:layout>
                <c:manualLayout>
                  <c:x val="-3.5510367536249099E-3"/>
                  <c:y val="5.4007275858195501E-3"/>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6.8306211987538779E-2"/>
                      <c:h val="9.2014755043806393E-2"/>
                    </c:manualLayout>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numCache>
            </c:numRef>
          </c:val>
        </c:ser>
        <c:dLbls>
          <c:showLegendKey val="0"/>
          <c:showVal val="0"/>
          <c:showCatName val="0"/>
          <c:showSerName val="0"/>
          <c:showPercent val="0"/>
          <c:showBubbleSize val="0"/>
        </c:dLbls>
        <c:gapWidth val="125"/>
        <c:axId val="243543696"/>
        <c:axId val="243544256"/>
      </c:barChart>
      <c:catAx>
        <c:axId val="243543696"/>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43544256"/>
        <c:crosses val="autoZero"/>
        <c:auto val="1"/>
        <c:lblAlgn val="ctr"/>
        <c:lblOffset val="20"/>
        <c:noMultiLvlLbl val="0"/>
      </c:catAx>
      <c:valAx>
        <c:axId val="243544256"/>
        <c:scaling>
          <c:orientation val="minMax"/>
          <c:max val="100"/>
        </c:scaling>
        <c:delete val="1"/>
        <c:axPos val="l"/>
        <c:numFmt formatCode="General" sourceLinked="1"/>
        <c:majorTickMark val="out"/>
        <c:minorTickMark val="none"/>
        <c:tickLblPos val="nextTo"/>
        <c:crossAx val="243543696"/>
        <c:crosses val="autoZero"/>
        <c:crossBetween val="between"/>
      </c:valAx>
      <c:spPr>
        <a:noFill/>
        <a:ln w="25400">
          <a:noFill/>
        </a:ln>
        <a:effectLst/>
      </c:spPr>
    </c:plotArea>
    <c:legend>
      <c:legendPos val="r"/>
      <c:layout>
        <c:manualLayout>
          <c:xMode val="edge"/>
          <c:yMode val="edge"/>
          <c:x val="1.2175384191672901E-2"/>
          <c:y val="9.2259501006909994E-2"/>
          <c:w val="0.94148576498845005"/>
          <c:h val="0.85163662890034997"/>
        </c:manualLayout>
      </c:layout>
      <c:overlay val="0"/>
      <c:spPr>
        <a:noFill/>
        <a:ln>
          <a:solidFill>
            <a:schemeClr val="bg1">
              <a:lumMod val="85000"/>
            </a:schemeClr>
          </a:solid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0727531761187502"/>
          <c:y val="7.7920686802496503E-2"/>
          <c:w val="0.38012105598180002"/>
          <c:h val="0.739578107383696"/>
        </c:manualLayout>
      </c:layout>
      <c:barChart>
        <c:barDir val="bar"/>
        <c:grouping val="clustered"/>
        <c:varyColors val="0"/>
        <c:ser>
          <c:idx val="0"/>
          <c:order val="0"/>
          <c:tx>
            <c:strRef>
              <c:f>Sheet1!$B$1</c:f>
              <c:strCache>
                <c:ptCount val="1"/>
                <c:pt idx="0">
                  <c:v>Series 1</c:v>
                </c:pt>
              </c:strCache>
            </c:strRef>
          </c:tx>
          <c:spPr>
            <a:solidFill>
              <a:schemeClr val="accent4"/>
            </a:solidFill>
            <a:ln>
              <a:noFill/>
            </a:ln>
            <a:effectLst/>
          </c:spPr>
          <c:invertIfNegative val="0"/>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Desbloquear Dispositivo</c:v>
                </c:pt>
                <c:pt idx="1">
                  <c:v>Acceder Funciones</c:v>
                </c:pt>
                <c:pt idx="2">
                  <c:v>Seguridad Adicional</c:v>
                </c:pt>
              </c:strCache>
            </c:strRef>
          </c:cat>
          <c:val>
            <c:numRef>
              <c:f>Sheet1!$B$2:$B$4</c:f>
              <c:numCache>
                <c:formatCode>General</c:formatCode>
                <c:ptCount val="3"/>
                <c:pt idx="0">
                  <c:v>61</c:v>
                </c:pt>
                <c:pt idx="1">
                  <c:v>44</c:v>
                </c:pt>
                <c:pt idx="2">
                  <c:v>29</c:v>
                </c:pt>
              </c:numCache>
            </c:numRef>
          </c:val>
        </c:ser>
        <c:dLbls>
          <c:showLegendKey val="0"/>
          <c:showVal val="0"/>
          <c:showCatName val="0"/>
          <c:showSerName val="0"/>
          <c:showPercent val="0"/>
          <c:showBubbleSize val="0"/>
        </c:dLbls>
        <c:gapWidth val="105"/>
        <c:axId val="243546496"/>
        <c:axId val="243547056"/>
      </c:barChart>
      <c:catAx>
        <c:axId val="243546496"/>
        <c:scaling>
          <c:orientation val="maxMin"/>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lumMod val="85000"/>
                    <a:lumOff val="15000"/>
                  </a:schemeClr>
                </a:solidFill>
                <a:latin typeface="+mn-lt"/>
                <a:ea typeface="+mn-ea"/>
                <a:cs typeface="+mn-cs"/>
              </a:defRPr>
            </a:pPr>
            <a:endParaRPr lang="en-US"/>
          </a:p>
        </c:txPr>
        <c:crossAx val="243547056"/>
        <c:crosses val="autoZero"/>
        <c:auto val="1"/>
        <c:lblAlgn val="ctr"/>
        <c:lblOffset val="20"/>
        <c:noMultiLvlLbl val="0"/>
      </c:catAx>
      <c:valAx>
        <c:axId val="243547056"/>
        <c:scaling>
          <c:orientation val="minMax"/>
          <c:max val="100"/>
        </c:scaling>
        <c:delete val="1"/>
        <c:axPos val="t"/>
        <c:numFmt formatCode="General" sourceLinked="1"/>
        <c:majorTickMark val="out"/>
        <c:minorTickMark val="none"/>
        <c:tickLblPos val="nextTo"/>
        <c:crossAx val="24354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6710032501918E-2"/>
          <c:y val="4.7530135474254102E-2"/>
          <c:w val="0.90814309746861499"/>
          <c:h val="0.82152990561152806"/>
        </c:manualLayout>
      </c:layout>
      <c:barChart>
        <c:barDir val="col"/>
        <c:grouping val="clustered"/>
        <c:varyColors val="0"/>
        <c:ser>
          <c:idx val="0"/>
          <c:order val="0"/>
          <c:tx>
            <c:strRef>
              <c:f>Sheet1!$B$1</c:f>
              <c:strCache>
                <c:ptCount val="1"/>
                <c:pt idx="0">
                  <c:v>Series 1</c:v>
                </c:pt>
              </c:strCache>
            </c:strRef>
          </c:tx>
          <c:spPr>
            <a:solidFill>
              <a:schemeClr val="accent4"/>
            </a:solidFill>
            <a:ln>
              <a:no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Pt>
            <c:idx val="6"/>
            <c:invertIfNegative val="0"/>
            <c:bubble3D val="0"/>
          </c:dPt>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Me preocupa que se roben la información de mi tarjeta de débito_x000d_</c:v>
                </c:pt>
                <c:pt idx="1">
                  <c:v>Me preocupa que mi identidad sea robada en una violación de datos_x000d_</c:v>
                </c:pt>
                <c:pt idx="2">
                  <c:v>Me preocupa que se roben la información de mi tarjeta de crédito_x000d_</c:v>
                </c:pt>
                <c:pt idx="3">
                  <c:v>Me preocupa que se roben mi identidad por medio de actividades en línea / app / móviles</c:v>
                </c:pt>
                <c:pt idx="4">
                  <c:v>Me preocupa que se roben mi identidad en personal_x000d_</c:v>
                </c:pt>
                <c:pt idx="5">
                  <c:v>Es necesario que las compañía me pidan mi información personal para verificar identidad y prevenir fraude_x000d_</c:v>
                </c:pt>
                <c:pt idx="6">
                  <c:v>Cuando las compañías me piden información personal, pienso dos veces antes de entregarla_x000d_</c:v>
                </c:pt>
                <c:pt idx="7">
                  <c:v>Me preocupa la forma que las compañía manejan mi información personal</c:v>
                </c:pt>
              </c:strCache>
            </c:strRef>
          </c:cat>
          <c:val>
            <c:numRef>
              <c:f>Sheet1!$B$2:$B$9</c:f>
              <c:numCache>
                <c:formatCode>General</c:formatCode>
                <c:ptCount val="8"/>
                <c:pt idx="0">
                  <c:v>78</c:v>
                </c:pt>
                <c:pt idx="1">
                  <c:v>77</c:v>
                </c:pt>
                <c:pt idx="2">
                  <c:v>77</c:v>
                </c:pt>
                <c:pt idx="3">
                  <c:v>74</c:v>
                </c:pt>
                <c:pt idx="4">
                  <c:v>69</c:v>
                </c:pt>
                <c:pt idx="5">
                  <c:v>67</c:v>
                </c:pt>
                <c:pt idx="6">
                  <c:v>63</c:v>
                </c:pt>
                <c:pt idx="7">
                  <c:v>63</c:v>
                </c:pt>
              </c:numCache>
            </c:numRef>
          </c:val>
        </c:ser>
        <c:dLbls>
          <c:showLegendKey val="0"/>
          <c:showVal val="0"/>
          <c:showCatName val="0"/>
          <c:showSerName val="0"/>
          <c:showPercent val="0"/>
          <c:showBubbleSize val="0"/>
        </c:dLbls>
        <c:gapWidth val="105"/>
        <c:axId val="196423696"/>
        <c:axId val="196424256"/>
      </c:barChart>
      <c:catAx>
        <c:axId val="19642369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lumMod val="85000"/>
                    <a:lumOff val="15000"/>
                  </a:schemeClr>
                </a:solidFill>
                <a:latin typeface="+mn-lt"/>
                <a:ea typeface="+mn-ea"/>
                <a:cs typeface="+mn-cs"/>
              </a:defRPr>
            </a:pPr>
            <a:endParaRPr lang="en-US"/>
          </a:p>
        </c:txPr>
        <c:crossAx val="196424256"/>
        <c:crosses val="autoZero"/>
        <c:auto val="1"/>
        <c:lblAlgn val="ctr"/>
        <c:lblOffset val="20"/>
        <c:noMultiLvlLbl val="0"/>
      </c:catAx>
      <c:valAx>
        <c:axId val="196424256"/>
        <c:scaling>
          <c:orientation val="minMax"/>
          <c:max val="100"/>
        </c:scaling>
        <c:delete val="1"/>
        <c:axPos val="l"/>
        <c:numFmt formatCode="General" sourceLinked="1"/>
        <c:majorTickMark val="out"/>
        <c:minorTickMark val="none"/>
        <c:tickLblPos val="nextTo"/>
        <c:crossAx val="1964236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6710032501918E-2"/>
          <c:y val="4.7530135474254102E-2"/>
          <c:w val="0.90814309746861499"/>
          <c:h val="0.82152990561152806"/>
        </c:manualLayout>
      </c:layout>
      <c:barChart>
        <c:barDir val="col"/>
        <c:grouping val="clustered"/>
        <c:varyColors val="0"/>
        <c:ser>
          <c:idx val="0"/>
          <c:order val="0"/>
          <c:tx>
            <c:strRef>
              <c:f>Sheet1!$B$1</c:f>
              <c:strCache>
                <c:ptCount val="1"/>
                <c:pt idx="0">
                  <c:v>Series 1</c:v>
                </c:pt>
              </c:strCache>
            </c:strRef>
          </c:tx>
          <c:spPr>
            <a:solidFill>
              <a:schemeClr val="accent4"/>
            </a:solidFill>
            <a:ln>
              <a:noFill/>
            </a:ln>
            <a:effectLst/>
          </c:spPr>
          <c:invertIfNegative val="0"/>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El riesgo a mi privacidad en línea aumentara en la medida que la sociedad se vuelve más digitalmente conectada_x000d_</c:v>
                </c:pt>
                <c:pt idx="1">
                  <c:v>Me preocupa que las compañías están recogiendo demasiada información personal sobre mi_x000d_</c:v>
                </c:pt>
                <c:pt idx="2">
                  <c:v>Me preocupa que las compañías están recogiendo demasiada información personal sobre mi_x000d_</c:v>
                </c:pt>
                <c:pt idx="4">
                  <c:v>Se me requiere recordar demasiadas contraseñas_x000d_</c:v>
                </c:pt>
                <c:pt idx="5">
                  <c:v>It bothers me when companies ask me for personal info</c:v>
                </c:pt>
                <c:pt idx="6">
                  <c:v>I believe my online privacy is completely protected by effective safeguards</c:v>
                </c:pt>
                <c:pt idx="7">
                  <c:v>I would be willing to provide access to my geographic location in exchange for targeted goods or services</c:v>
                </c:pt>
              </c:strCache>
            </c:strRef>
          </c:cat>
          <c:val>
            <c:numRef>
              <c:f>Sheet1!$B$2:$B$9</c:f>
              <c:numCache>
                <c:formatCode>General</c:formatCode>
                <c:ptCount val="8"/>
                <c:pt idx="0">
                  <c:v>61</c:v>
                </c:pt>
                <c:pt idx="1">
                  <c:v>60</c:v>
                </c:pt>
                <c:pt idx="2">
                  <c:v>50</c:v>
                </c:pt>
                <c:pt idx="3">
                  <c:v>49</c:v>
                </c:pt>
                <c:pt idx="4">
                  <c:v>47</c:v>
                </c:pt>
                <c:pt idx="5">
                  <c:v>45</c:v>
                </c:pt>
                <c:pt idx="6">
                  <c:v>40</c:v>
                </c:pt>
                <c:pt idx="7">
                  <c:v>37</c:v>
                </c:pt>
              </c:numCache>
            </c:numRef>
          </c:val>
        </c:ser>
        <c:dLbls>
          <c:showLegendKey val="0"/>
          <c:showVal val="0"/>
          <c:showCatName val="0"/>
          <c:showSerName val="0"/>
          <c:showPercent val="0"/>
          <c:showBubbleSize val="0"/>
        </c:dLbls>
        <c:gapWidth val="105"/>
        <c:axId val="197777520"/>
        <c:axId val="197778080"/>
      </c:barChart>
      <c:catAx>
        <c:axId val="19777752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lumMod val="85000"/>
                    <a:lumOff val="15000"/>
                  </a:schemeClr>
                </a:solidFill>
                <a:latin typeface="+mn-lt"/>
                <a:ea typeface="+mn-ea"/>
                <a:cs typeface="+mn-cs"/>
              </a:defRPr>
            </a:pPr>
            <a:endParaRPr lang="en-US"/>
          </a:p>
        </c:txPr>
        <c:crossAx val="197778080"/>
        <c:crosses val="autoZero"/>
        <c:auto val="1"/>
        <c:lblAlgn val="ctr"/>
        <c:lblOffset val="20"/>
        <c:noMultiLvlLbl val="0"/>
      </c:catAx>
      <c:valAx>
        <c:axId val="197778080"/>
        <c:scaling>
          <c:orientation val="minMax"/>
          <c:max val="100"/>
        </c:scaling>
        <c:delete val="1"/>
        <c:axPos val="l"/>
        <c:numFmt formatCode="General" sourceLinked="1"/>
        <c:majorTickMark val="out"/>
        <c:minorTickMark val="none"/>
        <c:tickLblPos val="nextTo"/>
        <c:crossAx val="1977775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4"/>
            </a:solidFill>
            <a:ln>
              <a:noFill/>
            </a:ln>
            <a:effectLst/>
          </c:spPr>
          <c:invertIfNegative val="0"/>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Sheet1!$A$2:$A$10</c:f>
              <c:strCache>
                <c:ptCount val="8"/>
                <c:pt idx="0">
                  <c:v>Me molesta cuando las compañías piden mi información personal</c:v>
                </c:pt>
                <c:pt idx="1">
                  <c:v>Es necesario que las compañías me pidan mi información personal para verificar identidad y prevenir fraude_x000d_</c:v>
                </c:pt>
                <c:pt idx="2">
                  <c:v>Me preocupa que las compañías están recogiendo demasiada información personal sobre mi_x000d_</c:v>
                </c:pt>
                <c:pt idx="3">
                  <c:v>Cuando las compañías me piden información personal, pienso dos veces antes de entregarla_x000d_</c:v>
                </c:pt>
                <c:pt idx="4">
                  <c:v>Me preocupa la forma que las compañías manejan mi información personal_x000d_</c:v>
                </c:pt>
                <c:pt idx="5">
                  <c:v>Me preocupa que se roben mi identidad por medio de actividades en línea / app / móviles_x000d_</c:v>
                </c:pt>
                <c:pt idx="6">
                  <c:v>Me preocupa que se roben la información de mi tarjeta de  crédito/débito_x000d_</c:v>
                </c:pt>
                <c:pt idx="7">
                  <c:v>Me preocupa que mi identidad sea robada en una violación de datos_x000d_</c:v>
                </c:pt>
              </c:strCache>
            </c:strRef>
          </c:cat>
          <c:val>
            <c:numRef>
              <c:f>Sheet1!$B$2:$B$10</c:f>
              <c:numCache>
                <c:formatCode>General</c:formatCode>
                <c:ptCount val="8"/>
                <c:pt idx="0">
                  <c:v>54</c:v>
                </c:pt>
                <c:pt idx="1">
                  <c:v>77</c:v>
                </c:pt>
                <c:pt idx="2">
                  <c:v>73</c:v>
                </c:pt>
                <c:pt idx="3">
                  <c:v>74</c:v>
                </c:pt>
                <c:pt idx="4">
                  <c:v>77</c:v>
                </c:pt>
                <c:pt idx="5">
                  <c:v>89</c:v>
                </c:pt>
                <c:pt idx="6">
                  <c:v>91</c:v>
                </c:pt>
                <c:pt idx="7">
                  <c:v>100</c:v>
                </c:pt>
              </c:numCache>
            </c:numRef>
          </c:val>
        </c:ser>
        <c:dLbls>
          <c:showLegendKey val="0"/>
          <c:showVal val="0"/>
          <c:showCatName val="0"/>
          <c:showSerName val="0"/>
          <c:showPercent val="0"/>
          <c:showBubbleSize val="0"/>
        </c:dLbls>
        <c:gapWidth val="66"/>
        <c:axId val="243549856"/>
        <c:axId val="243550416"/>
      </c:barChart>
      <c:catAx>
        <c:axId val="2435498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b"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243550416"/>
        <c:crosses val="autoZero"/>
        <c:auto val="1"/>
        <c:lblAlgn val="ctr"/>
        <c:lblOffset val="100"/>
        <c:noMultiLvlLbl val="0"/>
      </c:catAx>
      <c:valAx>
        <c:axId val="243550416"/>
        <c:scaling>
          <c:orientation val="minMax"/>
        </c:scaling>
        <c:delete val="1"/>
        <c:axPos val="b"/>
        <c:majorGridlines>
          <c:spPr>
            <a:ln w="9525" cap="flat" cmpd="sng" algn="ctr">
              <a:noFill/>
              <a:round/>
            </a:ln>
            <a:effectLst/>
          </c:spPr>
        </c:majorGridlines>
        <c:numFmt formatCode="General" sourceLinked="1"/>
        <c:majorTickMark val="none"/>
        <c:minorTickMark val="none"/>
        <c:tickLblPos val="nextTo"/>
        <c:crossAx val="243549856"/>
        <c:crosses val="autoZero"/>
        <c:crossBetween val="between"/>
      </c:valAx>
      <c:spPr>
        <a:noFill/>
        <a:ln>
          <a:noFill/>
        </a:ln>
        <a:effectLst/>
      </c:spPr>
    </c:plotArea>
    <c:plotVisOnly val="1"/>
    <c:dispBlanksAs val="gap"/>
    <c:showDLblsOverMax val="0"/>
  </c:chart>
  <c:spPr>
    <a:solidFill>
      <a:schemeClr val="bg1"/>
    </a:solid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Series 1</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Escuelas/Universidades_x000d_</c:v>
                </c:pt>
                <c:pt idx="1">
                  <c:v>Instituciones Financieras</c:v>
                </c:pt>
                <c:pt idx="2">
                  <c:v>Proveedores de Servicios de Telecomunicaciones_x000d_</c:v>
                </c:pt>
                <c:pt idx="3">
                  <c:v>Carteras Móviles</c:v>
                </c:pt>
                <c:pt idx="4">
                  <c:v>Proveedores de Servicio de Internet</c:v>
                </c:pt>
                <c:pt idx="5">
                  <c:v>Proveedores de Servicios Básicos</c:v>
                </c:pt>
                <c:pt idx="6">
                  <c:v>Gobierno Nacional/Federal_x000d_</c:v>
                </c:pt>
                <c:pt idx="7">
                  <c:v>Gobierno Local/Estatal_x000d_</c:v>
                </c:pt>
                <c:pt idx="8">
                  <c:v>Proveedores de Servicios de Entretenimiento_x000d_</c:v>
                </c:pt>
                <c:pt idx="9">
                  <c:v>Search engines</c:v>
                </c:pt>
                <c:pt idx="10">
                  <c:v>Comercios Minoristas_x000d_</c:v>
                </c:pt>
                <c:pt idx="11">
                  <c:v>Empleadores_x000d_</c:v>
                </c:pt>
                <c:pt idx="12">
                  <c:v>Máquinas de Recomendaciones_x000d_</c:v>
                </c:pt>
                <c:pt idx="13">
                  <c:v>Plataformas de Medios Sociales_x000d_</c:v>
                </c:pt>
                <c:pt idx="14">
                  <c:v>Sitios de Juegos de Azar</c:v>
                </c:pt>
                <c:pt idx="15">
                  <c:v>Plataformas de Juegos de Azar</c:v>
                </c:pt>
              </c:strCache>
            </c:strRef>
          </c:cat>
          <c:val>
            <c:numRef>
              <c:f>Sheet1!$B$2:$B$17</c:f>
              <c:numCache>
                <c:formatCode>0.00%</c:formatCode>
                <c:ptCount val="16"/>
                <c:pt idx="0">
                  <c:v>0.11</c:v>
                </c:pt>
                <c:pt idx="1">
                  <c:v>0.14000000000000001</c:v>
                </c:pt>
                <c:pt idx="2">
                  <c:v>0.18</c:v>
                </c:pt>
                <c:pt idx="3">
                  <c:v>0.16</c:v>
                </c:pt>
                <c:pt idx="4">
                  <c:v>0.16</c:v>
                </c:pt>
                <c:pt idx="5">
                  <c:v>0.15</c:v>
                </c:pt>
                <c:pt idx="6">
                  <c:v>0.31</c:v>
                </c:pt>
                <c:pt idx="7">
                  <c:v>0.31</c:v>
                </c:pt>
                <c:pt idx="8">
                  <c:v>0.28000000000000003</c:v>
                </c:pt>
                <c:pt idx="9">
                  <c:v>0.32</c:v>
                </c:pt>
                <c:pt idx="10">
                  <c:v>0.33</c:v>
                </c:pt>
                <c:pt idx="11">
                  <c:v>0.22</c:v>
                </c:pt>
                <c:pt idx="12">
                  <c:v>0.38</c:v>
                </c:pt>
                <c:pt idx="13">
                  <c:v>0.33</c:v>
                </c:pt>
                <c:pt idx="14">
                  <c:v>0.61</c:v>
                </c:pt>
                <c:pt idx="15">
                  <c:v>0.61</c:v>
                </c:pt>
              </c:numCache>
            </c:numRef>
          </c:val>
        </c:ser>
        <c:ser>
          <c:idx val="1"/>
          <c:order val="1"/>
          <c:tx>
            <c:strRef>
              <c:f>Sheet1!$C$1</c:f>
              <c:strCache>
                <c:ptCount val="1"/>
                <c:pt idx="0">
                  <c:v>Series 2</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lang="en-US"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Escuelas/Universidades_x000d_</c:v>
                </c:pt>
                <c:pt idx="1">
                  <c:v>Instituciones Financieras</c:v>
                </c:pt>
                <c:pt idx="2">
                  <c:v>Proveedores de Servicios de Telecomunicaciones_x000d_</c:v>
                </c:pt>
                <c:pt idx="3">
                  <c:v>Carteras Móviles</c:v>
                </c:pt>
                <c:pt idx="4">
                  <c:v>Proveedores de Servicio de Internet</c:v>
                </c:pt>
                <c:pt idx="5">
                  <c:v>Proveedores de Servicios Básicos</c:v>
                </c:pt>
                <c:pt idx="6">
                  <c:v>Gobierno Nacional/Federal_x000d_</c:v>
                </c:pt>
                <c:pt idx="7">
                  <c:v>Gobierno Local/Estatal_x000d_</c:v>
                </c:pt>
                <c:pt idx="8">
                  <c:v>Proveedores de Servicios de Entretenimiento_x000d_</c:v>
                </c:pt>
                <c:pt idx="9">
                  <c:v>Search engines</c:v>
                </c:pt>
                <c:pt idx="10">
                  <c:v>Comercios Minoristas_x000d_</c:v>
                </c:pt>
                <c:pt idx="11">
                  <c:v>Empleadores_x000d_</c:v>
                </c:pt>
                <c:pt idx="12">
                  <c:v>Máquinas de Recomendaciones_x000d_</c:v>
                </c:pt>
                <c:pt idx="13">
                  <c:v>Plataformas de Medios Sociales_x000d_</c:v>
                </c:pt>
                <c:pt idx="14">
                  <c:v>Sitios de Juegos de Azar</c:v>
                </c:pt>
                <c:pt idx="15">
                  <c:v>Plataformas de Juegos de Azar</c:v>
                </c:pt>
              </c:strCache>
            </c:strRef>
          </c:cat>
          <c:val>
            <c:numRef>
              <c:f>Sheet1!$C$2:$C$17</c:f>
              <c:numCache>
                <c:formatCode>0.00%</c:formatCode>
                <c:ptCount val="16"/>
                <c:pt idx="0">
                  <c:v>0.42</c:v>
                </c:pt>
                <c:pt idx="1">
                  <c:v>0.56999999999999995</c:v>
                </c:pt>
                <c:pt idx="2">
                  <c:v>0.56000000000000005</c:v>
                </c:pt>
                <c:pt idx="3">
                  <c:v>0.59</c:v>
                </c:pt>
                <c:pt idx="4">
                  <c:v>0.61</c:v>
                </c:pt>
                <c:pt idx="5">
                  <c:v>0.63</c:v>
                </c:pt>
                <c:pt idx="6">
                  <c:v>0.5</c:v>
                </c:pt>
                <c:pt idx="7">
                  <c:v>0.53</c:v>
                </c:pt>
                <c:pt idx="8">
                  <c:v>0.57999999999999996</c:v>
                </c:pt>
                <c:pt idx="9">
                  <c:v>0.55000000000000004</c:v>
                </c:pt>
                <c:pt idx="10">
                  <c:v>0.55000000000000004</c:v>
                </c:pt>
                <c:pt idx="11">
                  <c:v>0.67</c:v>
                </c:pt>
                <c:pt idx="12">
                  <c:v>0.52</c:v>
                </c:pt>
                <c:pt idx="13">
                  <c:v>0.57999999999999996</c:v>
                </c:pt>
                <c:pt idx="14">
                  <c:v>0.32</c:v>
                </c:pt>
                <c:pt idx="15">
                  <c:v>0.33</c:v>
                </c:pt>
              </c:numCache>
            </c:numRef>
          </c:val>
        </c:ser>
        <c:ser>
          <c:idx val="2"/>
          <c:order val="2"/>
          <c:tx>
            <c:strRef>
              <c:f>Sheet1!$D$1</c:f>
              <c:strCache>
                <c:ptCount val="1"/>
                <c:pt idx="0">
                  <c:v>Series 3</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Escuelas/Universidades_x000d_</c:v>
                </c:pt>
                <c:pt idx="1">
                  <c:v>Instituciones Financieras</c:v>
                </c:pt>
                <c:pt idx="2">
                  <c:v>Proveedores de Servicios de Telecomunicaciones_x000d_</c:v>
                </c:pt>
                <c:pt idx="3">
                  <c:v>Carteras Móviles</c:v>
                </c:pt>
                <c:pt idx="4">
                  <c:v>Proveedores de Servicio de Internet</c:v>
                </c:pt>
                <c:pt idx="5">
                  <c:v>Proveedores de Servicios Básicos</c:v>
                </c:pt>
                <c:pt idx="6">
                  <c:v>Gobierno Nacional/Federal_x000d_</c:v>
                </c:pt>
                <c:pt idx="7">
                  <c:v>Gobierno Local/Estatal_x000d_</c:v>
                </c:pt>
                <c:pt idx="8">
                  <c:v>Proveedores de Servicios de Entretenimiento_x000d_</c:v>
                </c:pt>
                <c:pt idx="9">
                  <c:v>Search engines</c:v>
                </c:pt>
                <c:pt idx="10">
                  <c:v>Comercios Minoristas_x000d_</c:v>
                </c:pt>
                <c:pt idx="11">
                  <c:v>Empleadores_x000d_</c:v>
                </c:pt>
                <c:pt idx="12">
                  <c:v>Máquinas de Recomendaciones_x000d_</c:v>
                </c:pt>
                <c:pt idx="13">
                  <c:v>Plataformas de Medios Sociales_x000d_</c:v>
                </c:pt>
                <c:pt idx="14">
                  <c:v>Sitios de Juegos de Azar</c:v>
                </c:pt>
                <c:pt idx="15">
                  <c:v>Plataformas de Juegos de Azar</c:v>
                </c:pt>
              </c:strCache>
            </c:strRef>
          </c:cat>
          <c:val>
            <c:numRef>
              <c:f>Sheet1!$D$2:$D$17</c:f>
              <c:numCache>
                <c:formatCode>0.00%</c:formatCode>
                <c:ptCount val="16"/>
                <c:pt idx="0">
                  <c:v>0.47</c:v>
                </c:pt>
                <c:pt idx="1">
                  <c:v>0.28999999999999998</c:v>
                </c:pt>
                <c:pt idx="2">
                  <c:v>0.26</c:v>
                </c:pt>
                <c:pt idx="3">
                  <c:v>0.25</c:v>
                </c:pt>
                <c:pt idx="4">
                  <c:v>0.23</c:v>
                </c:pt>
                <c:pt idx="5">
                  <c:v>0.22</c:v>
                </c:pt>
                <c:pt idx="6">
                  <c:v>0.19</c:v>
                </c:pt>
                <c:pt idx="7">
                  <c:v>0.16</c:v>
                </c:pt>
                <c:pt idx="8">
                  <c:v>0.14000000000000001</c:v>
                </c:pt>
                <c:pt idx="9">
                  <c:v>0.13</c:v>
                </c:pt>
                <c:pt idx="10">
                  <c:v>0.12</c:v>
                </c:pt>
                <c:pt idx="11">
                  <c:v>0.11</c:v>
                </c:pt>
                <c:pt idx="12">
                  <c:v>0.1</c:v>
                </c:pt>
                <c:pt idx="13">
                  <c:v>0.09</c:v>
                </c:pt>
                <c:pt idx="14">
                  <c:v>7.0000000000000007E-2</c:v>
                </c:pt>
                <c:pt idx="15">
                  <c:v>0.06</c:v>
                </c:pt>
              </c:numCache>
            </c:numRef>
          </c:val>
        </c:ser>
        <c:dLbls>
          <c:showLegendKey val="0"/>
          <c:showVal val="0"/>
          <c:showCatName val="0"/>
          <c:showSerName val="0"/>
          <c:showPercent val="0"/>
          <c:showBubbleSize val="0"/>
        </c:dLbls>
        <c:gapWidth val="55"/>
        <c:overlap val="100"/>
        <c:axId val="245040176"/>
        <c:axId val="245040736"/>
      </c:barChart>
      <c:catAx>
        <c:axId val="24504017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85000"/>
                    <a:lumOff val="15000"/>
                  </a:schemeClr>
                </a:solidFill>
                <a:latin typeface="+mn-lt"/>
                <a:ea typeface="+mn-ea"/>
                <a:cs typeface="+mn-cs"/>
              </a:defRPr>
            </a:pPr>
            <a:endParaRPr lang="en-US"/>
          </a:p>
        </c:txPr>
        <c:crossAx val="245040736"/>
        <c:crosses val="autoZero"/>
        <c:auto val="1"/>
        <c:lblAlgn val="ctr"/>
        <c:lblOffset val="100"/>
        <c:noMultiLvlLbl val="0"/>
      </c:catAx>
      <c:valAx>
        <c:axId val="245040736"/>
        <c:scaling>
          <c:orientation val="minMax"/>
        </c:scaling>
        <c:delete val="1"/>
        <c:axPos val="t"/>
        <c:numFmt formatCode="0%" sourceLinked="1"/>
        <c:majorTickMark val="none"/>
        <c:minorTickMark val="none"/>
        <c:tickLblPos val="nextTo"/>
        <c:crossAx val="2450401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122579272185602E-2"/>
          <c:y val="2.7805239128042E-2"/>
          <c:w val="2.7554628644392301E-2"/>
          <c:h val="3.1872128541809298E-2"/>
        </c:manualLayout>
      </c:layout>
      <c:barChart>
        <c:barDir val="bar"/>
        <c:grouping val="percentStacked"/>
        <c:varyColors val="0"/>
        <c:ser>
          <c:idx val="0"/>
          <c:order val="0"/>
          <c:tx>
            <c:strRef>
              <c:f>Sheet1!$B$1</c:f>
              <c:strCache>
                <c:ptCount val="1"/>
                <c:pt idx="0">
                  <c:v>No Confía</c:v>
                </c:pt>
              </c:strCache>
            </c:strRef>
          </c:tx>
          <c:spPr>
            <a:solidFill>
              <a:schemeClr val="accent1"/>
            </a:solidFill>
            <a:ln>
              <a:noFill/>
            </a:ln>
            <a:effectLst/>
          </c:spPr>
          <c:invertIfNegative val="0"/>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numCache>
            </c:numRef>
          </c:val>
        </c:ser>
        <c:ser>
          <c:idx val="1"/>
          <c:order val="1"/>
          <c:tx>
            <c:strRef>
              <c:f>Sheet1!$C$1</c:f>
              <c:strCache>
                <c:ptCount val="1"/>
                <c:pt idx="0">
                  <c:v>Confía Algo</c:v>
                </c:pt>
              </c:strCache>
            </c:strRef>
          </c:tx>
          <c:spPr>
            <a:solidFill>
              <a:schemeClr val="accent2"/>
            </a:solidFill>
            <a:ln>
              <a:noFill/>
            </a:ln>
            <a:effectLst/>
          </c:spPr>
          <c:invertIfNegative val="0"/>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numCache>
            </c:numRef>
          </c:val>
        </c:ser>
        <c:ser>
          <c:idx val="2"/>
          <c:order val="2"/>
          <c:tx>
            <c:strRef>
              <c:f>Sheet1!$D$1</c:f>
              <c:strCache>
                <c:ptCount val="1"/>
                <c:pt idx="0">
                  <c:v>Confía Completamente</c:v>
                </c:pt>
              </c:strCache>
            </c:strRef>
          </c:tx>
          <c:spPr>
            <a:solidFill>
              <a:schemeClr val="accent4"/>
            </a:solidFill>
            <a:ln>
              <a:noFill/>
            </a:ln>
            <a:effectLst/>
          </c:spPr>
          <c:invertIfNegative val="0"/>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numCache>
            </c:numRef>
          </c:val>
        </c:ser>
        <c:dLbls>
          <c:showLegendKey val="0"/>
          <c:showVal val="0"/>
          <c:showCatName val="0"/>
          <c:showSerName val="0"/>
          <c:showPercent val="0"/>
          <c:showBubbleSize val="0"/>
        </c:dLbls>
        <c:gapWidth val="55"/>
        <c:overlap val="100"/>
        <c:axId val="245044096"/>
        <c:axId val="245044656"/>
      </c:barChart>
      <c:catAx>
        <c:axId val="245044096"/>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45044656"/>
        <c:crosses val="autoZero"/>
        <c:auto val="1"/>
        <c:lblAlgn val="ctr"/>
        <c:lblOffset val="100"/>
        <c:noMultiLvlLbl val="0"/>
      </c:catAx>
      <c:valAx>
        <c:axId val="245044656"/>
        <c:scaling>
          <c:orientation val="minMax"/>
        </c:scaling>
        <c:delete val="1"/>
        <c:axPos val="t"/>
        <c:numFmt formatCode="0%" sourceLinked="1"/>
        <c:majorTickMark val="none"/>
        <c:minorTickMark val="none"/>
        <c:tickLblPos val="nextTo"/>
        <c:crossAx val="245044096"/>
        <c:crosses val="autoZero"/>
        <c:crossBetween val="between"/>
      </c:valAx>
      <c:spPr>
        <a:noFill/>
        <a:ln>
          <a:noFill/>
        </a:ln>
        <a:effectLst/>
      </c:spPr>
    </c:plotArea>
    <c:legend>
      <c:legendPos val="r"/>
      <c:layout>
        <c:manualLayout>
          <c:xMode val="edge"/>
          <c:yMode val="edge"/>
          <c:x val="0"/>
          <c:y val="0.29612340522612002"/>
          <c:w val="0.97584299509359695"/>
          <c:h val="0.53234107197493696"/>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539983832094699E-2"/>
          <c:y val="0"/>
          <c:w val="0.97010443520171397"/>
          <c:h val="0.84385740251895003"/>
        </c:manualLayout>
      </c:layout>
      <c:barChart>
        <c:barDir val="col"/>
        <c:grouping val="clustered"/>
        <c:varyColors val="0"/>
        <c:dLbls>
          <c:showLegendKey val="0"/>
          <c:showVal val="0"/>
          <c:showCatName val="0"/>
          <c:showSerName val="0"/>
          <c:showPercent val="0"/>
          <c:showBubbleSize val="0"/>
        </c:dLbls>
        <c:gapWidth val="125"/>
        <c:axId val="245053056"/>
        <c:axId val="245053616"/>
      </c:barChart>
      <c:catAx>
        <c:axId val="24505305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crossAx val="245053616"/>
        <c:crosses val="autoZero"/>
        <c:auto val="1"/>
        <c:lblAlgn val="ctr"/>
        <c:lblOffset val="20"/>
        <c:noMultiLvlLbl val="0"/>
      </c:catAx>
      <c:valAx>
        <c:axId val="245053616"/>
        <c:scaling>
          <c:orientation val="minMax"/>
          <c:max val="100"/>
        </c:scaling>
        <c:delete val="1"/>
        <c:axPos val="l"/>
        <c:numFmt formatCode="General" sourceLinked="1"/>
        <c:majorTickMark val="out"/>
        <c:minorTickMark val="none"/>
        <c:tickLblPos val="nextTo"/>
        <c:crossAx val="2450530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539983832094699E-2"/>
          <c:y val="0"/>
          <c:w val="0.95978449408587396"/>
          <c:h val="0.84385740251895003"/>
        </c:manualLayout>
      </c:layout>
      <c:barChart>
        <c:barDir val="col"/>
        <c:grouping val="clustered"/>
        <c:varyColors val="0"/>
        <c:ser>
          <c:idx val="0"/>
          <c:order val="0"/>
          <c:tx>
            <c:strRef>
              <c:f>Sheet1!$B$1</c:f>
              <c:strCache>
                <c:ptCount val="1"/>
                <c:pt idx="0">
                  <c:v>No cómodo compartiendo con nadie</c:v>
                </c:pt>
              </c:strCache>
            </c:strRef>
          </c:tx>
          <c:spPr>
            <a:solidFill>
              <a:schemeClr val="accent1"/>
            </a:solidFill>
            <a:ln>
              <a:noFill/>
            </a:ln>
            <a:effectLst/>
          </c:spPr>
          <c:invertIfNegative val="0"/>
          <c:cat>
            <c:numRef>
              <c:f>Sheet1!$A$2:$A$6</c:f>
              <c:numCache>
                <c:formatCode>General</c:formatCode>
                <c:ptCount val="5"/>
              </c:numCache>
            </c:numRef>
          </c:cat>
          <c:val>
            <c:numRef>
              <c:f>Sheet1!$B$2:$B$6</c:f>
              <c:numCache>
                <c:formatCode>General</c:formatCode>
                <c:ptCount val="5"/>
              </c:numCache>
            </c:numRef>
          </c:val>
        </c:ser>
        <c:ser>
          <c:idx val="1"/>
          <c:order val="1"/>
          <c:tx>
            <c:strRef>
              <c:f>Sheet1!$C$1</c:f>
              <c:strCache>
                <c:ptCount val="1"/>
                <c:pt idx="0">
                  <c:v>Familia</c:v>
                </c:pt>
              </c:strCache>
            </c:strRef>
          </c:tx>
          <c:spPr>
            <a:solidFill>
              <a:schemeClr val="accent5"/>
            </a:solidFill>
            <a:ln>
              <a:noFill/>
            </a:ln>
            <a:effectLst/>
          </c:spPr>
          <c:invertIfNegative val="0"/>
          <c:dLbls>
            <c:dLbl>
              <c:idx val="0"/>
              <c:layout>
                <c:manualLayout>
                  <c:x val="3.0327596398311298E-3"/>
                  <c:y val="2.3472967015467998E-3"/>
                </c:manualLayout>
              </c:layout>
              <c:showLegendKey val="0"/>
              <c:showVal val="1"/>
              <c:showCatName val="0"/>
              <c:showSerName val="0"/>
              <c:showPercent val="0"/>
              <c:showBubbleSize val="0"/>
              <c:extLst>
                <c:ext xmlns:c15="http://schemas.microsoft.com/office/drawing/2012/chart" uri="{CE6537A1-D6FC-4f65-9D91-7224C49458BB}">
                  <c15:layout>
                    <c:manualLayout>
                      <c:w val="9.0424027124674705E-2"/>
                      <c:h val="7.6074999953350111E-2"/>
                    </c:manualLayout>
                  </c15:layout>
                </c:ext>
              </c:extLst>
            </c:dLbl>
            <c:dLbl>
              <c:idx val="1"/>
              <c:layout>
                <c:manualLayout>
                  <c:x val="6.95714752110944E-4"/>
                  <c:y val="1.19550356892211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7314998233148699E-3"/>
                  <c:y val="1.19550356892211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6.1349703130235802E-3"/>
                  <c:y val="1.19548989669837E-2"/>
                </c:manualLayout>
              </c:layout>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numCache>
            </c:numRef>
          </c:cat>
          <c:val>
            <c:numRef>
              <c:f>Sheet1!$C$2:$C$6</c:f>
              <c:numCache>
                <c:formatCode>General</c:formatCode>
                <c:ptCount val="5"/>
              </c:numCache>
            </c:numRef>
          </c:val>
        </c:ser>
        <c:ser>
          <c:idx val="2"/>
          <c:order val="2"/>
          <c:tx>
            <c:strRef>
              <c:f>Sheet1!$D$1</c:f>
              <c:strCache>
                <c:ptCount val="1"/>
                <c:pt idx="0">
                  <c:v>Amigo</c:v>
                </c:pt>
              </c:strCache>
            </c:strRef>
          </c:tx>
          <c:spPr>
            <a:solidFill>
              <a:schemeClr val="accent2"/>
            </a:solidFill>
            <a:ln>
              <a:noFill/>
            </a:ln>
            <a:effectLst/>
          </c:spPr>
          <c:invertIfNegative val="0"/>
          <c:dLbls>
            <c:dLbl>
              <c:idx val="0"/>
              <c:layout>
                <c:manualLayout>
                  <c:x val="5.3200529894220205E-4"/>
                  <c:y val="7.7036652760119799E-3"/>
                </c:manualLayout>
              </c:layout>
              <c:showLegendKey val="0"/>
              <c:showVal val="1"/>
              <c:showCatName val="0"/>
              <c:showSerName val="0"/>
              <c:showPercent val="0"/>
              <c:showBubbleSize val="0"/>
              <c:extLst>
                <c:ext xmlns:c15="http://schemas.microsoft.com/office/drawing/2012/chart" uri="{CE6537A1-D6FC-4f65-9D91-7224C49458BB}">
                  <c15:layout>
                    <c:manualLayout>
                      <c:w val="0.12734438006071805"/>
                      <c:h val="6.2392122140595287E-2"/>
                    </c:manualLayout>
                  </c15:layout>
                </c:ext>
              </c:extLst>
            </c:dLbl>
            <c:dLbl>
              <c:idx val="1"/>
              <c:layout>
                <c:manualLayout>
                  <c:x val="3.1307250393019698E-17"/>
                  <c:y val="1.2483529359147601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6.74603964310129E-4"/>
                  <c:y val="4.96241306230701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49964208585686E-16"/>
                  <c:y val="1.5939865289311701E-2"/>
                </c:manualLayout>
              </c:layout>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numCache>
            </c:numRef>
          </c:cat>
          <c:val>
            <c:numRef>
              <c:f>Sheet1!$D$2:$D$6</c:f>
              <c:numCache>
                <c:formatCode>General</c:formatCode>
                <c:ptCount val="5"/>
              </c:numCache>
            </c:numRef>
          </c:val>
        </c:ser>
        <c:ser>
          <c:idx val="3"/>
          <c:order val="3"/>
          <c:tx>
            <c:strRef>
              <c:f>Sheet1!$E$1</c:f>
              <c:strCache>
                <c:ptCount val="1"/>
                <c:pt idx="0">
                  <c:v>Personal Soporte</c:v>
                </c:pt>
              </c:strCache>
            </c:strRef>
          </c:tx>
          <c:spPr>
            <a:solidFill>
              <a:schemeClr val="accent3">
                <a:lumMod val="40000"/>
                <a:lumOff val="60000"/>
              </a:schemeClr>
            </a:solidFill>
            <a:ln>
              <a:noFill/>
            </a:ln>
            <a:effectLst/>
          </c:spPr>
          <c:invertIfNegative val="0"/>
          <c:dLbls>
            <c:dLbl>
              <c:idx val="0"/>
              <c:layout>
                <c:manualLayout>
                  <c:x val="-1.3385853029115701E-4"/>
                  <c:y val="2.772789365515E-2"/>
                </c:manualLayout>
              </c:layout>
              <c:showLegendKey val="0"/>
              <c:showVal val="1"/>
              <c:showCatName val="0"/>
              <c:showSerName val="0"/>
              <c:showPercent val="0"/>
              <c:showBubbleSize val="0"/>
              <c:extLst>
                <c:ext xmlns:c15="http://schemas.microsoft.com/office/drawing/2012/chart" uri="{CE6537A1-D6FC-4f65-9D91-7224C49458BB}">
                  <c15:layout>
                    <c:manualLayout>
                      <c:w val="0.12084217104364969"/>
                      <c:h val="8.7924070780937738E-2"/>
                    </c:manualLayout>
                  </c15:layout>
                </c:ext>
              </c:extLst>
            </c:dLbl>
            <c:dLbl>
              <c:idx val="1"/>
              <c:layout>
                <c:manualLayout>
                  <c:x val="0"/>
                  <c:y val="1.1954898966983801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0449901043411902E-3"/>
                  <c:y val="7.9699326446558503E-3"/>
                </c:manualLayout>
              </c:layout>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numCache>
            </c:numRef>
          </c:cat>
          <c:val>
            <c:numRef>
              <c:f>Sheet1!$E$2:$E$6</c:f>
              <c:numCache>
                <c:formatCode>General</c:formatCode>
                <c:ptCount val="5"/>
              </c:numCache>
            </c:numRef>
          </c:val>
        </c:ser>
        <c:ser>
          <c:idx val="4"/>
          <c:order val="4"/>
          <c:tx>
            <c:strRef>
              <c:f>Sheet1!$F$1</c:f>
              <c:strCache>
                <c:ptCount val="1"/>
                <c:pt idx="0">
                  <c:v>Otro</c:v>
                </c:pt>
              </c:strCache>
            </c:strRef>
          </c:tx>
          <c:spPr>
            <a:solidFill>
              <a:schemeClr val="accent4"/>
            </a:solidFill>
            <a:ln>
              <a:noFill/>
            </a:ln>
            <a:effectLst/>
          </c:spPr>
          <c:invertIfNegative val="0"/>
          <c:dLbls>
            <c:numFmt formatCode="General\%"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numCache>
            </c:numRef>
          </c:cat>
          <c:val>
            <c:numRef>
              <c:f>Sheet1!$F$2:$F$6</c:f>
              <c:numCache>
                <c:formatCode>General</c:formatCode>
                <c:ptCount val="5"/>
              </c:numCache>
            </c:numRef>
          </c:val>
        </c:ser>
        <c:dLbls>
          <c:showLegendKey val="0"/>
          <c:showVal val="0"/>
          <c:showCatName val="0"/>
          <c:showSerName val="0"/>
          <c:showPercent val="0"/>
          <c:showBubbleSize val="0"/>
        </c:dLbls>
        <c:gapWidth val="125"/>
        <c:axId val="245464000"/>
        <c:axId val="245464560"/>
      </c:barChart>
      <c:catAx>
        <c:axId val="245464000"/>
        <c:scaling>
          <c:orientation val="minMax"/>
        </c:scaling>
        <c:delete val="1"/>
        <c:axPos val="b"/>
        <c:numFmt formatCode="General" sourceLinked="1"/>
        <c:majorTickMark val="out"/>
        <c:minorTickMark val="none"/>
        <c:tickLblPos val="nextTo"/>
        <c:crossAx val="245464560"/>
        <c:crosses val="autoZero"/>
        <c:auto val="1"/>
        <c:lblAlgn val="ctr"/>
        <c:lblOffset val="20"/>
        <c:noMultiLvlLbl val="0"/>
      </c:catAx>
      <c:valAx>
        <c:axId val="245464560"/>
        <c:scaling>
          <c:orientation val="minMax"/>
          <c:max val="100"/>
        </c:scaling>
        <c:delete val="1"/>
        <c:axPos val="l"/>
        <c:numFmt formatCode="General" sourceLinked="1"/>
        <c:majorTickMark val="out"/>
        <c:minorTickMark val="none"/>
        <c:tickLblPos val="nextTo"/>
        <c:crossAx val="24546400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00">
          <a:solidFill>
            <a:schemeClr val="tx1">
              <a:lumMod val="85000"/>
              <a:lumOff val="15000"/>
            </a:schemeClr>
          </a:solidFill>
        </a:defRPr>
      </a:pPr>
      <a:endParaRPr lang="en-US"/>
    </a:p>
  </c:txPr>
  <c:externalData r:id="rId1">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539983832094699E-2"/>
          <c:y val="0"/>
          <c:w val="0.97010443520171397"/>
          <c:h val="0.84385740251895003"/>
        </c:manualLayout>
      </c:layout>
      <c:barChart>
        <c:barDir val="col"/>
        <c:grouping val="clustered"/>
        <c:varyColors val="0"/>
        <c:ser>
          <c:idx val="0"/>
          <c:order val="0"/>
          <c:tx>
            <c:strRef>
              <c:f>Sheet1!$B$1</c:f>
              <c:strCache>
                <c:ptCount val="1"/>
                <c:pt idx="0">
                  <c:v>Not comfortable sharing with anyone</c:v>
                </c:pt>
              </c:strCache>
            </c:strRef>
          </c:tx>
          <c:spPr>
            <a:solidFill>
              <a:schemeClr val="accent1"/>
            </a:solidFill>
            <a:ln>
              <a:noFill/>
            </a:ln>
            <a:effectLst/>
          </c:spPr>
          <c:invertIfNegative val="0"/>
          <c:dLbls>
            <c:dLbl>
              <c:idx val="0"/>
              <c:numFmt formatCode="General\%" sourceLinked="0"/>
              <c:spPr>
                <a:noFill/>
                <a:ln>
                  <a:noFill/>
                </a:ln>
                <a:effectLst/>
              </c:spPr>
              <c:txPr>
                <a:bodyPr rot="0" spcFirstLastPara="1" vertOverflow="ellipsis" vert="horz" wrap="square" lIns="38100" tIns="19050" rIns="91440" bIns="19050" anchor="ctr" anchorCtr="1">
                  <a:sp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Lst>
            </c:dLbl>
            <c:dLbl>
              <c:idx val="1"/>
              <c:numFmt formatCode="General\%" sourceLinked="0"/>
              <c:spPr>
                <a:noFill/>
                <a:ln>
                  <a:noFill/>
                </a:ln>
                <a:effectLst/>
              </c:spPr>
              <c:txPr>
                <a:bodyPr rot="0" spcFirstLastPara="1" vertOverflow="ellipsis" vert="horz" wrap="square" lIns="0" tIns="19050" rIns="0" bIns="19050" anchor="ctr" anchorCtr="1">
                  <a:sp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Lst>
            </c:dLbl>
            <c:dLbl>
              <c:idx val="2"/>
              <c:layout>
                <c:manualLayout>
                  <c:x val="-6.2614500786039704E-17"/>
                  <c:y val="6.8023130006663098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2522900157207899E-16"/>
                  <c:y val="6.8023130006663098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numFmt formatCode="General\%" sourceLinked="0"/>
              <c:spPr>
                <a:noFill/>
                <a:ln>
                  <a:noFill/>
                </a:ln>
                <a:effectLst/>
              </c:spPr>
              <c:txPr>
                <a:bodyPr rot="0" spcFirstLastPara="1" vertOverflow="ellipsis" vert="horz" wrap="square" lIns="0" tIns="19050" rIns="38100" bIns="19050" anchor="ctr" anchorCtr="1">
                  <a:sp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Login credentials 
(non-digital)</c:v>
                </c:pt>
                <c:pt idx="1">
                  <c:v>Login credentials 
(digital media)</c:v>
                </c:pt>
                <c:pt idx="2">
                  <c:v>Credit card #</c:v>
                </c:pt>
                <c:pt idx="3">
                  <c:v>Bank account #</c:v>
                </c:pt>
                <c:pt idx="4">
                  <c:v>SSN</c:v>
                </c:pt>
              </c:strCache>
            </c:strRef>
          </c:cat>
          <c:val>
            <c:numRef>
              <c:f>Sheet1!$B$2:$B$6</c:f>
              <c:numCache>
                <c:formatCode>General</c:formatCode>
                <c:ptCount val="5"/>
                <c:pt idx="0">
                  <c:v>40</c:v>
                </c:pt>
                <c:pt idx="1">
                  <c:v>29</c:v>
                </c:pt>
                <c:pt idx="2">
                  <c:v>45</c:v>
                </c:pt>
                <c:pt idx="3">
                  <c:v>40</c:v>
                </c:pt>
                <c:pt idx="4">
                  <c:v>30</c:v>
                </c:pt>
              </c:numCache>
            </c:numRef>
          </c:val>
        </c:ser>
        <c:ser>
          <c:idx val="1"/>
          <c:order val="1"/>
          <c:tx>
            <c:strRef>
              <c:f>Sheet1!$C$1</c:f>
              <c:strCache>
                <c:ptCount val="1"/>
                <c:pt idx="0">
                  <c:v>Family</c:v>
                </c:pt>
              </c:strCache>
            </c:strRef>
          </c:tx>
          <c:spPr>
            <a:solidFill>
              <a:schemeClr val="accent5"/>
            </a:solidFill>
            <a:ln>
              <a:noFill/>
            </a:ln>
            <a:effectLst/>
          </c:spPr>
          <c:invertIfNegative val="0"/>
          <c:dLbls>
            <c:dLbl>
              <c:idx val="0"/>
              <c:layout>
                <c:manualLayout>
                  <c:x val="6.4481355005999797E-3"/>
                  <c:y val="1.5951959601759401E-2"/>
                </c:manualLayout>
              </c:layout>
              <c:numFmt formatCode="General\%" sourceLinked="0"/>
              <c:spPr>
                <a:noFill/>
                <a:ln>
                  <a:noFill/>
                </a:ln>
                <a:effectLst/>
              </c:spPr>
              <c:txPr>
                <a:bodyPr rot="0" spcFirstLastPara="1" vertOverflow="ellipsis" vert="horz" wrap="square" lIns="0" tIns="19050" rIns="91440" bIns="19050" anchor="ctr" anchorCtr="1">
                  <a:no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5.2854958399646296E-2"/>
                      <c:h val="7.6075033261703728E-2"/>
                    </c:manualLayout>
                  </c15:layout>
                </c:ext>
              </c:extLst>
            </c:dLbl>
            <c:dLbl>
              <c:idx val="1"/>
              <c:layout>
                <c:manualLayout>
                  <c:x val="6.95714752110944E-4"/>
                  <c:y val="1.1955035689221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3.7314998233148699E-3"/>
                  <c:y val="1.19550356892211E-2"/>
                </c:manualLayout>
              </c:layout>
              <c:numFmt formatCode="General\%" sourceLinked="0"/>
              <c:spPr>
                <a:noFill/>
                <a:ln>
                  <a:noFill/>
                </a:ln>
                <a:effectLst/>
              </c:spPr>
              <c:txPr>
                <a:bodyPr rot="0" spcFirstLastPara="1" vertOverflow="ellipsis" vert="horz" wrap="square" lIns="91440" tIns="19050" rIns="0" bIns="19050" anchor="ctr" anchorCtr="1">
                  <a:sp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ext>
              </c:extLst>
            </c:dLbl>
            <c:dLbl>
              <c:idx val="3"/>
              <c:layout>
                <c:manualLayout>
                  <c:x val="-6.1349703130235802E-3"/>
                  <c:y val="1.19548989669837E-2"/>
                </c:manualLayout>
              </c:layout>
              <c:numFmt formatCode="General\%" sourceLinked="0"/>
              <c:spPr>
                <a:noFill/>
                <a:ln>
                  <a:noFill/>
                </a:ln>
                <a:effectLst/>
              </c:spPr>
              <c:txPr>
                <a:bodyPr rot="0" spcFirstLastPara="1" vertOverflow="ellipsis" vert="horz" wrap="square" lIns="274320" tIns="19050" rIns="91440" bIns="19050" anchor="ctr" anchorCtr="1">
                  <a:sp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Login credentials 
(non-digital)</c:v>
                </c:pt>
                <c:pt idx="1">
                  <c:v>Login credentials 
(digital media)</c:v>
                </c:pt>
                <c:pt idx="2">
                  <c:v>Credit card #</c:v>
                </c:pt>
                <c:pt idx="3">
                  <c:v>Bank account #</c:v>
                </c:pt>
                <c:pt idx="4">
                  <c:v>SSN</c:v>
                </c:pt>
              </c:strCache>
            </c:strRef>
          </c:cat>
          <c:val>
            <c:numRef>
              <c:f>Sheet1!$C$2:$C$6</c:f>
              <c:numCache>
                <c:formatCode>General</c:formatCode>
                <c:ptCount val="5"/>
                <c:pt idx="0">
                  <c:v>43</c:v>
                </c:pt>
                <c:pt idx="1">
                  <c:v>46</c:v>
                </c:pt>
                <c:pt idx="2">
                  <c:v>36</c:v>
                </c:pt>
                <c:pt idx="3">
                  <c:v>40</c:v>
                </c:pt>
                <c:pt idx="4">
                  <c:v>47</c:v>
                </c:pt>
              </c:numCache>
            </c:numRef>
          </c:val>
        </c:ser>
        <c:ser>
          <c:idx val="2"/>
          <c:order val="2"/>
          <c:tx>
            <c:strRef>
              <c:f>Sheet1!$D$1</c:f>
              <c:strCache>
                <c:ptCount val="1"/>
                <c:pt idx="0">
                  <c:v>Friend</c:v>
                </c:pt>
              </c:strCache>
            </c:strRef>
          </c:tx>
          <c:spPr>
            <a:solidFill>
              <a:schemeClr val="accent2"/>
            </a:solidFill>
            <a:ln>
              <a:noFill/>
            </a:ln>
            <a:effectLst/>
          </c:spPr>
          <c:invertIfNegative val="0"/>
          <c:dLbls>
            <c:dLbl>
              <c:idx val="0"/>
              <c:layout>
                <c:manualLayout>
                  <c:x val="5.3200529894220205E-4"/>
                  <c:y val="7.7036652760119799E-3"/>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2734438006071805"/>
                      <c:h val="6.2392122140595287E-2"/>
                    </c:manualLayout>
                  </c15:layout>
                </c:ext>
              </c:extLst>
            </c:dLbl>
            <c:dLbl>
              <c:idx val="1"/>
              <c:layout>
                <c:manualLayout>
                  <c:x val="3.1307250393019698E-17"/>
                  <c:y val="1.2483529359147601E-2"/>
                </c:manualLayout>
              </c:layout>
              <c:numFmt formatCode="General\%" sourceLinked="0"/>
              <c:spPr>
                <a:noFill/>
                <a:ln>
                  <a:noFill/>
                </a:ln>
                <a:effectLst/>
              </c:spPr>
              <c:txPr>
                <a:bodyPr rot="0" spcFirstLastPara="1" vertOverflow="ellipsis" vert="horz" wrap="square" lIns="38100" tIns="19050" rIns="0" bIns="19050" anchor="ctr" anchorCtr="1">
                  <a:sp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ext>
              </c:extLst>
            </c:dLbl>
            <c:dLbl>
              <c:idx val="2"/>
              <c:layout>
                <c:manualLayout>
                  <c:x val="6.74603964310129E-4"/>
                  <c:y val="4.96241306230701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49964208585686E-16"/>
                  <c:y val="1.5939865289311701E-2"/>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Login credentials 
(non-digital)</c:v>
                </c:pt>
                <c:pt idx="1">
                  <c:v>Login credentials 
(digital media)</c:v>
                </c:pt>
                <c:pt idx="2">
                  <c:v>Credit card #</c:v>
                </c:pt>
                <c:pt idx="3">
                  <c:v>Bank account #</c:v>
                </c:pt>
                <c:pt idx="4">
                  <c:v>SSN</c:v>
                </c:pt>
              </c:strCache>
            </c:strRef>
          </c:cat>
          <c:val>
            <c:numRef>
              <c:f>Sheet1!$D$2:$D$6</c:f>
              <c:numCache>
                <c:formatCode>General</c:formatCode>
                <c:ptCount val="5"/>
                <c:pt idx="0">
                  <c:v>14</c:v>
                </c:pt>
                <c:pt idx="1">
                  <c:v>24</c:v>
                </c:pt>
                <c:pt idx="2">
                  <c:v>8</c:v>
                </c:pt>
                <c:pt idx="3">
                  <c:v>9</c:v>
                </c:pt>
                <c:pt idx="4">
                  <c:v>11</c:v>
                </c:pt>
              </c:numCache>
            </c:numRef>
          </c:val>
        </c:ser>
        <c:ser>
          <c:idx val="3"/>
          <c:order val="3"/>
          <c:tx>
            <c:strRef>
              <c:f>Sheet1!$E$1</c:f>
              <c:strCache>
                <c:ptCount val="1"/>
                <c:pt idx="0">
                  <c:v>Support Personnel</c:v>
                </c:pt>
              </c:strCache>
            </c:strRef>
          </c:tx>
          <c:spPr>
            <a:solidFill>
              <a:schemeClr val="accent3">
                <a:lumMod val="40000"/>
                <a:lumOff val="60000"/>
              </a:schemeClr>
            </a:solidFill>
            <a:ln>
              <a:noFill/>
            </a:ln>
            <a:effectLst/>
          </c:spPr>
          <c:invertIfNegative val="0"/>
          <c:dLbls>
            <c:dLbl>
              <c:idx val="0"/>
              <c:layout>
                <c:manualLayout>
                  <c:x val="-1.3385853029115701E-4"/>
                  <c:y val="2.772789365515E-2"/>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2084217104364969"/>
                      <c:h val="8.7924070780937738E-2"/>
                    </c:manualLayout>
                  </c15:layout>
                </c:ext>
              </c:extLst>
            </c:dLbl>
            <c:dLbl>
              <c:idx val="1"/>
              <c:layout>
                <c:manualLayout>
                  <c:x val="0"/>
                  <c:y val="1.19548989669838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2.0449901043411902E-3"/>
                  <c:y val="7.9699326446558503E-3"/>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Login credentials 
(non-digital)</c:v>
                </c:pt>
                <c:pt idx="1">
                  <c:v>Login credentials 
(digital media)</c:v>
                </c:pt>
                <c:pt idx="2">
                  <c:v>Credit card #</c:v>
                </c:pt>
                <c:pt idx="3">
                  <c:v>Bank account #</c:v>
                </c:pt>
                <c:pt idx="4">
                  <c:v>SSN</c:v>
                </c:pt>
              </c:strCache>
            </c:strRef>
          </c:cat>
          <c:val>
            <c:numRef>
              <c:f>Sheet1!$E$2:$E$6</c:f>
              <c:numCache>
                <c:formatCode>General</c:formatCode>
                <c:ptCount val="5"/>
                <c:pt idx="0">
                  <c:v>7</c:v>
                </c:pt>
                <c:pt idx="1">
                  <c:v>10</c:v>
                </c:pt>
                <c:pt idx="2">
                  <c:v>10</c:v>
                </c:pt>
                <c:pt idx="3">
                  <c:v>15</c:v>
                </c:pt>
                <c:pt idx="4">
                  <c:v>18</c:v>
                </c:pt>
              </c:numCache>
            </c:numRef>
          </c:val>
        </c:ser>
        <c:ser>
          <c:idx val="4"/>
          <c:order val="4"/>
          <c:tx>
            <c:strRef>
              <c:f>Sheet1!$F$1</c:f>
              <c:strCache>
                <c:ptCount val="1"/>
                <c:pt idx="0">
                  <c:v>Other</c:v>
                </c:pt>
              </c:strCache>
            </c:strRef>
          </c:tx>
          <c:spPr>
            <a:solidFill>
              <a:schemeClr val="accent4"/>
            </a:solidFill>
            <a:ln>
              <a:noFill/>
            </a:ln>
            <a:effectLst/>
          </c:spPr>
          <c:invertIfNegative val="0"/>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Login credentials 
(non-digital)</c:v>
                </c:pt>
                <c:pt idx="1">
                  <c:v>Login credentials 
(digital media)</c:v>
                </c:pt>
                <c:pt idx="2">
                  <c:v>Credit card #</c:v>
                </c:pt>
                <c:pt idx="3">
                  <c:v>Bank account #</c:v>
                </c:pt>
                <c:pt idx="4">
                  <c:v>SSN</c:v>
                </c:pt>
              </c:strCache>
            </c:strRef>
          </c:cat>
          <c:val>
            <c:numRef>
              <c:f>Sheet1!$F$2:$F$6</c:f>
              <c:numCache>
                <c:formatCode>General</c:formatCode>
                <c:ptCount val="5"/>
                <c:pt idx="0">
                  <c:v>5</c:v>
                </c:pt>
                <c:pt idx="1">
                  <c:v>7</c:v>
                </c:pt>
                <c:pt idx="2">
                  <c:v>5</c:v>
                </c:pt>
                <c:pt idx="3">
                  <c:v>4</c:v>
                </c:pt>
                <c:pt idx="4">
                  <c:v>10</c:v>
                </c:pt>
              </c:numCache>
            </c:numRef>
          </c:val>
        </c:ser>
        <c:dLbls>
          <c:showLegendKey val="0"/>
          <c:showVal val="0"/>
          <c:showCatName val="0"/>
          <c:showSerName val="0"/>
          <c:showPercent val="0"/>
          <c:showBubbleSize val="0"/>
        </c:dLbls>
        <c:gapWidth val="125"/>
        <c:axId val="245469040"/>
        <c:axId val="245469600"/>
      </c:barChart>
      <c:catAx>
        <c:axId val="24546904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crossAx val="245469600"/>
        <c:crosses val="autoZero"/>
        <c:auto val="1"/>
        <c:lblAlgn val="ctr"/>
        <c:lblOffset val="20"/>
        <c:noMultiLvlLbl val="0"/>
      </c:catAx>
      <c:valAx>
        <c:axId val="245469600"/>
        <c:scaling>
          <c:orientation val="minMax"/>
          <c:max val="100"/>
        </c:scaling>
        <c:delete val="1"/>
        <c:axPos val="l"/>
        <c:numFmt formatCode="General" sourceLinked="1"/>
        <c:majorTickMark val="out"/>
        <c:minorTickMark val="none"/>
        <c:tickLblPos val="nextTo"/>
        <c:crossAx val="2454690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75449281046939298"/>
          <c:y val="7.7920686802496503E-2"/>
          <c:w val="0.23022773347686201"/>
          <c:h val="0.82016361864618104"/>
        </c:manualLayout>
      </c:layout>
      <c:barChart>
        <c:barDir val="bar"/>
        <c:grouping val="clustered"/>
        <c:varyColors val="0"/>
        <c:ser>
          <c:idx val="0"/>
          <c:order val="0"/>
          <c:tx>
            <c:strRef>
              <c:f>Sheet1!$B$1</c:f>
              <c:strCache>
                <c:ptCount val="1"/>
                <c:pt idx="0">
                  <c:v>Series 1</c:v>
                </c:pt>
              </c:strCache>
            </c:strRef>
          </c:tx>
          <c:spPr>
            <a:solidFill>
              <a:schemeClr val="accent4"/>
            </a:solidFill>
            <a:ln>
              <a:noFill/>
            </a:ln>
            <a:effectLst/>
          </c:spPr>
          <c:invertIfNegative val="0"/>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Use stronger passwords</c:v>
                </c:pt>
                <c:pt idx="1">
                  <c:v>Stop clicking on links from unknown senders</c:v>
                </c:pt>
                <c:pt idx="2">
                  <c:v>Delete contents of mobile before disposal</c:v>
                </c:pt>
                <c:pt idx="3">
                  <c:v>Don’t give out personal info, unless first initiating contact</c:v>
                </c:pt>
                <c:pt idx="4">
                  <c:v>Keep passwords private</c:v>
                </c:pt>
                <c:pt idx="5">
                  <c:v>Limit # of cards / IDs that you carry</c:v>
                </c:pt>
              </c:strCache>
            </c:strRef>
          </c:cat>
          <c:val>
            <c:numRef>
              <c:f>Sheet1!$B$2:$B$7</c:f>
              <c:numCache>
                <c:formatCode>General</c:formatCode>
                <c:ptCount val="6"/>
                <c:pt idx="0">
                  <c:v>53</c:v>
                </c:pt>
                <c:pt idx="1">
                  <c:v>53</c:v>
                </c:pt>
                <c:pt idx="2">
                  <c:v>51</c:v>
                </c:pt>
                <c:pt idx="3">
                  <c:v>49</c:v>
                </c:pt>
                <c:pt idx="4">
                  <c:v>48</c:v>
                </c:pt>
                <c:pt idx="5">
                  <c:v>43</c:v>
                </c:pt>
              </c:numCache>
            </c:numRef>
          </c:val>
        </c:ser>
        <c:dLbls>
          <c:showLegendKey val="0"/>
          <c:showVal val="0"/>
          <c:showCatName val="0"/>
          <c:showSerName val="0"/>
          <c:showPercent val="0"/>
          <c:showBubbleSize val="0"/>
        </c:dLbls>
        <c:gapWidth val="105"/>
        <c:axId val="245473520"/>
        <c:axId val="245474080"/>
      </c:barChart>
      <c:catAx>
        <c:axId val="245473520"/>
        <c:scaling>
          <c:orientation val="maxMin"/>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b" anchorCtr="0"/>
          <a:lstStyle/>
          <a:p>
            <a:pPr>
              <a:defRPr sz="1000" b="0" i="0" u="none" strike="noStrike" kern="1200" baseline="0">
                <a:solidFill>
                  <a:schemeClr val="tx1">
                    <a:lumMod val="85000"/>
                    <a:lumOff val="15000"/>
                  </a:schemeClr>
                </a:solidFill>
                <a:latin typeface="+mn-lt"/>
                <a:ea typeface="+mn-ea"/>
                <a:cs typeface="+mn-cs"/>
              </a:defRPr>
            </a:pPr>
            <a:endParaRPr lang="en-US"/>
          </a:p>
        </c:txPr>
        <c:crossAx val="245474080"/>
        <c:crosses val="autoZero"/>
        <c:auto val="1"/>
        <c:lblAlgn val="ctr"/>
        <c:lblOffset val="20"/>
        <c:noMultiLvlLbl val="0"/>
      </c:catAx>
      <c:valAx>
        <c:axId val="245474080"/>
        <c:scaling>
          <c:orientation val="minMax"/>
          <c:max val="100"/>
        </c:scaling>
        <c:delete val="1"/>
        <c:axPos val="t"/>
        <c:numFmt formatCode="General" sourceLinked="1"/>
        <c:majorTickMark val="out"/>
        <c:minorTickMark val="none"/>
        <c:tickLblPos val="nextTo"/>
        <c:crossAx val="245473520"/>
        <c:crosses val="autoZero"/>
        <c:crossBetween val="between"/>
      </c:valAx>
      <c:spPr>
        <a:noFill/>
        <a:ln>
          <a:noFill/>
        </a:ln>
        <a:effectLst/>
      </c:spPr>
    </c:plotArea>
    <c:plotVisOnly val="1"/>
    <c:dispBlanksAs val="gap"/>
    <c:showDLblsOverMax val="0"/>
  </c:chart>
  <c:spPr>
    <a:noFill/>
    <a:ln>
      <a:noFill/>
    </a:ln>
    <a:effectLst/>
  </c:spPr>
  <c:txPr>
    <a:bodyPr rot="5400000" vert="horz" anchor="ctr" anchorCtr="0"/>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Lbls>
            <c:dLbl>
              <c:idx val="0"/>
              <c:layout>
                <c:manualLayout>
                  <c:x val="-0.13614743797218901"/>
                  <c:y val="-7.9580671533957693E-3"/>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dLbl>
              <c:idx val="1"/>
              <c:layout>
                <c:manualLayout>
                  <c:x val="0.14404477607588301"/>
                  <c:y val="-9.4221162255684901E-2"/>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dLbl>
              <c:idx val="2"/>
              <c:layout>
                <c:manualLayout>
                  <c:x val="0.108413738405778"/>
                  <c:y val="0.15993492851167401"/>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Very worried</c:v>
                </c:pt>
                <c:pt idx="1">
                  <c:v>Somewhat worried</c:v>
                </c:pt>
                <c:pt idx="2">
                  <c:v>Not at all worried</c:v>
                </c:pt>
              </c:strCache>
            </c:strRef>
          </c:cat>
          <c:val>
            <c:numRef>
              <c:f>Sheet1!$B$2:$B$4</c:f>
              <c:numCache>
                <c:formatCode>General</c:formatCode>
                <c:ptCount val="3"/>
                <c:pt idx="0">
                  <c:v>51</c:v>
                </c:pt>
                <c:pt idx="1">
                  <c:v>45</c:v>
                </c:pt>
                <c:pt idx="2">
                  <c:v>4</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explosion val="15"/>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Lbls>
            <c:dLbl>
              <c:idx val="0"/>
              <c:layout>
                <c:manualLayout>
                  <c:x val="-0.13317942873826699"/>
                  <c:y val="5.40863151291546E-2"/>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dLbl>
              <c:idx val="1"/>
              <c:layout>
                <c:manualLayout>
                  <c:x val="0.16734833432073401"/>
                  <c:y val="-3.50169931764679E-3"/>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Yes</c:v>
                </c:pt>
                <c:pt idx="1">
                  <c:v>No</c:v>
                </c:pt>
              </c:strCache>
            </c:strRef>
          </c:cat>
          <c:val>
            <c:numRef>
              <c:f>Sheet1!$B$2:$B$3</c:f>
              <c:numCache>
                <c:formatCode>General</c:formatCode>
                <c:ptCount val="2"/>
                <c:pt idx="0">
                  <c:v>14</c:v>
                </c:pt>
                <c:pt idx="1">
                  <c:v>86</c:v>
                </c:pt>
              </c:numCache>
            </c:numRef>
          </c:val>
        </c:ser>
        <c:dLbls>
          <c:showLegendKey val="0"/>
          <c:showVal val="0"/>
          <c:showCatName val="0"/>
          <c:showSerName val="0"/>
          <c:showPercent val="0"/>
          <c:showBubbleSize val="0"/>
          <c:showLeaderLines val="1"/>
        </c:dLbls>
        <c:firstSliceAng val="5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09479346773506E-2"/>
          <c:y val="5.6207055624347503E-2"/>
          <c:w val="4.1982038000147603E-2"/>
          <c:h val="7.5808049201179506E-2"/>
        </c:manualLayout>
      </c:layout>
      <c:pieChart>
        <c:varyColors val="1"/>
        <c:ser>
          <c:idx val="0"/>
          <c:order val="0"/>
          <c:tx>
            <c:strRef>
              <c:f>Sheet1!$B$1</c:f>
              <c:strCache>
                <c:ptCount val="1"/>
                <c:pt idx="0">
                  <c:v>Column1</c:v>
                </c:pt>
              </c:strCache>
            </c:strRef>
          </c:tx>
          <c:dPt>
            <c:idx val="0"/>
            <c:bubble3D val="0"/>
            <c:explosion val="15"/>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Lbls>
            <c:dLbl>
              <c:idx val="0"/>
              <c:layout>
                <c:manualLayout>
                  <c:x val="-0.13317942873826699"/>
                  <c:y val="1.0036354843488899E-2"/>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dLbl>
              <c:idx val="1"/>
              <c:layout>
                <c:manualLayout>
                  <c:x val="0.16734833432073401"/>
                  <c:y val="-3.50169931764679E-3"/>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Sí</c:v>
                </c:pt>
                <c:pt idx="1">
                  <c:v>No</c:v>
                </c:pt>
              </c:strCache>
            </c:strRef>
          </c:cat>
          <c:val>
            <c:numRef>
              <c:f>Sheet1!$B$2:$B$3</c:f>
              <c:numCache>
                <c:formatCode>General</c:formatCode>
                <c:ptCount val="2"/>
              </c:numCache>
            </c:numRef>
          </c:val>
        </c:ser>
        <c:dLbls>
          <c:showLegendKey val="0"/>
          <c:showVal val="0"/>
          <c:showCatName val="0"/>
          <c:showSerName val="0"/>
          <c:showPercent val="0"/>
          <c:showBubbleSize val="0"/>
          <c:showLeaderLines val="1"/>
        </c:dLbls>
        <c:firstSliceAng val="50"/>
      </c:pieChart>
      <c:spPr>
        <a:noFill/>
        <a:ln>
          <a:noFill/>
        </a:ln>
        <a:effectLst/>
      </c:spPr>
    </c:plotArea>
    <c:legend>
      <c:legendPos val="r"/>
      <c:layout>
        <c:manualLayout>
          <c:xMode val="edge"/>
          <c:yMode val="edge"/>
          <c:x val="2.90282030673535E-2"/>
          <c:y val="4.3994959772823097E-2"/>
          <c:w val="0.60859202369044196"/>
          <c:h val="0.80366947565682301"/>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85000"/>
                  <a:lumOff val="1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0727531761187502"/>
          <c:y val="7.7920686802496503E-2"/>
          <c:w val="0.38012105598180002"/>
          <c:h val="0.739578107383696"/>
        </c:manualLayout>
      </c:layout>
      <c:barChart>
        <c:barDir val="bar"/>
        <c:grouping val="clustered"/>
        <c:varyColors val="0"/>
        <c:ser>
          <c:idx val="0"/>
          <c:order val="0"/>
          <c:tx>
            <c:strRef>
              <c:f>Sheet1!$B$1</c:f>
              <c:strCache>
                <c:ptCount val="1"/>
                <c:pt idx="0">
                  <c:v>Series 1</c:v>
                </c:pt>
              </c:strCache>
            </c:strRef>
          </c:tx>
          <c:spPr>
            <a:solidFill>
              <a:schemeClr val="accent4"/>
            </a:solidFill>
            <a:ln>
              <a:noFill/>
            </a:ln>
            <a:effectLst/>
          </c:spPr>
          <c:invertIfNegative val="0"/>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Cerrar cuentas</c:v>
                </c:pt>
                <c:pt idx="1">
                  <c:v>Monitorear Cuentas</c:v>
                </c:pt>
                <c:pt idx="2">
                  <c:v>Solicitar Tarjeta Nueva</c:v>
                </c:pt>
                <c:pt idx="3">
                  <c:v>Solicitar No. de Cuenta Nueva</c:v>
                </c:pt>
                <c:pt idx="4">
                  <c:v>Reportar Robo a las Autoridades</c:v>
                </c:pt>
              </c:strCache>
            </c:strRef>
          </c:cat>
          <c:val>
            <c:numRef>
              <c:f>Sheet1!$B$2:$B$6</c:f>
              <c:numCache>
                <c:formatCode>General</c:formatCode>
                <c:ptCount val="5"/>
                <c:pt idx="0">
                  <c:v>85</c:v>
                </c:pt>
                <c:pt idx="1">
                  <c:v>41</c:v>
                </c:pt>
                <c:pt idx="2">
                  <c:v>38</c:v>
                </c:pt>
                <c:pt idx="3">
                  <c:v>37</c:v>
                </c:pt>
                <c:pt idx="4">
                  <c:v>35</c:v>
                </c:pt>
              </c:numCache>
            </c:numRef>
          </c:val>
        </c:ser>
        <c:dLbls>
          <c:showLegendKey val="0"/>
          <c:showVal val="0"/>
          <c:showCatName val="0"/>
          <c:showSerName val="0"/>
          <c:showPercent val="0"/>
          <c:showBubbleSize val="0"/>
        </c:dLbls>
        <c:gapWidth val="105"/>
        <c:axId val="245481360"/>
        <c:axId val="245481920"/>
      </c:barChart>
      <c:catAx>
        <c:axId val="245481360"/>
        <c:scaling>
          <c:orientation val="maxMin"/>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crossAx val="245481920"/>
        <c:crosses val="autoZero"/>
        <c:auto val="1"/>
        <c:lblAlgn val="ctr"/>
        <c:lblOffset val="20"/>
        <c:noMultiLvlLbl val="0"/>
      </c:catAx>
      <c:valAx>
        <c:axId val="245481920"/>
        <c:scaling>
          <c:orientation val="minMax"/>
          <c:max val="100"/>
        </c:scaling>
        <c:delete val="1"/>
        <c:axPos val="t"/>
        <c:numFmt formatCode="General" sourceLinked="1"/>
        <c:majorTickMark val="out"/>
        <c:minorTickMark val="none"/>
        <c:tickLblPos val="nextTo"/>
        <c:crossAx val="2454813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207277424472"/>
          <c:y val="0.14550298501787201"/>
          <c:w val="2.2069625106793701E-2"/>
          <c:h val="4.4970149821279198E-2"/>
        </c:manualLayout>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Lbls>
            <c:dLbl>
              <c:idx val="0"/>
              <c:layout>
                <c:manualLayout>
                  <c:x val="-6.9490685258244006E-2"/>
                  <c:y val="0.15050217697163301"/>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dLbl>
              <c:idx val="1"/>
              <c:layout>
                <c:manualLayout>
                  <c:x val="-4.1112870351741299E-2"/>
                  <c:y val="-0.237589954559282"/>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dLbl>
              <c:idx val="2"/>
              <c:layout>
                <c:manualLayout>
                  <c:x val="7.8788514977358295E-2"/>
                  <c:y val="0.16748065442238999"/>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Muy Preocupado</c:v>
                </c:pt>
                <c:pt idx="1">
                  <c:v>Algo Preocupado</c:v>
                </c:pt>
                <c:pt idx="2">
                  <c:v>Del todo no Preocupado</c:v>
                </c:pt>
              </c:strCache>
            </c:strRef>
          </c:cat>
          <c:val>
            <c:numRef>
              <c:f>Sheet1!$B$2:$B$4</c:f>
              <c:numCache>
                <c:formatCode>General</c:formatCode>
                <c:ptCount val="3"/>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2.8295004242588601E-2"/>
          <c:y val="6.6937124496159406E-2"/>
          <c:w val="0.89389431676209197"/>
          <c:h val="0.93306241575737503"/>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264358117121702"/>
          <c:y val="3.8198881539322202E-2"/>
          <c:w val="0.71652719367583295"/>
          <c:h val="0.84385740251895003"/>
        </c:manualLayout>
      </c:layout>
      <c:barChart>
        <c:barDir val="bar"/>
        <c:grouping val="clustered"/>
        <c:varyColors val="0"/>
        <c:ser>
          <c:idx val="0"/>
          <c:order val="0"/>
          <c:tx>
            <c:strRef>
              <c:f>Sheet1!$B$1</c:f>
              <c:strCache>
                <c:ptCount val="1"/>
                <c:pt idx="0">
                  <c:v>Column1</c:v>
                </c:pt>
              </c:strCache>
            </c:strRef>
          </c:tx>
          <c:spPr>
            <a:solidFill>
              <a:schemeClr val="accent4"/>
            </a:solidFill>
            <a:ln>
              <a:noFill/>
            </a:ln>
            <a:effectLst/>
          </c:spPr>
          <c:invertIfNegative val="0"/>
          <c:dLbls>
            <c:dLbl>
              <c:idx val="0"/>
              <c:layout>
                <c:manualLayout>
                  <c:x val="-1.95566046662859E-2"/>
                  <c:y val="-7.0141216239793802E-3"/>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9.0423961369704917E-2"/>
                      <c:h val="0.10728364790352884"/>
                    </c:manualLayout>
                  </c15:layout>
                </c:ext>
              </c:extLst>
            </c:dLbl>
            <c:dLbl>
              <c:idx val="1"/>
              <c:layout>
                <c:manualLayout>
                  <c:x val="-6.1349703130235802E-3"/>
                  <c:y val="1.1954898966983801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2341915392709798E-3"/>
                  <c:y val="7.3242280094465801E-3"/>
                </c:manualLayout>
              </c:layout>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En un dispositivo movil</c:v>
                </c:pt>
                <c:pt idx="1">
                  <c:v>En un navegador web</c:v>
                </c:pt>
                <c:pt idx="2">
                  <c:v>Ninguno</c:v>
                </c:pt>
              </c:strCache>
            </c:strRef>
          </c:cat>
          <c:val>
            <c:numRef>
              <c:f>Sheet1!$B$2:$B$4</c:f>
              <c:numCache>
                <c:formatCode>General</c:formatCode>
                <c:ptCount val="3"/>
                <c:pt idx="0">
                  <c:v>57</c:v>
                </c:pt>
                <c:pt idx="1">
                  <c:v>41</c:v>
                </c:pt>
                <c:pt idx="2">
                  <c:v>19</c:v>
                </c:pt>
              </c:numCache>
            </c:numRef>
          </c:val>
        </c:ser>
        <c:dLbls>
          <c:showLegendKey val="0"/>
          <c:showVal val="0"/>
          <c:showCatName val="0"/>
          <c:showSerName val="0"/>
          <c:showPercent val="0"/>
          <c:showBubbleSize val="0"/>
        </c:dLbls>
        <c:gapWidth val="60"/>
        <c:axId val="245485840"/>
        <c:axId val="245486400"/>
      </c:barChart>
      <c:catAx>
        <c:axId val="245485840"/>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crossAx val="245486400"/>
        <c:crosses val="autoZero"/>
        <c:auto val="1"/>
        <c:lblAlgn val="ctr"/>
        <c:lblOffset val="20"/>
        <c:noMultiLvlLbl val="0"/>
      </c:catAx>
      <c:valAx>
        <c:axId val="245486400"/>
        <c:scaling>
          <c:orientation val="minMax"/>
          <c:max val="100"/>
        </c:scaling>
        <c:delete val="1"/>
        <c:axPos val="t"/>
        <c:numFmt formatCode="General" sourceLinked="1"/>
        <c:majorTickMark val="out"/>
        <c:minorTickMark val="none"/>
        <c:tickLblPos val="nextTo"/>
        <c:crossAx val="2454858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002347128581598"/>
          <c:y val="0"/>
          <c:w val="0.49627393337675502"/>
          <c:h val="1"/>
        </c:manualLayout>
      </c:layout>
      <c:pieChart>
        <c:varyColors val="1"/>
        <c:ser>
          <c:idx val="0"/>
          <c:order val="0"/>
          <c:tx>
            <c:strRef>
              <c:f>Sheet1!$B$1</c:f>
              <c:strCache>
                <c:ptCount val="1"/>
                <c:pt idx="0">
                  <c:v>Column1</c:v>
                </c:pt>
              </c:strCache>
            </c:strRef>
          </c:tx>
          <c:dPt>
            <c:idx val="0"/>
            <c:bubble3D val="0"/>
            <c:spPr>
              <a:solidFill>
                <a:schemeClr val="accent2"/>
              </a:solidFill>
              <a:ln w="19050">
                <a:solidFill>
                  <a:schemeClr val="lt1"/>
                </a:solidFill>
              </a:ln>
              <a:effectLst/>
            </c:spPr>
          </c:dPt>
          <c:dPt>
            <c:idx val="1"/>
            <c:bubble3D val="0"/>
            <c:spPr>
              <a:solidFill>
                <a:schemeClr val="accent3"/>
              </a:solidFill>
              <a:ln w="19050">
                <a:solidFill>
                  <a:schemeClr val="lt1"/>
                </a:solidFill>
              </a:ln>
              <a:effectLst/>
            </c:spPr>
          </c:dPt>
          <c:dLbls>
            <c:dLbl>
              <c:idx val="0"/>
              <c:layout>
                <c:manualLayout>
                  <c:x val="-0.196215255162216"/>
                  <c:y val="5.2214449351111997E-2"/>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dLbl>
              <c:idx val="1"/>
              <c:layout>
                <c:manualLayout>
                  <c:x val="0.18268024480551101"/>
                  <c:y val="-9.0149677245005097E-2"/>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Yes</c:v>
                </c:pt>
                <c:pt idx="1">
                  <c:v>No</c:v>
                </c:pt>
              </c:strCache>
            </c:strRef>
          </c:cat>
          <c:val>
            <c:numRef>
              <c:f>Sheet1!$B$2:$B$3</c:f>
              <c:numCache>
                <c:formatCode>General</c:formatCode>
                <c:ptCount val="2"/>
                <c:pt idx="0">
                  <c:v>46</c:v>
                </c:pt>
                <c:pt idx="1">
                  <c:v>54</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2"/>
              </a:solidFill>
              <a:ln w="19050">
                <a:solidFill>
                  <a:schemeClr val="lt1"/>
                </a:solidFill>
              </a:ln>
              <a:effectLst/>
            </c:spPr>
          </c:dPt>
          <c:dPt>
            <c:idx val="1"/>
            <c:bubble3D val="0"/>
            <c:spPr>
              <a:solidFill>
                <a:schemeClr val="accent3"/>
              </a:solidFill>
              <a:ln w="19050">
                <a:solidFill>
                  <a:schemeClr val="lt1"/>
                </a:solidFill>
              </a:ln>
              <a:effectLst/>
            </c:spPr>
          </c:dPt>
          <c:cat>
            <c:strRef>
              <c:f>Sheet1!$A$2:$A$3</c:f>
              <c:strCache>
                <c:ptCount val="2"/>
                <c:pt idx="0">
                  <c:v>Yes</c:v>
                </c:pt>
                <c:pt idx="1">
                  <c:v>No</c:v>
                </c:pt>
              </c:strCache>
            </c:strRef>
          </c:cat>
          <c:val>
            <c:numRef>
              <c:f>Sheet1!$B$2:$B$3</c:f>
              <c:numCache>
                <c:formatCode>General</c:formatCode>
                <c:ptCount val="2"/>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1.5827235483992501E-2"/>
          <c:y val="6.2297513496198803E-2"/>
          <c:w val="0.98417228792931"/>
          <c:h val="0.93770312970207603"/>
        </c:manualLayout>
      </c:layout>
      <c:overlay val="0"/>
      <c:spPr>
        <a:noFill/>
        <a:ln>
          <a:noFill/>
        </a:ln>
        <a:effectLst/>
      </c:spPr>
      <c:txPr>
        <a:bodyPr rot="0" spcFirstLastPara="1" vertOverflow="ellipsis" vert="horz" wrap="square" anchor="ctr" anchorCtr="1"/>
        <a:lstStyle/>
        <a:p>
          <a:pPr rtl="0">
            <a:defRPr sz="1000" b="0" i="0" u="none" strike="noStrike" kern="1200" baseline="0">
              <a:solidFill>
                <a:schemeClr val="tx1">
                  <a:lumMod val="85000"/>
                  <a:lumOff val="1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539983832094699E-2"/>
          <c:y val="0"/>
          <c:w val="0.97010443520171397"/>
          <c:h val="0.84385740251895003"/>
        </c:manualLayout>
      </c:layout>
      <c:barChart>
        <c:barDir val="col"/>
        <c:grouping val="clustered"/>
        <c:varyColors val="0"/>
        <c:ser>
          <c:idx val="0"/>
          <c:order val="0"/>
          <c:tx>
            <c:strRef>
              <c:f>Sheet1!$B$1</c:f>
              <c:strCache>
                <c:ptCount val="1"/>
                <c:pt idx="0">
                  <c:v>Mobile device</c:v>
                </c:pt>
              </c:strCache>
            </c:strRef>
          </c:tx>
          <c:spPr>
            <a:solidFill>
              <a:schemeClr val="accent5"/>
            </a:solidFill>
            <a:ln>
              <a:noFill/>
            </a:ln>
            <a:effectLst/>
          </c:spPr>
          <c:invertIfNegative val="0"/>
          <c:dLbls>
            <c:dLbl>
              <c:idx val="0"/>
              <c:layout>
                <c:manualLayout>
                  <c:x val="8.1558234309844005E-3"/>
                  <c:y val="2.2754138698626501E-2"/>
                </c:manualLayout>
              </c:layout>
              <c:numFmt formatCode="General\%" sourceLinked="0"/>
              <c:spPr>
                <a:noFill/>
                <a:ln>
                  <a:noFill/>
                </a:ln>
                <a:effectLst/>
              </c:spPr>
              <c:txPr>
                <a:bodyPr rot="0" spcFirstLastPara="1" vertOverflow="ellipsis" vert="horz" wrap="square" lIns="0" tIns="19050" rIns="91440" bIns="19050" anchor="ctr" anchorCtr="1">
                  <a:no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9.0424027124674705E-2"/>
                      <c:h val="7.6074999953350111E-2"/>
                    </c:manualLayout>
                  </c15:layout>
                </c:ext>
              </c:extLst>
            </c:dLbl>
            <c:dLbl>
              <c:idx val="1"/>
              <c:layout>
                <c:manualLayout>
                  <c:x val="6.95714752110944E-4"/>
                  <c:y val="1.19550356892211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7314998233148699E-3"/>
                  <c:y val="1.19550356892211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6.1349703130235802E-3"/>
                  <c:y val="1.19548989669837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0"/>
                  <c:y val="-6.2353815522844505E-17"/>
                </c:manualLayout>
              </c:layout>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Abrir cuenta con un comercio minorista</c:v>
                </c:pt>
                <c:pt idx="1">
                  <c:v>Abrir cuenta con banco_x000d_</c:v>
                </c:pt>
                <c:pt idx="2">
                  <c:v>Abrir cuenta de tarjeta de crédito_x000d_</c:v>
                </c:pt>
                <c:pt idx="3">
                  <c:v>Obtener  / Reconfigurar Contraseña_x000d_</c:v>
                </c:pt>
                <c:pt idx="4">
                  <c:v>Verificar Estatus de Pedido_x000d_</c:v>
                </c:pt>
                <c:pt idx="5">
                  <c:v>Renew a subscription</c:v>
                </c:pt>
              </c:strCache>
            </c:strRef>
          </c:cat>
          <c:val>
            <c:numRef>
              <c:f>Sheet1!$B$2:$B$7</c:f>
              <c:numCache>
                <c:formatCode>General</c:formatCode>
                <c:ptCount val="6"/>
                <c:pt idx="0">
                  <c:v>22</c:v>
                </c:pt>
                <c:pt idx="1">
                  <c:v>9</c:v>
                </c:pt>
                <c:pt idx="2">
                  <c:v>11</c:v>
                </c:pt>
                <c:pt idx="3">
                  <c:v>39</c:v>
                </c:pt>
                <c:pt idx="4">
                  <c:v>36</c:v>
                </c:pt>
                <c:pt idx="5">
                  <c:v>30</c:v>
                </c:pt>
              </c:numCache>
            </c:numRef>
          </c:val>
        </c:ser>
        <c:ser>
          <c:idx val="1"/>
          <c:order val="1"/>
          <c:tx>
            <c:strRef>
              <c:f>Sheet1!$C$1</c:f>
              <c:strCache>
                <c:ptCount val="1"/>
                <c:pt idx="0">
                  <c:v>Business' website</c:v>
                </c:pt>
              </c:strCache>
            </c:strRef>
          </c:tx>
          <c:spPr>
            <a:solidFill>
              <a:schemeClr val="accent2"/>
            </a:solidFill>
            <a:ln>
              <a:noFill/>
            </a:ln>
            <a:effectLst/>
          </c:spPr>
          <c:invertIfNegative val="0"/>
          <c:dLbls>
            <c:dLbl>
              <c:idx val="0"/>
              <c:layout>
                <c:manualLayout>
                  <c:x val="7.3627570204798801E-3"/>
                  <c:y val="7.7036194732545901E-3"/>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2734438006071805"/>
                      <c:h val="6.2392122140595287E-2"/>
                    </c:manualLayout>
                  </c15:layout>
                </c:ext>
              </c:extLst>
            </c:dLbl>
            <c:dLbl>
              <c:idx val="1"/>
              <c:layout>
                <c:manualLayout>
                  <c:x val="-5.1230637911532598E-3"/>
                  <c:y val="1.5884739894548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1.03308396607435E-3"/>
                  <c:y val="4.96247479930499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49964208585686E-16"/>
                  <c:y val="1.5939865289311701E-2"/>
                </c:manualLayout>
              </c:layout>
              <c:showLegendKey val="0"/>
              <c:showVal val="1"/>
              <c:showCatName val="0"/>
              <c:showSerName val="0"/>
              <c:showPercent val="0"/>
              <c:showBubbleSize val="0"/>
              <c:extLst>
                <c:ext xmlns:c15="http://schemas.microsoft.com/office/drawing/2012/chart" uri="{CE6537A1-D6FC-4f65-9D91-7224C49458BB}"/>
              </c:extLst>
            </c:dLbl>
            <c:dLbl>
              <c:idx val="4"/>
              <c:numFmt formatCode="General\%" sourceLinked="0"/>
              <c:spPr>
                <a:noFill/>
                <a:ln>
                  <a:noFill/>
                </a:ln>
                <a:effectLst/>
              </c:spPr>
              <c:txPr>
                <a:bodyPr rot="0" spcFirstLastPara="1" vertOverflow="ellipsis" vert="horz" wrap="square" lIns="91440" tIns="19050" rIns="38100" bIns="19050" anchor="ctr" anchorCtr="1">
                  <a:sp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Abrir cuenta con un comercio minorista</c:v>
                </c:pt>
                <c:pt idx="1">
                  <c:v>Abrir cuenta con banco_x000d_</c:v>
                </c:pt>
                <c:pt idx="2">
                  <c:v>Abrir cuenta de tarjeta de crédito_x000d_</c:v>
                </c:pt>
                <c:pt idx="3">
                  <c:v>Obtener  / Reconfigurar Contraseña_x000d_</c:v>
                </c:pt>
                <c:pt idx="4">
                  <c:v>Verificar Estatus de Pedido_x000d_</c:v>
                </c:pt>
                <c:pt idx="5">
                  <c:v>Renew a subscription</c:v>
                </c:pt>
              </c:strCache>
            </c:strRef>
          </c:cat>
          <c:val>
            <c:numRef>
              <c:f>Sheet1!$C$2:$C$7</c:f>
              <c:numCache>
                <c:formatCode>General</c:formatCode>
                <c:ptCount val="6"/>
                <c:pt idx="0">
                  <c:v>21</c:v>
                </c:pt>
                <c:pt idx="1">
                  <c:v>14</c:v>
                </c:pt>
                <c:pt idx="2">
                  <c:v>14</c:v>
                </c:pt>
                <c:pt idx="3">
                  <c:v>30</c:v>
                </c:pt>
                <c:pt idx="4">
                  <c:v>36</c:v>
                </c:pt>
                <c:pt idx="5">
                  <c:v>38</c:v>
                </c:pt>
              </c:numCache>
            </c:numRef>
          </c:val>
        </c:ser>
        <c:ser>
          <c:idx val="2"/>
          <c:order val="2"/>
          <c:tx>
            <c:strRef>
              <c:f>Sheet1!$D$1</c:f>
              <c:strCache>
                <c:ptCount val="1"/>
                <c:pt idx="0">
                  <c:v>Call</c:v>
                </c:pt>
              </c:strCache>
            </c:strRef>
          </c:tx>
          <c:spPr>
            <a:solidFill>
              <a:schemeClr val="accent3"/>
            </a:solidFill>
            <a:ln>
              <a:noFill/>
            </a:ln>
            <a:effectLst/>
          </c:spPr>
          <c:invertIfNegative val="0"/>
          <c:dLbls>
            <c:dLbl>
              <c:idx val="0"/>
              <c:layout>
                <c:manualLayout>
                  <c:x val="-1.3385853029115701E-4"/>
                  <c:y val="2.772789365515E-2"/>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2084217104364969"/>
                      <c:h val="8.7924070780937738E-2"/>
                    </c:manualLayout>
                  </c15:layout>
                </c:ext>
              </c:extLst>
            </c:dLbl>
            <c:dLbl>
              <c:idx val="1"/>
              <c:layout>
                <c:manualLayout>
                  <c:x val="0"/>
                  <c:y val="1.1954898966983801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0449901043411902E-3"/>
                  <c:y val="7.9699326446558503E-3"/>
                </c:manualLayout>
              </c:layout>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Abrir cuenta con un comercio minorista</c:v>
                </c:pt>
                <c:pt idx="1">
                  <c:v>Abrir cuenta con banco_x000d_</c:v>
                </c:pt>
                <c:pt idx="2">
                  <c:v>Abrir cuenta de tarjeta de crédito_x000d_</c:v>
                </c:pt>
                <c:pt idx="3">
                  <c:v>Obtener  / Reconfigurar Contraseña_x000d_</c:v>
                </c:pt>
                <c:pt idx="4">
                  <c:v>Verificar Estatus de Pedido_x000d_</c:v>
                </c:pt>
                <c:pt idx="5">
                  <c:v>Renew a subscription</c:v>
                </c:pt>
              </c:strCache>
            </c:strRef>
          </c:cat>
          <c:val>
            <c:numRef>
              <c:f>Sheet1!$D$2:$D$7</c:f>
              <c:numCache>
                <c:formatCode>General</c:formatCode>
                <c:ptCount val="6"/>
                <c:pt idx="0">
                  <c:v>13</c:v>
                </c:pt>
                <c:pt idx="1">
                  <c:v>14</c:v>
                </c:pt>
                <c:pt idx="2">
                  <c:v>15</c:v>
                </c:pt>
                <c:pt idx="3">
                  <c:v>10</c:v>
                </c:pt>
                <c:pt idx="4">
                  <c:v>11</c:v>
                </c:pt>
                <c:pt idx="5">
                  <c:v>16</c:v>
                </c:pt>
              </c:numCache>
            </c:numRef>
          </c:val>
        </c:ser>
        <c:ser>
          <c:idx val="3"/>
          <c:order val="3"/>
          <c:tx>
            <c:strRef>
              <c:f>Sheet1!$E$1</c:f>
              <c:strCache>
                <c:ptCount val="1"/>
                <c:pt idx="0">
                  <c:v>In-person</c:v>
                </c:pt>
              </c:strCache>
            </c:strRef>
          </c:tx>
          <c:spPr>
            <a:solidFill>
              <a:schemeClr val="accent4"/>
            </a:solidFill>
            <a:ln>
              <a:noFill/>
            </a:ln>
            <a:effectLst/>
          </c:spPr>
          <c:invertIfNegative val="0"/>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Abrir cuenta con un comercio minorista</c:v>
                </c:pt>
                <c:pt idx="1">
                  <c:v>Abrir cuenta con banco_x000d_</c:v>
                </c:pt>
                <c:pt idx="2">
                  <c:v>Abrir cuenta de tarjeta de crédito_x000d_</c:v>
                </c:pt>
                <c:pt idx="3">
                  <c:v>Obtener  / Reconfigurar Contraseña_x000d_</c:v>
                </c:pt>
                <c:pt idx="4">
                  <c:v>Verificar Estatus de Pedido_x000d_</c:v>
                </c:pt>
                <c:pt idx="5">
                  <c:v>Renew a subscription</c:v>
                </c:pt>
              </c:strCache>
            </c:strRef>
          </c:cat>
          <c:val>
            <c:numRef>
              <c:f>Sheet1!$E$2:$E$7</c:f>
              <c:numCache>
                <c:formatCode>General</c:formatCode>
                <c:ptCount val="6"/>
                <c:pt idx="0">
                  <c:v>44</c:v>
                </c:pt>
                <c:pt idx="1">
                  <c:v>62</c:v>
                </c:pt>
                <c:pt idx="2">
                  <c:v>61</c:v>
                </c:pt>
                <c:pt idx="3">
                  <c:v>21</c:v>
                </c:pt>
                <c:pt idx="4">
                  <c:v>17</c:v>
                </c:pt>
                <c:pt idx="5">
                  <c:v>16</c:v>
                </c:pt>
              </c:numCache>
            </c:numRef>
          </c:val>
        </c:ser>
        <c:dLbls>
          <c:showLegendKey val="0"/>
          <c:showVal val="0"/>
          <c:showCatName val="0"/>
          <c:showSerName val="0"/>
          <c:showPercent val="0"/>
          <c:showBubbleSize val="0"/>
        </c:dLbls>
        <c:gapWidth val="50"/>
        <c:axId val="245493680"/>
        <c:axId val="247923024"/>
      </c:barChart>
      <c:catAx>
        <c:axId val="24549368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crossAx val="247923024"/>
        <c:crosses val="autoZero"/>
        <c:auto val="1"/>
        <c:lblAlgn val="ctr"/>
        <c:lblOffset val="20"/>
        <c:noMultiLvlLbl val="0"/>
      </c:catAx>
      <c:valAx>
        <c:axId val="247923024"/>
        <c:scaling>
          <c:orientation val="minMax"/>
          <c:max val="100"/>
        </c:scaling>
        <c:delete val="1"/>
        <c:axPos val="l"/>
        <c:numFmt formatCode="General" sourceLinked="1"/>
        <c:majorTickMark val="out"/>
        <c:minorTickMark val="none"/>
        <c:tickLblPos val="nextTo"/>
        <c:crossAx val="2454936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539983832094699E-2"/>
          <c:y val="0"/>
          <c:w val="0.95978449408587396"/>
          <c:h val="0.84385740251895003"/>
        </c:manualLayout>
      </c:layout>
      <c:barChart>
        <c:barDir val="col"/>
        <c:grouping val="clustered"/>
        <c:varyColors val="0"/>
        <c:ser>
          <c:idx val="0"/>
          <c:order val="0"/>
          <c:tx>
            <c:strRef>
              <c:f>Sheet1!$B$1</c:f>
              <c:strCache>
                <c:ptCount val="1"/>
                <c:pt idx="0">
                  <c:v>Vía Dispositivo Móvil</c:v>
                </c:pt>
              </c:strCache>
            </c:strRef>
          </c:tx>
          <c:spPr>
            <a:solidFill>
              <a:schemeClr val="accent5"/>
            </a:solidFill>
            <a:ln>
              <a:noFill/>
            </a:ln>
            <a:effectLst/>
          </c:spPr>
          <c:invertIfNegative val="0"/>
          <c:dLbls>
            <c:dLbl>
              <c:idx val="0"/>
              <c:layout>
                <c:manualLayout>
                  <c:x val="3.0327596398311298E-3"/>
                  <c:y val="2.3472967015467998E-3"/>
                </c:manualLayout>
              </c:layout>
              <c:showLegendKey val="0"/>
              <c:showVal val="1"/>
              <c:showCatName val="0"/>
              <c:showSerName val="0"/>
              <c:showPercent val="0"/>
              <c:showBubbleSize val="0"/>
              <c:extLst>
                <c:ext xmlns:c15="http://schemas.microsoft.com/office/drawing/2012/chart" uri="{CE6537A1-D6FC-4f65-9D91-7224C49458BB}">
                  <c15:layout>
                    <c:manualLayout>
                      <c:w val="9.0424027124674705E-2"/>
                      <c:h val="7.6074999953350111E-2"/>
                    </c:manualLayout>
                  </c15:layout>
                </c:ext>
              </c:extLst>
            </c:dLbl>
            <c:dLbl>
              <c:idx val="1"/>
              <c:layout>
                <c:manualLayout>
                  <c:x val="6.95714752110944E-4"/>
                  <c:y val="1.19550356892211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7314998233148699E-3"/>
                  <c:y val="1.19550356892211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6.1349703130235802E-3"/>
                  <c:y val="1.19548989669837E-2"/>
                </c:manualLayout>
              </c:layout>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numCache>
            </c:numRef>
          </c:cat>
          <c:val>
            <c:numRef>
              <c:f>Sheet1!$B$2:$B$6</c:f>
              <c:numCache>
                <c:formatCode>General</c:formatCode>
                <c:ptCount val="5"/>
              </c:numCache>
            </c:numRef>
          </c:val>
        </c:ser>
        <c:ser>
          <c:idx val="1"/>
          <c:order val="1"/>
          <c:tx>
            <c:strRef>
              <c:f>Sheet1!$C$1</c:f>
              <c:strCache>
                <c:ptCount val="1"/>
                <c:pt idx="0">
                  <c:v>En Línea en Sitio del Negocio</c:v>
                </c:pt>
              </c:strCache>
            </c:strRef>
          </c:tx>
          <c:spPr>
            <a:solidFill>
              <a:schemeClr val="accent2"/>
            </a:solidFill>
            <a:ln>
              <a:noFill/>
            </a:ln>
            <a:effectLst/>
          </c:spPr>
          <c:invertIfNegative val="0"/>
          <c:dLbls>
            <c:dLbl>
              <c:idx val="0"/>
              <c:layout>
                <c:manualLayout>
                  <c:x val="5.3200529894220205E-4"/>
                  <c:y val="7.7036652760119799E-3"/>
                </c:manualLayout>
              </c:layout>
              <c:showLegendKey val="0"/>
              <c:showVal val="1"/>
              <c:showCatName val="0"/>
              <c:showSerName val="0"/>
              <c:showPercent val="0"/>
              <c:showBubbleSize val="0"/>
              <c:extLst>
                <c:ext xmlns:c15="http://schemas.microsoft.com/office/drawing/2012/chart" uri="{CE6537A1-D6FC-4f65-9D91-7224C49458BB}">
                  <c15:layout>
                    <c:manualLayout>
                      <c:w val="0.12734438006071805"/>
                      <c:h val="6.2392122140595287E-2"/>
                    </c:manualLayout>
                  </c15:layout>
                </c:ext>
              </c:extLst>
            </c:dLbl>
            <c:dLbl>
              <c:idx val="1"/>
              <c:layout>
                <c:manualLayout>
                  <c:x val="3.1307250393019698E-17"/>
                  <c:y val="1.2483529359147601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6.74603964310129E-4"/>
                  <c:y val="4.96241306230701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49964208585686E-16"/>
                  <c:y val="1.5939865289311701E-2"/>
                </c:manualLayout>
              </c:layout>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numCache>
            </c:numRef>
          </c:cat>
          <c:val>
            <c:numRef>
              <c:f>Sheet1!$C$2:$C$6</c:f>
              <c:numCache>
                <c:formatCode>General</c:formatCode>
                <c:ptCount val="5"/>
              </c:numCache>
            </c:numRef>
          </c:val>
        </c:ser>
        <c:ser>
          <c:idx val="2"/>
          <c:order val="2"/>
          <c:tx>
            <c:strRef>
              <c:f>Sheet1!$D$1</c:f>
              <c:strCache>
                <c:ptCount val="1"/>
                <c:pt idx="0">
                  <c:v>Llamando al Negocio</c:v>
                </c:pt>
              </c:strCache>
            </c:strRef>
          </c:tx>
          <c:spPr>
            <a:solidFill>
              <a:schemeClr val="accent3"/>
            </a:solidFill>
            <a:ln>
              <a:noFill/>
            </a:ln>
            <a:effectLst/>
          </c:spPr>
          <c:invertIfNegative val="0"/>
          <c:dLbls>
            <c:dLbl>
              <c:idx val="0"/>
              <c:layout>
                <c:manualLayout>
                  <c:x val="-1.3385853029115701E-4"/>
                  <c:y val="2.772789365515E-2"/>
                </c:manualLayout>
              </c:layout>
              <c:showLegendKey val="0"/>
              <c:showVal val="1"/>
              <c:showCatName val="0"/>
              <c:showSerName val="0"/>
              <c:showPercent val="0"/>
              <c:showBubbleSize val="0"/>
              <c:extLst>
                <c:ext xmlns:c15="http://schemas.microsoft.com/office/drawing/2012/chart" uri="{CE6537A1-D6FC-4f65-9D91-7224C49458BB}">
                  <c15:layout>
                    <c:manualLayout>
                      <c:w val="0.12084217104364969"/>
                      <c:h val="8.7924070780937738E-2"/>
                    </c:manualLayout>
                  </c15:layout>
                </c:ext>
              </c:extLst>
            </c:dLbl>
            <c:dLbl>
              <c:idx val="1"/>
              <c:layout>
                <c:manualLayout>
                  <c:x val="0"/>
                  <c:y val="1.1954898966983801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0449901043411902E-3"/>
                  <c:y val="7.9699326446558503E-3"/>
                </c:manualLayout>
              </c:layout>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numCache>
            </c:numRef>
          </c:cat>
          <c:val>
            <c:numRef>
              <c:f>Sheet1!$D$2:$D$6</c:f>
              <c:numCache>
                <c:formatCode>General</c:formatCode>
                <c:ptCount val="5"/>
              </c:numCache>
            </c:numRef>
          </c:val>
        </c:ser>
        <c:ser>
          <c:idx val="3"/>
          <c:order val="3"/>
          <c:tx>
            <c:strRef>
              <c:f>Sheet1!$E$1</c:f>
              <c:strCache>
                <c:ptCount val="1"/>
                <c:pt idx="0">
                  <c:v>En Persona</c:v>
                </c:pt>
              </c:strCache>
            </c:strRef>
          </c:tx>
          <c:spPr>
            <a:solidFill>
              <a:schemeClr val="accent4"/>
            </a:solidFill>
            <a:ln>
              <a:noFill/>
            </a:ln>
            <a:effectLst/>
          </c:spPr>
          <c:invertIfNegative val="0"/>
          <c:dLbls>
            <c:numFmt formatCode="General\%"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numCache>
            </c:numRef>
          </c:cat>
          <c:val>
            <c:numRef>
              <c:f>Sheet1!$E$2:$E$6</c:f>
              <c:numCache>
                <c:formatCode>General</c:formatCode>
                <c:ptCount val="5"/>
              </c:numCache>
            </c:numRef>
          </c:val>
        </c:ser>
        <c:dLbls>
          <c:showLegendKey val="0"/>
          <c:showVal val="0"/>
          <c:showCatName val="0"/>
          <c:showSerName val="0"/>
          <c:showPercent val="0"/>
          <c:showBubbleSize val="0"/>
        </c:dLbls>
        <c:gapWidth val="125"/>
        <c:axId val="247926944"/>
        <c:axId val="247927504"/>
      </c:barChart>
      <c:catAx>
        <c:axId val="247926944"/>
        <c:scaling>
          <c:orientation val="minMax"/>
        </c:scaling>
        <c:delete val="1"/>
        <c:axPos val="b"/>
        <c:numFmt formatCode="General" sourceLinked="1"/>
        <c:majorTickMark val="out"/>
        <c:minorTickMark val="none"/>
        <c:tickLblPos val="nextTo"/>
        <c:crossAx val="247927504"/>
        <c:crosses val="autoZero"/>
        <c:auto val="1"/>
        <c:lblAlgn val="ctr"/>
        <c:lblOffset val="20"/>
        <c:noMultiLvlLbl val="0"/>
      </c:catAx>
      <c:valAx>
        <c:axId val="247927504"/>
        <c:scaling>
          <c:orientation val="minMax"/>
          <c:max val="100"/>
        </c:scaling>
        <c:delete val="1"/>
        <c:axPos val="l"/>
        <c:numFmt formatCode="General" sourceLinked="1"/>
        <c:majorTickMark val="out"/>
        <c:minorTickMark val="none"/>
        <c:tickLblPos val="nextTo"/>
        <c:crossAx val="247926944"/>
        <c:crosses val="autoZero"/>
        <c:crossBetween val="between"/>
      </c:valAx>
      <c:spPr>
        <a:noFill/>
        <a:ln>
          <a:noFill/>
        </a:ln>
        <a:effectLst/>
      </c:spPr>
    </c:plotArea>
    <c:legend>
      <c:legendPos val="r"/>
      <c:layout>
        <c:manualLayout>
          <c:xMode val="edge"/>
          <c:yMode val="edge"/>
          <c:x val="7.38138023137424E-3"/>
          <c:y val="7.7169295108976299E-2"/>
          <c:w val="0.83038826638210606"/>
          <c:h val="0.79214260965079397"/>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00">
          <a:solidFill>
            <a:schemeClr val="tx1">
              <a:lumMod val="85000"/>
              <a:lumOff val="15000"/>
            </a:schemeClr>
          </a:solidFill>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539983832094699E-2"/>
          <c:y val="0"/>
          <c:w val="0.97010443520171397"/>
          <c:h val="0.84385740251895003"/>
        </c:manualLayout>
      </c:layout>
      <c:barChart>
        <c:barDir val="col"/>
        <c:grouping val="percentStacked"/>
        <c:varyColors val="0"/>
        <c:ser>
          <c:idx val="0"/>
          <c:order val="0"/>
          <c:tx>
            <c:strRef>
              <c:f>Sheet1!$B$1</c:f>
              <c:strCache>
                <c:ptCount val="1"/>
                <c:pt idx="0">
                  <c:v>&lt; 5 minutes</c:v>
                </c:pt>
              </c:strCache>
            </c:strRef>
          </c:tx>
          <c:spPr>
            <a:solidFill>
              <a:schemeClr val="accent5"/>
            </a:solidFill>
            <a:ln>
              <a:noFill/>
            </a:ln>
            <a:effectLst/>
          </c:spPr>
          <c:invertIfNegative val="0"/>
          <c:dLbls>
            <c:dLbl>
              <c:idx val="0"/>
              <c:layout>
                <c:manualLayout>
                  <c:x val="3.0327596398311298E-3"/>
                  <c:y val="2.3472967015467998E-3"/>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9.0424027124674705E-2"/>
                      <c:h val="7.6074999953350111E-2"/>
                    </c:manualLayout>
                  </c15:layout>
                </c:ext>
              </c:extLst>
            </c:dLbl>
            <c:dLbl>
              <c:idx val="1"/>
              <c:layout>
                <c:manualLayout>
                  <c:x val="6.95714752110944E-4"/>
                  <c:y val="1.19550356892211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7314998233148699E-3"/>
                  <c:y val="1.19550356892211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6.1349703130235802E-3"/>
                  <c:y val="1.19548989669837E-2"/>
                </c:manualLayout>
              </c:layout>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numCache>
            </c:numRef>
          </c:cat>
          <c:val>
            <c:numRef>
              <c:f>Sheet1!$B$2:$B$7</c:f>
              <c:numCache>
                <c:formatCode>General</c:formatCode>
                <c:ptCount val="6"/>
                <c:pt idx="0">
                  <c:v>16</c:v>
                </c:pt>
                <c:pt idx="1">
                  <c:v>13</c:v>
                </c:pt>
                <c:pt idx="5">
                  <c:v>7</c:v>
                </c:pt>
              </c:numCache>
            </c:numRef>
          </c:val>
        </c:ser>
        <c:ser>
          <c:idx val="1"/>
          <c:order val="1"/>
          <c:tx>
            <c:strRef>
              <c:f>Sheet1!$C$1</c:f>
              <c:strCache>
                <c:ptCount val="1"/>
                <c:pt idx="0">
                  <c:v>Up to 10 minutes</c:v>
                </c:pt>
              </c:strCache>
            </c:strRef>
          </c:tx>
          <c:spPr>
            <a:solidFill>
              <a:schemeClr val="accent2"/>
            </a:solidFill>
            <a:ln>
              <a:noFill/>
            </a:ln>
            <a:effectLst/>
          </c:spPr>
          <c:invertIfNegative val="0"/>
          <c:dLbls>
            <c:dLbl>
              <c:idx val="0"/>
              <c:layout>
                <c:manualLayout>
                  <c:x val="5.3199060738946596E-4"/>
                  <c:y val="1.6759880114409001E-2"/>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6.115701483319777E-2"/>
                      <c:h val="0.13484276603983208"/>
                    </c:manualLayout>
                  </c15:layout>
                </c:ext>
              </c:extLst>
            </c:dLbl>
            <c:dLbl>
              <c:idx val="1"/>
              <c:layout>
                <c:manualLayout>
                  <c:x val="3.1307250393019698E-17"/>
                  <c:y val="1.2483529359147601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6.74603964310129E-4"/>
                  <c:y val="4.96241306230701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49964208585686E-16"/>
                  <c:y val="1.5939865289311701E-2"/>
                </c:manualLayout>
              </c:layout>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numCache>
            </c:numRef>
          </c:cat>
          <c:val>
            <c:numRef>
              <c:f>Sheet1!$C$2:$C$7</c:f>
              <c:numCache>
                <c:formatCode>General</c:formatCode>
                <c:ptCount val="6"/>
                <c:pt idx="0">
                  <c:v>23</c:v>
                </c:pt>
                <c:pt idx="1">
                  <c:v>24</c:v>
                </c:pt>
                <c:pt idx="5">
                  <c:v>15</c:v>
                </c:pt>
              </c:numCache>
            </c:numRef>
          </c:val>
        </c:ser>
        <c:ser>
          <c:idx val="2"/>
          <c:order val="2"/>
          <c:tx>
            <c:strRef>
              <c:f>Sheet1!$D$1</c:f>
              <c:strCache>
                <c:ptCount val="1"/>
                <c:pt idx="0">
                  <c:v>Up to 15 minutes</c:v>
                </c:pt>
              </c:strCache>
            </c:strRef>
          </c:tx>
          <c:spPr>
            <a:solidFill>
              <a:schemeClr val="accent3"/>
            </a:solidFill>
            <a:ln>
              <a:noFill/>
            </a:ln>
            <a:effectLst/>
          </c:spPr>
          <c:invertIfNegative val="0"/>
          <c:dLbls>
            <c:dLbl>
              <c:idx val="0"/>
              <c:layout>
                <c:manualLayout>
                  <c:x val="1.93456311950888E-3"/>
                  <c:y val="5.5906675784775102E-4"/>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2084217104364969"/>
                      <c:h val="8.7924070780937738E-2"/>
                    </c:manualLayout>
                  </c15:layout>
                </c:ext>
              </c:extLst>
            </c:dLbl>
            <c:dLbl>
              <c:idx val="1"/>
              <c:layout>
                <c:manualLayout>
                  <c:x val="0"/>
                  <c:y val="1.1954898966983801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0449901043411902E-3"/>
                  <c:y val="7.9699326446558503E-3"/>
                </c:manualLayout>
              </c:layout>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numCache>
            </c:numRef>
          </c:cat>
          <c:val>
            <c:numRef>
              <c:f>Sheet1!$D$2:$D$7</c:f>
              <c:numCache>
                <c:formatCode>General</c:formatCode>
                <c:ptCount val="6"/>
                <c:pt idx="0">
                  <c:v>19</c:v>
                </c:pt>
                <c:pt idx="1">
                  <c:v>21</c:v>
                </c:pt>
                <c:pt idx="5">
                  <c:v>17</c:v>
                </c:pt>
              </c:numCache>
            </c:numRef>
          </c:val>
        </c:ser>
        <c:ser>
          <c:idx val="3"/>
          <c:order val="3"/>
          <c:tx>
            <c:strRef>
              <c:f>Sheet1!$E$1</c:f>
              <c:strCache>
                <c:ptCount val="1"/>
                <c:pt idx="0">
                  <c:v>30 minutes or more</c:v>
                </c:pt>
              </c:strCache>
            </c:strRef>
          </c:tx>
          <c:spPr>
            <a:solidFill>
              <a:schemeClr val="accent4"/>
            </a:solidFill>
            <a:ln>
              <a:noFill/>
            </a:ln>
            <a:effectLst/>
          </c:spPr>
          <c:invertIfNegative val="0"/>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numCache>
            </c:numRef>
          </c:cat>
          <c:val>
            <c:numRef>
              <c:f>Sheet1!$E$2:$E$7</c:f>
              <c:numCache>
                <c:formatCode>General</c:formatCode>
                <c:ptCount val="6"/>
                <c:pt idx="0">
                  <c:v>42</c:v>
                </c:pt>
                <c:pt idx="1">
                  <c:v>42</c:v>
                </c:pt>
                <c:pt idx="5">
                  <c:v>61</c:v>
                </c:pt>
              </c:numCache>
            </c:numRef>
          </c:val>
        </c:ser>
        <c:dLbls>
          <c:showLegendKey val="0"/>
          <c:showVal val="0"/>
          <c:showCatName val="0"/>
          <c:showSerName val="0"/>
          <c:showPercent val="0"/>
          <c:showBubbleSize val="0"/>
        </c:dLbls>
        <c:gapWidth val="125"/>
        <c:overlap val="100"/>
        <c:axId val="247931984"/>
        <c:axId val="247932544"/>
      </c:barChart>
      <c:catAx>
        <c:axId val="2479319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47932544"/>
        <c:crosses val="autoZero"/>
        <c:auto val="1"/>
        <c:lblAlgn val="ctr"/>
        <c:lblOffset val="20"/>
        <c:noMultiLvlLbl val="0"/>
      </c:catAx>
      <c:valAx>
        <c:axId val="247932544"/>
        <c:scaling>
          <c:orientation val="minMax"/>
          <c:max val="1"/>
        </c:scaling>
        <c:delete val="1"/>
        <c:axPos val="l"/>
        <c:numFmt formatCode="0%" sourceLinked="1"/>
        <c:majorTickMark val="out"/>
        <c:minorTickMark val="none"/>
        <c:tickLblPos val="nextTo"/>
        <c:crossAx val="2479319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539983832094699E-2"/>
          <c:y val="0"/>
          <c:w val="0.95978449408587396"/>
          <c:h val="0.84385740251895003"/>
        </c:manualLayout>
      </c:layout>
      <c:barChart>
        <c:barDir val="col"/>
        <c:grouping val="clustered"/>
        <c:varyColors val="0"/>
        <c:ser>
          <c:idx val="0"/>
          <c:order val="0"/>
          <c:tx>
            <c:strRef>
              <c:f>Sheet1!$B$1</c:f>
              <c:strCache>
                <c:ptCount val="1"/>
                <c:pt idx="0">
                  <c:v>&lt; 5 minutos</c:v>
                </c:pt>
              </c:strCache>
            </c:strRef>
          </c:tx>
          <c:spPr>
            <a:solidFill>
              <a:schemeClr val="accent5"/>
            </a:solidFill>
            <a:ln>
              <a:noFill/>
            </a:ln>
            <a:effectLst/>
          </c:spPr>
          <c:invertIfNegative val="0"/>
          <c:dLbls>
            <c:dLbl>
              <c:idx val="0"/>
              <c:layout>
                <c:manualLayout>
                  <c:x val="3.0327596398311298E-3"/>
                  <c:y val="2.3472967015467998E-3"/>
                </c:manualLayout>
              </c:layout>
              <c:showLegendKey val="0"/>
              <c:showVal val="1"/>
              <c:showCatName val="0"/>
              <c:showSerName val="0"/>
              <c:showPercent val="0"/>
              <c:showBubbleSize val="0"/>
              <c:extLst>
                <c:ext xmlns:c15="http://schemas.microsoft.com/office/drawing/2012/chart" uri="{CE6537A1-D6FC-4f65-9D91-7224C49458BB}">
                  <c15:layout>
                    <c:manualLayout>
                      <c:w val="9.0424027124674705E-2"/>
                      <c:h val="7.6074999953350111E-2"/>
                    </c:manualLayout>
                  </c15:layout>
                </c:ext>
              </c:extLst>
            </c:dLbl>
            <c:dLbl>
              <c:idx val="1"/>
              <c:layout>
                <c:manualLayout>
                  <c:x val="6.95714752110944E-4"/>
                  <c:y val="1.19550356892211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7314998233148699E-3"/>
                  <c:y val="1.19550356892211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6.1349703130235802E-3"/>
                  <c:y val="1.19548989669837E-2"/>
                </c:manualLayout>
              </c:layout>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numCache>
            </c:numRef>
          </c:cat>
          <c:val>
            <c:numRef>
              <c:f>Sheet1!$B$2:$B$6</c:f>
              <c:numCache>
                <c:formatCode>General</c:formatCode>
                <c:ptCount val="5"/>
              </c:numCache>
            </c:numRef>
          </c:val>
        </c:ser>
        <c:ser>
          <c:idx val="1"/>
          <c:order val="1"/>
          <c:tx>
            <c:strRef>
              <c:f>Sheet1!$C$1</c:f>
              <c:strCache>
                <c:ptCount val="1"/>
                <c:pt idx="0">
                  <c:v>Hasta 10 minutos</c:v>
                </c:pt>
              </c:strCache>
            </c:strRef>
          </c:tx>
          <c:spPr>
            <a:solidFill>
              <a:schemeClr val="accent2"/>
            </a:solidFill>
            <a:ln>
              <a:noFill/>
            </a:ln>
            <a:effectLst/>
          </c:spPr>
          <c:invertIfNegative val="0"/>
          <c:dLbls>
            <c:dLbl>
              <c:idx val="0"/>
              <c:layout>
                <c:manualLayout>
                  <c:x val="5.3200529894220205E-4"/>
                  <c:y val="7.7036652760119799E-3"/>
                </c:manualLayout>
              </c:layout>
              <c:showLegendKey val="0"/>
              <c:showVal val="1"/>
              <c:showCatName val="0"/>
              <c:showSerName val="0"/>
              <c:showPercent val="0"/>
              <c:showBubbleSize val="0"/>
              <c:extLst>
                <c:ext xmlns:c15="http://schemas.microsoft.com/office/drawing/2012/chart" uri="{CE6537A1-D6FC-4f65-9D91-7224C49458BB}">
                  <c15:layout>
                    <c:manualLayout>
                      <c:w val="0.12734438006071805"/>
                      <c:h val="6.2392122140595287E-2"/>
                    </c:manualLayout>
                  </c15:layout>
                </c:ext>
              </c:extLst>
            </c:dLbl>
            <c:dLbl>
              <c:idx val="1"/>
              <c:layout>
                <c:manualLayout>
                  <c:x val="3.1307250393019698E-17"/>
                  <c:y val="1.2483529359147601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6.74603964310129E-4"/>
                  <c:y val="4.96241306230701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49964208585686E-16"/>
                  <c:y val="1.5939865289311701E-2"/>
                </c:manualLayout>
              </c:layout>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numCache>
            </c:numRef>
          </c:cat>
          <c:val>
            <c:numRef>
              <c:f>Sheet1!$C$2:$C$6</c:f>
              <c:numCache>
                <c:formatCode>General</c:formatCode>
                <c:ptCount val="5"/>
              </c:numCache>
            </c:numRef>
          </c:val>
        </c:ser>
        <c:ser>
          <c:idx val="2"/>
          <c:order val="2"/>
          <c:tx>
            <c:strRef>
              <c:f>Sheet1!$D$1</c:f>
              <c:strCache>
                <c:ptCount val="1"/>
                <c:pt idx="0">
                  <c:v>Hasta 15 minutos</c:v>
                </c:pt>
              </c:strCache>
            </c:strRef>
          </c:tx>
          <c:spPr>
            <a:solidFill>
              <a:schemeClr val="accent3"/>
            </a:solidFill>
            <a:ln>
              <a:noFill/>
            </a:ln>
            <a:effectLst/>
          </c:spPr>
          <c:invertIfNegative val="0"/>
          <c:dLbls>
            <c:dLbl>
              <c:idx val="0"/>
              <c:layout>
                <c:manualLayout>
                  <c:x val="-1.3385853029115701E-4"/>
                  <c:y val="2.772789365515E-2"/>
                </c:manualLayout>
              </c:layout>
              <c:showLegendKey val="0"/>
              <c:showVal val="1"/>
              <c:showCatName val="0"/>
              <c:showSerName val="0"/>
              <c:showPercent val="0"/>
              <c:showBubbleSize val="0"/>
              <c:extLst>
                <c:ext xmlns:c15="http://schemas.microsoft.com/office/drawing/2012/chart" uri="{CE6537A1-D6FC-4f65-9D91-7224C49458BB}">
                  <c15:layout>
                    <c:manualLayout>
                      <c:w val="0.12084217104364969"/>
                      <c:h val="8.7924070780937738E-2"/>
                    </c:manualLayout>
                  </c15:layout>
                </c:ext>
              </c:extLst>
            </c:dLbl>
            <c:dLbl>
              <c:idx val="1"/>
              <c:layout>
                <c:manualLayout>
                  <c:x val="0"/>
                  <c:y val="1.1954898966983801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0449901043411902E-3"/>
                  <c:y val="7.9699326446558503E-3"/>
                </c:manualLayout>
              </c:layout>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numCache>
            </c:numRef>
          </c:cat>
          <c:val>
            <c:numRef>
              <c:f>Sheet1!$D$2:$D$6</c:f>
              <c:numCache>
                <c:formatCode>General</c:formatCode>
                <c:ptCount val="5"/>
              </c:numCache>
            </c:numRef>
          </c:val>
        </c:ser>
        <c:ser>
          <c:idx val="3"/>
          <c:order val="3"/>
          <c:tx>
            <c:strRef>
              <c:f>Sheet1!$E$1</c:f>
              <c:strCache>
                <c:ptCount val="1"/>
                <c:pt idx="0">
                  <c:v>30 minutos o más</c:v>
                </c:pt>
              </c:strCache>
            </c:strRef>
          </c:tx>
          <c:spPr>
            <a:solidFill>
              <a:schemeClr val="accent4"/>
            </a:solidFill>
            <a:ln>
              <a:noFill/>
            </a:ln>
            <a:effectLst/>
          </c:spPr>
          <c:invertIfNegative val="0"/>
          <c:dLbls>
            <c:numFmt formatCode="General\%"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numCache>
            </c:numRef>
          </c:cat>
          <c:val>
            <c:numRef>
              <c:f>Sheet1!$E$2:$E$6</c:f>
              <c:numCache>
                <c:formatCode>General</c:formatCode>
                <c:ptCount val="5"/>
              </c:numCache>
            </c:numRef>
          </c:val>
        </c:ser>
        <c:dLbls>
          <c:showLegendKey val="0"/>
          <c:showVal val="0"/>
          <c:showCatName val="0"/>
          <c:showSerName val="0"/>
          <c:showPercent val="0"/>
          <c:showBubbleSize val="0"/>
        </c:dLbls>
        <c:gapWidth val="125"/>
        <c:axId val="247936464"/>
        <c:axId val="247937024"/>
      </c:barChart>
      <c:catAx>
        <c:axId val="247936464"/>
        <c:scaling>
          <c:orientation val="minMax"/>
        </c:scaling>
        <c:delete val="1"/>
        <c:axPos val="b"/>
        <c:numFmt formatCode="General" sourceLinked="1"/>
        <c:majorTickMark val="out"/>
        <c:minorTickMark val="none"/>
        <c:tickLblPos val="nextTo"/>
        <c:crossAx val="247937024"/>
        <c:crosses val="autoZero"/>
        <c:auto val="1"/>
        <c:lblAlgn val="ctr"/>
        <c:lblOffset val="20"/>
        <c:noMultiLvlLbl val="0"/>
      </c:catAx>
      <c:valAx>
        <c:axId val="247937024"/>
        <c:scaling>
          <c:orientation val="minMax"/>
          <c:max val="100"/>
        </c:scaling>
        <c:delete val="1"/>
        <c:axPos val="l"/>
        <c:numFmt formatCode="General" sourceLinked="1"/>
        <c:majorTickMark val="out"/>
        <c:minorTickMark val="none"/>
        <c:tickLblPos val="nextTo"/>
        <c:crossAx val="247936464"/>
        <c:crosses val="autoZero"/>
        <c:crossBetween val="between"/>
      </c:valAx>
      <c:spPr>
        <a:noFill/>
        <a:ln>
          <a:noFill/>
        </a:ln>
        <a:effectLst/>
      </c:spPr>
    </c:plotArea>
    <c:legend>
      <c:legendPos val="r"/>
      <c:layout>
        <c:manualLayout>
          <c:xMode val="edge"/>
          <c:yMode val="edge"/>
          <c:x val="2.5936160141191E-2"/>
          <c:y val="7.7169295108976299E-2"/>
          <c:w val="0.79327888023760396"/>
          <c:h val="0.79214260965079397"/>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00">
          <a:solidFill>
            <a:schemeClr val="tx1">
              <a:lumMod val="85000"/>
              <a:lumOff val="15000"/>
            </a:schemeClr>
          </a:solidFill>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5399262493107E-2"/>
          <c:y val="0.14553887196054699"/>
          <c:w val="0.97010443520171397"/>
          <c:h val="0.76048463968447"/>
        </c:manualLayout>
      </c:layout>
      <c:barChart>
        <c:barDir val="col"/>
        <c:grouping val="percentStacked"/>
        <c:varyColors val="0"/>
        <c:ser>
          <c:idx val="0"/>
          <c:order val="0"/>
          <c:tx>
            <c:strRef>
              <c:f>Sheet1!$B$1</c:f>
              <c:strCache>
                <c:ptCount val="1"/>
                <c:pt idx="0">
                  <c:v>&lt; 5 minutes</c:v>
                </c:pt>
              </c:strCache>
            </c:strRef>
          </c:tx>
          <c:spPr>
            <a:solidFill>
              <a:schemeClr val="accent5"/>
            </a:solidFill>
            <a:ln>
              <a:noFill/>
            </a:ln>
            <a:effectLst/>
          </c:spPr>
          <c:invertIfNegative val="0"/>
          <c:dLbls>
            <c:dLbl>
              <c:idx val="0"/>
              <c:layout>
                <c:manualLayout>
                  <c:x val="3.0327596398311298E-3"/>
                  <c:y val="2.3472967015467998E-3"/>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9.0424027124674705E-2"/>
                      <c:h val="7.6074999953350111E-2"/>
                    </c:manualLayout>
                  </c15:layout>
                </c:ext>
              </c:extLst>
            </c:dLbl>
            <c:dLbl>
              <c:idx val="1"/>
              <c:layout>
                <c:manualLayout>
                  <c:x val="6.95714752110944E-4"/>
                  <c:y val="1.19550356892211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7314998233148699E-3"/>
                  <c:y val="1.19550356892211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6.1349703130235802E-3"/>
                  <c:y val="1.19548989669837E-2"/>
                </c:manualLayout>
              </c:layout>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numCache>
            </c:numRef>
          </c:cat>
          <c:val>
            <c:numRef>
              <c:f>Sheet1!$B$2:$B$7</c:f>
              <c:numCache>
                <c:formatCode>General</c:formatCode>
                <c:ptCount val="6"/>
                <c:pt idx="0">
                  <c:v>29</c:v>
                </c:pt>
                <c:pt idx="1">
                  <c:v>20</c:v>
                </c:pt>
                <c:pt idx="4">
                  <c:v>28</c:v>
                </c:pt>
                <c:pt idx="5">
                  <c:v>14</c:v>
                </c:pt>
              </c:numCache>
            </c:numRef>
          </c:val>
        </c:ser>
        <c:ser>
          <c:idx val="1"/>
          <c:order val="1"/>
          <c:tx>
            <c:strRef>
              <c:f>Sheet1!$C$1</c:f>
              <c:strCache>
                <c:ptCount val="1"/>
                <c:pt idx="0">
                  <c:v>Up to 10 minutes</c:v>
                </c:pt>
              </c:strCache>
            </c:strRef>
          </c:tx>
          <c:spPr>
            <a:solidFill>
              <a:schemeClr val="accent2"/>
            </a:solidFill>
            <a:ln>
              <a:noFill/>
            </a:ln>
            <a:effectLst/>
          </c:spPr>
          <c:invertIfNegative val="0"/>
          <c:dLbls>
            <c:dLbl>
              <c:idx val="0"/>
              <c:layout>
                <c:manualLayout>
                  <c:x val="5.3200529894220205E-4"/>
                  <c:y val="7.7036652760119799E-3"/>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2734438006071805"/>
                      <c:h val="6.2392122140595287E-2"/>
                    </c:manualLayout>
                  </c15:layout>
                </c:ext>
              </c:extLst>
            </c:dLbl>
            <c:dLbl>
              <c:idx val="1"/>
              <c:layout>
                <c:manualLayout>
                  <c:x val="3.1307250393019698E-17"/>
                  <c:y val="1.2483529359147601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6.74603964310129E-4"/>
                  <c:y val="4.96241306230701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49964208585686E-16"/>
                  <c:y val="1.5939865289311701E-2"/>
                </c:manualLayout>
              </c:layout>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numCache>
            </c:numRef>
          </c:cat>
          <c:val>
            <c:numRef>
              <c:f>Sheet1!$C$2:$C$7</c:f>
              <c:numCache>
                <c:formatCode>General</c:formatCode>
                <c:ptCount val="6"/>
                <c:pt idx="0">
                  <c:v>26</c:v>
                </c:pt>
                <c:pt idx="1">
                  <c:v>30</c:v>
                </c:pt>
                <c:pt idx="4">
                  <c:v>24</c:v>
                </c:pt>
                <c:pt idx="5">
                  <c:v>20</c:v>
                </c:pt>
              </c:numCache>
            </c:numRef>
          </c:val>
        </c:ser>
        <c:ser>
          <c:idx val="2"/>
          <c:order val="2"/>
          <c:tx>
            <c:strRef>
              <c:f>Sheet1!$D$1</c:f>
              <c:strCache>
                <c:ptCount val="1"/>
                <c:pt idx="0">
                  <c:v>Up to 15 minutes</c:v>
                </c:pt>
              </c:strCache>
            </c:strRef>
          </c:tx>
          <c:spPr>
            <a:solidFill>
              <a:schemeClr val="accent3"/>
            </a:solidFill>
            <a:ln>
              <a:noFill/>
            </a:ln>
            <a:effectLst/>
          </c:spPr>
          <c:invertIfNegative val="0"/>
          <c:dLbls>
            <c:dLbl>
              <c:idx val="0"/>
              <c:layout>
                <c:manualLayout>
                  <c:x val="-1.3385853029115701E-4"/>
                  <c:y val="2.772789365515E-2"/>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2084217104364969"/>
                      <c:h val="8.7924070780937738E-2"/>
                    </c:manualLayout>
                  </c15:layout>
                </c:ext>
              </c:extLst>
            </c:dLbl>
            <c:dLbl>
              <c:idx val="1"/>
              <c:layout>
                <c:manualLayout>
                  <c:x val="0"/>
                  <c:y val="1.1954898966983801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0449901043411902E-3"/>
                  <c:y val="7.9699326446558503E-3"/>
                </c:manualLayout>
              </c:layout>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numCache>
            </c:numRef>
          </c:cat>
          <c:val>
            <c:numRef>
              <c:f>Sheet1!$D$2:$D$7</c:f>
              <c:numCache>
                <c:formatCode>General</c:formatCode>
                <c:ptCount val="6"/>
                <c:pt idx="0">
                  <c:v>19</c:v>
                </c:pt>
                <c:pt idx="1">
                  <c:v>25</c:v>
                </c:pt>
                <c:pt idx="4">
                  <c:v>24</c:v>
                </c:pt>
                <c:pt idx="5">
                  <c:v>27</c:v>
                </c:pt>
              </c:numCache>
            </c:numRef>
          </c:val>
        </c:ser>
        <c:ser>
          <c:idx val="3"/>
          <c:order val="3"/>
          <c:tx>
            <c:strRef>
              <c:f>Sheet1!$E$1</c:f>
              <c:strCache>
                <c:ptCount val="1"/>
                <c:pt idx="0">
                  <c:v>30 minutes or more</c:v>
                </c:pt>
              </c:strCache>
            </c:strRef>
          </c:tx>
          <c:spPr>
            <a:solidFill>
              <a:schemeClr val="accent4"/>
            </a:solidFill>
            <a:ln>
              <a:noFill/>
            </a:ln>
            <a:effectLst/>
          </c:spPr>
          <c:invertIfNegative val="0"/>
          <c:dLbls>
            <c:dLbl>
              <c:idx val="0"/>
              <c:layout>
                <c:manualLayout>
                  <c:x val="-3.1025320896278402E-3"/>
                  <c:y val="-1.5055179803972999E-2"/>
                </c:manualLayout>
              </c:layout>
              <c:numFmt formatCode="General\%" sourceLinked="0"/>
              <c:spPr>
                <a:noFill/>
                <a:ln>
                  <a:noFill/>
                </a:ln>
                <a:effectLst/>
              </c:spPr>
              <c:txPr>
                <a:bodyPr rot="0" spcFirstLastPara="1" vertOverflow="ellipsis" vert="horz" wrap="square" lIns="38100" tIns="19050" rIns="38100" bIns="19050" anchor="t" anchorCtr="1">
                  <a:noAutofit/>
                </a:bodyPr>
                <a:lstStyle/>
                <a:p>
                  <a:pPr>
                    <a:defRPr sz="11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6.2960717872180896E-2"/>
                      <c:h val="0.10479949092600072"/>
                    </c:manualLayout>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numCache>
            </c:numRef>
          </c:cat>
          <c:val>
            <c:numRef>
              <c:f>Sheet1!$E$2:$E$7</c:f>
              <c:numCache>
                <c:formatCode>General</c:formatCode>
                <c:ptCount val="6"/>
                <c:pt idx="0">
                  <c:v>26</c:v>
                </c:pt>
                <c:pt idx="1">
                  <c:v>25</c:v>
                </c:pt>
                <c:pt idx="4">
                  <c:v>23</c:v>
                </c:pt>
                <c:pt idx="5">
                  <c:v>38</c:v>
                </c:pt>
              </c:numCache>
            </c:numRef>
          </c:val>
        </c:ser>
        <c:dLbls>
          <c:showLegendKey val="0"/>
          <c:showVal val="0"/>
          <c:showCatName val="0"/>
          <c:showSerName val="0"/>
          <c:showPercent val="0"/>
          <c:showBubbleSize val="0"/>
        </c:dLbls>
        <c:gapWidth val="125"/>
        <c:overlap val="100"/>
        <c:axId val="247940944"/>
        <c:axId val="247941504"/>
      </c:barChart>
      <c:catAx>
        <c:axId val="24794094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47941504"/>
        <c:crosses val="autoZero"/>
        <c:auto val="1"/>
        <c:lblAlgn val="ctr"/>
        <c:lblOffset val="20"/>
        <c:noMultiLvlLbl val="0"/>
      </c:catAx>
      <c:valAx>
        <c:axId val="247941504"/>
        <c:scaling>
          <c:orientation val="minMax"/>
          <c:max val="1"/>
        </c:scaling>
        <c:delete val="1"/>
        <c:axPos val="l"/>
        <c:numFmt formatCode="0%" sourceLinked="1"/>
        <c:majorTickMark val="out"/>
        <c:minorTickMark val="none"/>
        <c:tickLblPos val="nextTo"/>
        <c:crossAx val="2479409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539983832094699E-2"/>
          <c:y val="0"/>
          <c:w val="0.97010443520171397"/>
          <c:h val="0.84385740251895003"/>
        </c:manualLayout>
      </c:layout>
      <c:barChart>
        <c:barDir val="col"/>
        <c:grouping val="percentStacked"/>
        <c:varyColors val="0"/>
        <c:ser>
          <c:idx val="0"/>
          <c:order val="0"/>
          <c:tx>
            <c:strRef>
              <c:f>Sheet1!$B$1</c:f>
              <c:strCache>
                <c:ptCount val="1"/>
                <c:pt idx="0">
                  <c:v>&lt; 5 minutes</c:v>
                </c:pt>
              </c:strCache>
            </c:strRef>
          </c:tx>
          <c:spPr>
            <a:solidFill>
              <a:schemeClr val="accent5"/>
            </a:solidFill>
            <a:ln>
              <a:noFill/>
            </a:ln>
            <a:effectLst/>
          </c:spPr>
          <c:invertIfNegative val="0"/>
          <c:dLbls>
            <c:dLbl>
              <c:idx val="0"/>
              <c:layout>
                <c:manualLayout>
                  <c:x val="3.0327596398311298E-3"/>
                  <c:y val="2.3472967015467998E-3"/>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9.0424027124674705E-2"/>
                      <c:h val="7.6074999953350111E-2"/>
                    </c:manualLayout>
                  </c15:layout>
                </c:ext>
              </c:extLst>
            </c:dLbl>
            <c:dLbl>
              <c:idx val="1"/>
              <c:layout>
                <c:manualLayout>
                  <c:x val="6.95714752110944E-4"/>
                  <c:y val="1.19550356892211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7314998233148699E-3"/>
                  <c:y val="1.19550356892211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6.1349703130235802E-3"/>
                  <c:y val="1.19548989669837E-2"/>
                </c:manualLayout>
              </c:layout>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Comercio Minorista</c:v>
                </c:pt>
                <c:pt idx="1">
                  <c:v>Teléfono Móvil</c:v>
                </c:pt>
                <c:pt idx="2">
                  <c:v>Redes Sociales</c:v>
                </c:pt>
                <c:pt idx="3">
                  <c:v>Música Digital</c:v>
                </c:pt>
                <c:pt idx="4">
                  <c:v>Radio Satélito</c:v>
                </c:pt>
                <c:pt idx="5">
                  <c:v>Banco</c:v>
                </c:pt>
              </c:strCache>
            </c:strRef>
          </c:cat>
          <c:val>
            <c:numRef>
              <c:f>Sheet1!$B$2:$B$7</c:f>
              <c:numCache>
                <c:formatCode>General</c:formatCode>
                <c:ptCount val="6"/>
                <c:pt idx="0">
                  <c:v>27</c:v>
                </c:pt>
                <c:pt idx="1">
                  <c:v>22</c:v>
                </c:pt>
                <c:pt idx="2">
                  <c:v>22</c:v>
                </c:pt>
                <c:pt idx="3">
                  <c:v>24</c:v>
                </c:pt>
                <c:pt idx="4">
                  <c:v>27</c:v>
                </c:pt>
                <c:pt idx="5">
                  <c:v>18</c:v>
                </c:pt>
              </c:numCache>
            </c:numRef>
          </c:val>
        </c:ser>
        <c:ser>
          <c:idx val="1"/>
          <c:order val="1"/>
          <c:tx>
            <c:strRef>
              <c:f>Sheet1!$C$1</c:f>
              <c:strCache>
                <c:ptCount val="1"/>
                <c:pt idx="0">
                  <c:v>Up to 10 minutes</c:v>
                </c:pt>
              </c:strCache>
            </c:strRef>
          </c:tx>
          <c:spPr>
            <a:solidFill>
              <a:schemeClr val="accent2"/>
            </a:solidFill>
            <a:ln>
              <a:noFill/>
            </a:ln>
            <a:effectLst/>
          </c:spPr>
          <c:invertIfNegative val="0"/>
          <c:dLbls>
            <c:dLbl>
              <c:idx val="0"/>
              <c:layout>
                <c:manualLayout>
                  <c:x val="5.3207203867790796E-4"/>
                  <c:y val="3.1754136131328901E-3"/>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6.5293724286034888E-2"/>
                      <c:h val="0.12578645503898137"/>
                    </c:manualLayout>
                  </c15:layout>
                </c:ext>
              </c:extLst>
            </c:dLbl>
            <c:dLbl>
              <c:idx val="1"/>
              <c:layout>
                <c:manualLayout>
                  <c:x val="3.1307250393019698E-17"/>
                  <c:y val="1.2483529359147601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6.74603964310129E-4"/>
                  <c:y val="4.96241306230701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49964208585686E-16"/>
                  <c:y val="1.5939865289311701E-2"/>
                </c:manualLayout>
              </c:layout>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Comercio Minorista</c:v>
                </c:pt>
                <c:pt idx="1">
                  <c:v>Teléfono Móvil</c:v>
                </c:pt>
                <c:pt idx="2">
                  <c:v>Redes Sociales</c:v>
                </c:pt>
                <c:pt idx="3">
                  <c:v>Música Digital</c:v>
                </c:pt>
                <c:pt idx="4">
                  <c:v>Radio Satélito</c:v>
                </c:pt>
                <c:pt idx="5">
                  <c:v>Banco</c:v>
                </c:pt>
              </c:strCache>
            </c:strRef>
          </c:cat>
          <c:val>
            <c:numRef>
              <c:f>Sheet1!$C$2:$C$7</c:f>
              <c:numCache>
                <c:formatCode>General</c:formatCode>
                <c:ptCount val="6"/>
                <c:pt idx="0">
                  <c:v>27</c:v>
                </c:pt>
                <c:pt idx="1">
                  <c:v>28</c:v>
                </c:pt>
                <c:pt idx="2">
                  <c:v>28</c:v>
                </c:pt>
                <c:pt idx="3">
                  <c:v>25</c:v>
                </c:pt>
                <c:pt idx="4">
                  <c:v>25</c:v>
                </c:pt>
                <c:pt idx="5">
                  <c:v>18</c:v>
                </c:pt>
              </c:numCache>
            </c:numRef>
          </c:val>
        </c:ser>
        <c:ser>
          <c:idx val="2"/>
          <c:order val="2"/>
          <c:tx>
            <c:strRef>
              <c:f>Sheet1!$D$1</c:f>
              <c:strCache>
                <c:ptCount val="1"/>
                <c:pt idx="0">
                  <c:v>Up to 15 minutes</c:v>
                </c:pt>
              </c:strCache>
            </c:strRef>
          </c:tx>
          <c:spPr>
            <a:solidFill>
              <a:schemeClr val="accent3"/>
            </a:solidFill>
            <a:ln>
              <a:noFill/>
            </a:ln>
            <a:effectLst/>
          </c:spPr>
          <c:invertIfNegative val="0"/>
          <c:dLbls>
            <c:dLbl>
              <c:idx val="0"/>
              <c:layout>
                <c:manualLayout>
                  <c:x val="-1.3387303819812401E-4"/>
                  <c:y val="5.5906675784779297E-4"/>
                </c:manualLayout>
              </c:layout>
              <c:numFmt formatCode="General\%" sourceLinked="0"/>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6.2928308219381099E-2"/>
                      <c:h val="0.14226181010698569"/>
                    </c:manualLayout>
                  </c15:layout>
                </c:ext>
              </c:extLst>
            </c:dLbl>
            <c:dLbl>
              <c:idx val="1"/>
              <c:layout>
                <c:manualLayout>
                  <c:x val="0"/>
                  <c:y val="1.1954898966983801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0449901043411902E-3"/>
                  <c:y val="7.9699326446558503E-3"/>
                </c:manualLayout>
              </c:layout>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Comercio Minorista</c:v>
                </c:pt>
                <c:pt idx="1">
                  <c:v>Teléfono Móvil</c:v>
                </c:pt>
                <c:pt idx="2">
                  <c:v>Redes Sociales</c:v>
                </c:pt>
                <c:pt idx="3">
                  <c:v>Música Digital</c:v>
                </c:pt>
                <c:pt idx="4">
                  <c:v>Radio Satélito</c:v>
                </c:pt>
                <c:pt idx="5">
                  <c:v>Banco</c:v>
                </c:pt>
              </c:strCache>
            </c:strRef>
          </c:cat>
          <c:val>
            <c:numRef>
              <c:f>Sheet1!$D$2:$D$7</c:f>
              <c:numCache>
                <c:formatCode>General</c:formatCode>
                <c:ptCount val="6"/>
                <c:pt idx="0">
                  <c:v>21</c:v>
                </c:pt>
                <c:pt idx="1">
                  <c:v>21</c:v>
                </c:pt>
                <c:pt idx="2">
                  <c:v>22</c:v>
                </c:pt>
                <c:pt idx="3">
                  <c:v>25</c:v>
                </c:pt>
                <c:pt idx="4">
                  <c:v>23</c:v>
                </c:pt>
                <c:pt idx="5">
                  <c:v>25</c:v>
                </c:pt>
              </c:numCache>
            </c:numRef>
          </c:val>
        </c:ser>
        <c:ser>
          <c:idx val="3"/>
          <c:order val="3"/>
          <c:tx>
            <c:strRef>
              <c:f>Sheet1!$E$1</c:f>
              <c:strCache>
                <c:ptCount val="1"/>
                <c:pt idx="0">
                  <c:v>30 minutes or more</c:v>
                </c:pt>
              </c:strCache>
            </c:strRef>
          </c:tx>
          <c:spPr>
            <a:solidFill>
              <a:schemeClr val="accent4"/>
            </a:solidFill>
            <a:ln>
              <a:noFill/>
            </a:ln>
            <a:effectLst/>
          </c:spPr>
          <c:invertIfNegative val="0"/>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Comercio Minorista</c:v>
                </c:pt>
                <c:pt idx="1">
                  <c:v>Teléfono Móvil</c:v>
                </c:pt>
                <c:pt idx="2">
                  <c:v>Redes Sociales</c:v>
                </c:pt>
                <c:pt idx="3">
                  <c:v>Música Digital</c:v>
                </c:pt>
                <c:pt idx="4">
                  <c:v>Radio Satélito</c:v>
                </c:pt>
                <c:pt idx="5">
                  <c:v>Banco</c:v>
                </c:pt>
              </c:strCache>
            </c:strRef>
          </c:cat>
          <c:val>
            <c:numRef>
              <c:f>Sheet1!$E$2:$E$7</c:f>
              <c:numCache>
                <c:formatCode>General</c:formatCode>
                <c:ptCount val="6"/>
                <c:pt idx="0">
                  <c:v>24</c:v>
                </c:pt>
                <c:pt idx="1">
                  <c:v>29</c:v>
                </c:pt>
                <c:pt idx="2">
                  <c:v>28</c:v>
                </c:pt>
                <c:pt idx="3">
                  <c:v>26</c:v>
                </c:pt>
                <c:pt idx="4">
                  <c:v>25</c:v>
                </c:pt>
                <c:pt idx="5">
                  <c:v>38</c:v>
                </c:pt>
              </c:numCache>
            </c:numRef>
          </c:val>
        </c:ser>
        <c:dLbls>
          <c:showLegendKey val="0"/>
          <c:showVal val="0"/>
          <c:showCatName val="0"/>
          <c:showSerName val="0"/>
          <c:showPercent val="0"/>
          <c:showBubbleSize val="0"/>
        </c:dLbls>
        <c:gapWidth val="125"/>
        <c:overlap val="100"/>
        <c:axId val="247945424"/>
        <c:axId val="247945984"/>
      </c:barChart>
      <c:catAx>
        <c:axId val="24794542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85000"/>
                    <a:lumOff val="15000"/>
                  </a:schemeClr>
                </a:solidFill>
                <a:latin typeface="+mn-lt"/>
                <a:ea typeface="+mn-ea"/>
                <a:cs typeface="+mn-cs"/>
              </a:defRPr>
            </a:pPr>
            <a:endParaRPr lang="en-US"/>
          </a:p>
        </c:txPr>
        <c:crossAx val="247945984"/>
        <c:crosses val="autoZero"/>
        <c:auto val="1"/>
        <c:lblAlgn val="ctr"/>
        <c:lblOffset val="20"/>
        <c:noMultiLvlLbl val="0"/>
      </c:catAx>
      <c:valAx>
        <c:axId val="247945984"/>
        <c:scaling>
          <c:orientation val="minMax"/>
          <c:max val="1"/>
        </c:scaling>
        <c:delete val="1"/>
        <c:axPos val="l"/>
        <c:numFmt formatCode="0%" sourceLinked="1"/>
        <c:majorTickMark val="out"/>
        <c:minorTickMark val="none"/>
        <c:tickLblPos val="nextTo"/>
        <c:crossAx val="2479454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002347128581598"/>
          <c:y val="0"/>
          <c:w val="0.49627393337675502"/>
          <c:h val="1"/>
        </c:manualLayout>
      </c:layout>
      <c:pieChart>
        <c:varyColors val="1"/>
        <c:ser>
          <c:idx val="0"/>
          <c:order val="0"/>
          <c:tx>
            <c:strRef>
              <c:f>Sheet1!$B$1</c:f>
              <c:strCache>
                <c:ptCount val="1"/>
                <c:pt idx="0">
                  <c:v>Column1</c:v>
                </c:pt>
              </c:strCache>
            </c:strRef>
          </c:tx>
          <c:dPt>
            <c:idx val="0"/>
            <c:bubble3D val="0"/>
            <c:spPr>
              <a:solidFill>
                <a:schemeClr val="accent2"/>
              </a:solidFill>
              <a:ln w="19050">
                <a:solidFill>
                  <a:schemeClr val="lt1"/>
                </a:solidFill>
              </a:ln>
              <a:effectLst/>
            </c:spPr>
          </c:dPt>
          <c:dPt>
            <c:idx val="1"/>
            <c:bubble3D val="0"/>
            <c:spPr>
              <a:solidFill>
                <a:schemeClr val="accent3"/>
              </a:solidFill>
              <a:ln w="19050">
                <a:solidFill>
                  <a:schemeClr val="lt1"/>
                </a:solidFill>
              </a:ln>
              <a:effectLst/>
            </c:spPr>
          </c:dPt>
          <c:dPt>
            <c:idx val="2"/>
            <c:bubble3D val="0"/>
            <c:spPr>
              <a:solidFill>
                <a:schemeClr val="accent4"/>
              </a:solidFill>
              <a:ln w="19050">
                <a:solidFill>
                  <a:schemeClr val="lt1"/>
                </a:solidFill>
              </a:ln>
              <a:effectLst/>
            </c:spPr>
          </c:dPt>
          <c:dLbls>
            <c:dLbl>
              <c:idx val="0"/>
              <c:layout>
                <c:manualLayout>
                  <c:x val="-0.17286924733454201"/>
                  <c:y val="8.5349809909284702E-2"/>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dLbl>
              <c:idx val="1"/>
              <c:layout>
                <c:manualLayout>
                  <c:x val="9.8508979178784706E-2"/>
                  <c:y val="-0.20957453300239401"/>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dLbl>
              <c:idx val="2"/>
              <c:layout>
                <c:manualLayout>
                  <c:x val="0.14146949169683001"/>
                  <c:y val="0.16945382247634"/>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more opening</c:v>
                </c:pt>
                <c:pt idx="1">
                  <c:v>more accessing</c:v>
                </c:pt>
                <c:pt idx="2">
                  <c:v>same</c:v>
                </c:pt>
              </c:strCache>
            </c:strRef>
          </c:cat>
          <c:val>
            <c:numRef>
              <c:f>Sheet1!$B$2:$B$4</c:f>
              <c:numCache>
                <c:formatCode>General</c:formatCode>
                <c:ptCount val="3"/>
                <c:pt idx="0">
                  <c:v>41</c:v>
                </c:pt>
                <c:pt idx="1">
                  <c:v>31</c:v>
                </c:pt>
                <c:pt idx="2">
                  <c:v>29</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002347128581598"/>
          <c:y val="0"/>
          <c:w val="0.49627393337675502"/>
          <c:h val="1"/>
        </c:manualLayout>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Lbl>
              <c:idx val="0"/>
              <c:layout>
                <c:manualLayout>
                  <c:x val="-0.142700018257675"/>
                  <c:y val="0.18447522993325899"/>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dLbl>
              <c:idx val="1"/>
              <c:layout>
                <c:manualLayout>
                  <c:x val="-0.12560567630432101"/>
                  <c:y val="-0.218585958354443"/>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dLbl>
              <c:idx val="2"/>
              <c:layout>
                <c:manualLayout>
                  <c:x val="0.14577938891765899"/>
                  <c:y val="-0.22528563380121799"/>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dLbl>
              <c:idx val="3"/>
              <c:layout>
                <c:manualLayout>
                  <c:x val="0.12545567830655699"/>
                  <c:y val="0.18022850704097401"/>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uncomfortable</c:v>
                </c:pt>
                <c:pt idx="1">
                  <c:v>too much</c:v>
                </c:pt>
                <c:pt idx="2">
                  <c:v>too long</c:v>
                </c:pt>
                <c:pt idx="3">
                  <c:v>too many steps</c:v>
                </c:pt>
              </c:strCache>
            </c:strRef>
          </c:cat>
          <c:val>
            <c:numRef>
              <c:f>Sheet1!$B$2:$B$5</c:f>
              <c:numCache>
                <c:formatCode>General</c:formatCode>
                <c:ptCount val="4"/>
                <c:pt idx="0">
                  <c:v>25</c:v>
                </c:pt>
                <c:pt idx="1">
                  <c:v>22</c:v>
                </c:pt>
                <c:pt idx="2">
                  <c:v>30</c:v>
                </c:pt>
                <c:pt idx="3">
                  <c:v>23</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002347128581598"/>
          <c:y val="0"/>
          <c:w val="0.49627393337675502"/>
          <c:h val="1"/>
        </c:manualLayout>
      </c:layout>
      <c:pieChart>
        <c:varyColors val="1"/>
        <c:ser>
          <c:idx val="0"/>
          <c:order val="0"/>
          <c:tx>
            <c:strRef>
              <c:f>Sheet1!$B$1</c:f>
              <c:strCache>
                <c:ptCount val="1"/>
                <c:pt idx="0">
                  <c:v>Column1</c:v>
                </c:pt>
              </c:strCache>
            </c:strRef>
          </c:tx>
          <c:dPt>
            <c:idx val="0"/>
            <c:bubble3D val="0"/>
            <c:spPr>
              <a:solidFill>
                <a:schemeClr val="accent2"/>
              </a:solidFill>
              <a:ln w="19050">
                <a:solidFill>
                  <a:schemeClr val="lt1"/>
                </a:solidFill>
              </a:ln>
              <a:effectLst/>
            </c:spPr>
          </c:dPt>
          <c:dPt>
            <c:idx val="1"/>
            <c:bubble3D val="0"/>
            <c:spPr>
              <a:solidFill>
                <a:schemeClr val="accent3"/>
              </a:solidFill>
              <a:ln w="19050">
                <a:solidFill>
                  <a:schemeClr val="lt1"/>
                </a:solidFill>
              </a:ln>
              <a:effectLst/>
            </c:spPr>
          </c:dPt>
          <c:dPt>
            <c:idx val="2"/>
            <c:bubble3D val="0"/>
            <c:spPr>
              <a:solidFill>
                <a:schemeClr val="accent1"/>
              </a:solidFill>
              <a:ln w="19050">
                <a:solidFill>
                  <a:schemeClr val="lt1"/>
                </a:solidFill>
              </a:ln>
              <a:effectLst/>
            </c:spPr>
          </c:dPt>
          <c:dLbls>
            <c:dLbl>
              <c:idx val="0"/>
              <c:layout>
                <c:manualLayout>
                  <c:x val="-0.138390121036846"/>
                  <c:y val="0.19348665528530701"/>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dLbl>
              <c:idx val="1"/>
              <c:layout>
                <c:manualLayout>
                  <c:x val="6.4029801412153101E-2"/>
                  <c:y val="-0.218585958354443"/>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dLbl>
              <c:idx val="2"/>
              <c:layout>
                <c:manualLayout>
                  <c:x val="0.12853980003434301"/>
                  <c:y val="0.142419546420194"/>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all time</c:v>
                </c:pt>
                <c:pt idx="1">
                  <c:v>certain</c:v>
                </c:pt>
                <c:pt idx="2">
                  <c:v>stand alone</c:v>
                </c:pt>
              </c:strCache>
            </c:strRef>
          </c:cat>
          <c:val>
            <c:numRef>
              <c:f>Sheet1!$B$2:$B$4</c:f>
              <c:numCache>
                <c:formatCode>General</c:formatCode>
                <c:ptCount val="3"/>
                <c:pt idx="0">
                  <c:v>28</c:v>
                </c:pt>
                <c:pt idx="1">
                  <c:v>52</c:v>
                </c:pt>
                <c:pt idx="2">
                  <c:v>20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002347128581598"/>
          <c:y val="0"/>
          <c:w val="0.49627393337675502"/>
          <c:h val="1"/>
        </c:manualLayout>
      </c:layout>
      <c:pieChart>
        <c:varyColors val="1"/>
        <c:ser>
          <c:idx val="0"/>
          <c:order val="0"/>
          <c:tx>
            <c:strRef>
              <c:f>Sheet1!$B$1</c:f>
              <c:strCache>
                <c:ptCount val="1"/>
                <c:pt idx="0">
                  <c:v>Column1</c:v>
                </c:pt>
              </c:strCache>
            </c:strRef>
          </c:tx>
          <c:dPt>
            <c:idx val="0"/>
            <c:bubble3D val="0"/>
            <c:spPr>
              <a:solidFill>
                <a:schemeClr val="accent2"/>
              </a:solidFill>
              <a:ln w="19050">
                <a:solidFill>
                  <a:schemeClr val="lt1"/>
                </a:solidFill>
              </a:ln>
              <a:effectLst/>
            </c:spPr>
          </c:dPt>
          <c:dPt>
            <c:idx val="1"/>
            <c:bubble3D val="0"/>
            <c:spPr>
              <a:solidFill>
                <a:schemeClr val="accent3"/>
              </a:solidFill>
              <a:ln w="19050">
                <a:solidFill>
                  <a:schemeClr val="lt1"/>
                </a:solidFill>
              </a:ln>
              <a:effectLst/>
            </c:spPr>
          </c:dPt>
          <c:dPt>
            <c:idx val="2"/>
            <c:bubble3D val="0"/>
            <c:spPr>
              <a:solidFill>
                <a:schemeClr val="accent4"/>
              </a:solidFill>
              <a:ln w="19050">
                <a:solidFill>
                  <a:schemeClr val="lt1"/>
                </a:solidFill>
              </a:ln>
              <a:effectLst/>
            </c:spPr>
          </c:dPt>
          <c:dLbls>
            <c:dLbl>
              <c:idx val="0"/>
              <c:layout>
                <c:manualLayout>
                  <c:x val="-0.17286924733454201"/>
                  <c:y val="8.5349809909284702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0.14160795138707399"/>
                  <c:y val="-0.22759738370649199"/>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0.14146949169683001"/>
                  <c:y val="0.16945382247634"/>
                </c:manualLayout>
              </c:layout>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Más al abrir cuenta</c:v>
                </c:pt>
                <c:pt idx="1">
                  <c:v>Más con cuenta existente</c:v>
                </c:pt>
                <c:pt idx="2">
                  <c:v>Misma cantidad</c:v>
                </c:pt>
              </c:strCache>
            </c:strRef>
          </c:cat>
          <c:val>
            <c:numRef>
              <c:f>Sheet1!$B$2:$B$4</c:f>
              <c:numCache>
                <c:formatCode>General</c:formatCode>
                <c:ptCount val="3"/>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9.9612152462525194E-2"/>
          <c:y val="7.7112966376740005E-2"/>
          <c:w val="0.86590860882932597"/>
          <c:h val="0.79624500918562202"/>
        </c:manualLayout>
      </c:layout>
      <c:overlay val="0"/>
      <c:spPr>
        <a:noFill/>
        <a:ln>
          <a:noFill/>
        </a:ln>
        <a:effectLst/>
      </c:spPr>
      <c:txPr>
        <a:bodyPr rot="0" spcFirstLastPara="1" vertOverflow="ellipsis" vert="horz" wrap="square" anchor="ctr" anchorCtr="1"/>
        <a:lstStyle/>
        <a:p>
          <a:pPr rtl="0">
            <a:defRPr sz="1000" b="0" i="0" u="none" strike="noStrike" kern="1200" baseline="0">
              <a:solidFill>
                <a:schemeClr val="tx1">
                  <a:lumMod val="85000"/>
                  <a:lumOff val="1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000">
          <a:solidFill>
            <a:schemeClr val="tx1">
              <a:lumMod val="85000"/>
              <a:lumOff val="15000"/>
            </a:schemeClr>
          </a:solidFill>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002347128581598"/>
          <c:y val="0"/>
          <c:w val="0.49627393337675502"/>
          <c:h val="1"/>
        </c:manualLayout>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Lbl>
              <c:idx val="0"/>
              <c:layout>
                <c:manualLayout>
                  <c:x val="-0.17286924733454201"/>
                  <c:y val="8.5349809909284702E-2"/>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dLbl>
              <c:idx val="1"/>
              <c:layout>
                <c:manualLayout>
                  <c:x val="5.9720046238433001E-2"/>
                  <c:y val="-0.191551864977245"/>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dLbl>
              <c:idx val="2"/>
              <c:layout>
                <c:manualLayout>
                  <c:x val="0.15870902060192099"/>
                  <c:y val="4.3294004925775599E-2"/>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dLbl>
              <c:idx val="3"/>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Uncomfortable with types of info requested</c:v>
                </c:pt>
                <c:pt idx="1">
                  <c:v>Too much info is requested</c:v>
                </c:pt>
                <c:pt idx="2">
                  <c:v>Process takes too long</c:v>
                </c:pt>
                <c:pt idx="3">
                  <c:v>Too many steps</c:v>
                </c:pt>
              </c:strCache>
            </c:strRef>
          </c:cat>
          <c:val>
            <c:numRef>
              <c:f>Sheet1!$B$2:$B$5</c:f>
              <c:numCache>
                <c:formatCode>General</c:formatCode>
                <c:ptCount val="4"/>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3.5103264458687097E-2"/>
          <c:y val="0.165136853039972"/>
          <c:w val="0.93041755777468105"/>
          <c:h val="0.58862346575161695"/>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002347128581598"/>
          <c:y val="0"/>
          <c:w val="0.49627393337675502"/>
          <c:h val="1"/>
        </c:manualLayout>
      </c:layout>
      <c:pieChart>
        <c:varyColors val="1"/>
        <c:ser>
          <c:idx val="0"/>
          <c:order val="0"/>
          <c:tx>
            <c:strRef>
              <c:f>Sheet1!$B$1</c:f>
              <c:strCache>
                <c:ptCount val="1"/>
                <c:pt idx="0">
                  <c:v>Column1</c:v>
                </c:pt>
              </c:strCache>
            </c:strRef>
          </c:tx>
          <c:dPt>
            <c:idx val="0"/>
            <c:bubble3D val="0"/>
            <c:spPr>
              <a:solidFill>
                <a:schemeClr val="accent2"/>
              </a:solidFill>
              <a:ln w="19050">
                <a:solidFill>
                  <a:schemeClr val="lt1"/>
                </a:solidFill>
              </a:ln>
              <a:effectLst/>
            </c:spPr>
          </c:dPt>
          <c:dPt>
            <c:idx val="1"/>
            <c:bubble3D val="0"/>
            <c:spPr>
              <a:solidFill>
                <a:schemeClr val="accent3"/>
              </a:solidFill>
              <a:ln w="19050">
                <a:solidFill>
                  <a:schemeClr val="lt1"/>
                </a:solidFill>
              </a:ln>
              <a:effectLst/>
            </c:spPr>
          </c:dPt>
          <c:dPt>
            <c:idx val="2"/>
            <c:bubble3D val="0"/>
            <c:spPr>
              <a:solidFill>
                <a:schemeClr val="accent1"/>
              </a:solidFill>
              <a:ln w="19050">
                <a:solidFill>
                  <a:schemeClr val="lt1"/>
                </a:solidFill>
              </a:ln>
              <a:effectLst/>
            </c:spPr>
          </c:dPt>
          <c:dLbls>
            <c:dLbl>
              <c:idx val="0"/>
              <c:layout>
                <c:manualLayout>
                  <c:x val="-6.5121868282753695E-2"/>
                  <c:y val="6.7326700356625399E-2"/>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dLbl>
              <c:idx val="1"/>
              <c:layout>
                <c:manualLayout>
                  <c:x val="-0.15146505962929499"/>
                  <c:y val="-0.23660880905854001"/>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dLbl>
              <c:idx val="2"/>
              <c:layout>
                <c:manualLayout>
                  <c:x val="0.17594866946346199"/>
                  <c:y val="8.8350994307901207E-2"/>
                </c:manualLayout>
              </c:layout>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All the time</c:v>
                </c:pt>
                <c:pt idx="1">
                  <c:v>In certain situations</c:v>
                </c:pt>
                <c:pt idx="2">
                  <c:v>Always create stand-alone accounts</c:v>
                </c:pt>
              </c:strCache>
            </c:strRef>
          </c:cat>
          <c:val>
            <c:numRef>
              <c:f>Sheet1!$B$2:$B$4</c:f>
              <c:numCache>
                <c:formatCode>General</c:formatCode>
                <c:ptCount val="3"/>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10847943432429299"/>
          <c:y val="0.21228434665747101"/>
          <c:w val="0.86566118235073297"/>
          <c:h val="0.449271351756376"/>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85000"/>
                  <a:lumOff val="1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68AA442-D501-45E2-853C-A470ED7BF4CE}" type="datetimeFigureOut">
              <a:rPr lang="en-US" smtClean="0"/>
              <a:t>10/17/2016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4"/>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8"/>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7" tIns="46589" rIns="93177" bIns="46589" rtlCol="0" anchor="b"/>
          <a:lstStyle>
            <a:lvl1pPr algn="r">
              <a:defRPr sz="1200"/>
            </a:lvl1pPr>
          </a:lstStyle>
          <a:p>
            <a:fld id="{6DB52B82-67E1-49BD-A200-A7033A7B0C1C}" type="slidenum">
              <a:rPr lang="en-US" smtClean="0"/>
              <a:t>‹#›</a:t>
            </a:fld>
            <a:endParaRPr lang="en-US" dirty="0"/>
          </a:p>
        </p:txBody>
      </p:sp>
    </p:spTree>
    <p:extLst>
      <p:ext uri="{BB962C8B-B14F-4D97-AF65-F5344CB8AC3E}">
        <p14:creationId xmlns:p14="http://schemas.microsoft.com/office/powerpoint/2010/main" val="140631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200" b="0" dirty="0" smtClean="0">
                <a:solidFill>
                  <a:schemeClr val="tx1">
                    <a:lumMod val="85000"/>
                    <a:lumOff val="15000"/>
                  </a:schemeClr>
                </a:solidFill>
              </a:rPr>
              <a:t>Hemos</a:t>
            </a:r>
            <a:r>
              <a:rPr lang="es-ES_tradnl" sz="1200" b="0" baseline="0" dirty="0" smtClean="0">
                <a:solidFill>
                  <a:schemeClr val="tx1">
                    <a:lumMod val="85000"/>
                    <a:lumOff val="15000"/>
                  </a:schemeClr>
                </a:solidFill>
              </a:rPr>
              <a:t> realizado un estudio para descubrir c</a:t>
            </a:r>
            <a:r>
              <a:rPr lang="es-ES_tradnl" sz="1200" b="0" dirty="0" smtClean="0">
                <a:solidFill>
                  <a:schemeClr val="tx1">
                    <a:lumMod val="85000"/>
                    <a:lumOff val="15000"/>
                  </a:schemeClr>
                </a:solidFill>
              </a:rPr>
              <a:t>uanta fricción tolerarán los clientes </a:t>
            </a:r>
            <a:r>
              <a:rPr lang="es-ES_tradnl" sz="1200" b="0" dirty="0" err="1" smtClean="0">
                <a:solidFill>
                  <a:schemeClr val="tx1">
                    <a:lumMod val="85000"/>
                    <a:lumOff val="15000"/>
                  </a:schemeClr>
                </a:solidFill>
              </a:rPr>
              <a:t>Millennials</a:t>
            </a:r>
            <a:r>
              <a:rPr lang="es-ES_tradnl" sz="1200" b="0" dirty="0" smtClean="0">
                <a:solidFill>
                  <a:schemeClr val="tx1">
                    <a:lumMod val="85000"/>
                    <a:lumOff val="15000"/>
                  </a:schemeClr>
                </a:solidFill>
              </a:rPr>
              <a:t> Mexicanos en sus transacciones con comercios, empresas de</a:t>
            </a:r>
            <a:r>
              <a:rPr lang="es-ES_tradnl" sz="1200" b="0" baseline="0" dirty="0" smtClean="0">
                <a:solidFill>
                  <a:schemeClr val="tx1">
                    <a:lumMod val="85000"/>
                    <a:lumOff val="15000"/>
                  </a:schemeClr>
                </a:solidFill>
              </a:rPr>
              <a:t> tele</a:t>
            </a:r>
            <a:r>
              <a:rPr lang="es-ES_tradnl" sz="1200" b="0" dirty="0" smtClean="0">
                <a:solidFill>
                  <a:schemeClr val="tx1">
                    <a:lumMod val="85000"/>
                    <a:lumOff val="15000"/>
                  </a:schemeClr>
                </a:solidFill>
              </a:rPr>
              <a:t>comunicaciones, proveedores de pagos y bancos.</a:t>
            </a:r>
          </a:p>
          <a:p>
            <a:pPr marL="0" marR="0" indent="0" algn="l" defTabSz="914400" rtl="0" eaLnBrk="1" fontAlgn="auto" latinLnBrk="0" hangingPunct="1">
              <a:lnSpc>
                <a:spcPct val="100000"/>
              </a:lnSpc>
              <a:spcBef>
                <a:spcPts val="0"/>
              </a:spcBef>
              <a:spcAft>
                <a:spcPts val="0"/>
              </a:spcAft>
              <a:buClrTx/>
              <a:buSzTx/>
              <a:buFontTx/>
              <a:buNone/>
              <a:tabLst/>
              <a:defRPr/>
            </a:pPr>
            <a:r>
              <a:rPr lang="es-ES_tradnl" sz="1200" b="0" dirty="0" smtClean="0"/>
              <a:t>Los resultados ofrecen perspectivas valiosas sobre las actitudes de los </a:t>
            </a:r>
            <a:r>
              <a:rPr lang="es-ES_tradnl" sz="1200" b="0" dirty="0" err="1" smtClean="0"/>
              <a:t>Millennials</a:t>
            </a:r>
            <a:r>
              <a:rPr lang="es-ES_tradnl" sz="1200" b="0" dirty="0" smtClean="0"/>
              <a:t> sobre compartir información y preferencias de autenticación que le permitirá individualizar los procesos de verificación de identidad del cliente,  para una mejor experiencia del cliente. </a:t>
            </a:r>
          </a:p>
          <a:p>
            <a:pPr marL="0" marR="0" indent="0" algn="l" defTabSz="914400" rtl="0" eaLnBrk="1" fontAlgn="auto" latinLnBrk="0" hangingPunct="1">
              <a:lnSpc>
                <a:spcPct val="100000"/>
              </a:lnSpc>
              <a:spcBef>
                <a:spcPts val="0"/>
              </a:spcBef>
              <a:spcAft>
                <a:spcPts val="0"/>
              </a:spcAft>
              <a:buClrTx/>
              <a:buSzTx/>
              <a:buFontTx/>
              <a:buNone/>
              <a:tabLst/>
              <a:defRPr/>
            </a:pPr>
            <a:endParaRPr lang="es-ES_tradnl" sz="1200" b="1" dirty="0" smtClean="0">
              <a:solidFill>
                <a:schemeClr val="tx1">
                  <a:lumMod val="85000"/>
                  <a:lumOff val="15000"/>
                </a:schemeClr>
              </a:solidFill>
            </a:endParaRPr>
          </a:p>
          <a:p>
            <a:endParaRPr lang="en-US" dirty="0"/>
          </a:p>
        </p:txBody>
      </p:sp>
      <p:sp>
        <p:nvSpPr>
          <p:cNvPr id="4" name="Slide Number Placeholder 3"/>
          <p:cNvSpPr>
            <a:spLocks noGrp="1"/>
          </p:cNvSpPr>
          <p:nvPr>
            <p:ph type="sldNum" sz="quarter" idx="10"/>
          </p:nvPr>
        </p:nvSpPr>
        <p:spPr/>
        <p:txBody>
          <a:bodyPr/>
          <a:lstStyle/>
          <a:p>
            <a:fld id="{6DB52B82-67E1-49BD-A200-A7033A7B0C1C}" type="slidenum">
              <a:rPr lang="en-US" smtClean="0"/>
              <a:t>2</a:t>
            </a:fld>
            <a:endParaRPr lang="en-US" dirty="0"/>
          </a:p>
        </p:txBody>
      </p:sp>
    </p:spTree>
    <p:extLst>
      <p:ext uri="{BB962C8B-B14F-4D97-AF65-F5344CB8AC3E}">
        <p14:creationId xmlns:p14="http://schemas.microsoft.com/office/powerpoint/2010/main" val="2642655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52B82-67E1-49BD-A200-A7033A7B0C1C}" type="slidenum">
              <a:rPr lang="en-US" smtClean="0"/>
              <a:t>3</a:t>
            </a:fld>
            <a:endParaRPr lang="en-US" dirty="0"/>
          </a:p>
        </p:txBody>
      </p:sp>
    </p:spTree>
    <p:extLst>
      <p:ext uri="{BB962C8B-B14F-4D97-AF65-F5344CB8AC3E}">
        <p14:creationId xmlns:p14="http://schemas.microsoft.com/office/powerpoint/2010/main" val="3161871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4301EA-FD59-424C-9258-361D46D250B7}"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3969522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52B82-67E1-49BD-A200-A7033A7B0C1C}" type="slidenum">
              <a:rPr lang="en-US" smtClean="0"/>
              <a:t>5</a:t>
            </a:fld>
            <a:endParaRPr lang="en-US" dirty="0"/>
          </a:p>
        </p:txBody>
      </p:sp>
    </p:spTree>
    <p:extLst>
      <p:ext uri="{BB962C8B-B14F-4D97-AF65-F5344CB8AC3E}">
        <p14:creationId xmlns:p14="http://schemas.microsoft.com/office/powerpoint/2010/main" val="30008725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4301EA-FD59-424C-9258-361D46D250B7}"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565850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52B82-67E1-49BD-A200-A7033A7B0C1C}" type="slidenum">
              <a:rPr lang="en-US" smtClean="0"/>
              <a:t>7</a:t>
            </a:fld>
            <a:endParaRPr lang="en-US" dirty="0"/>
          </a:p>
        </p:txBody>
      </p:sp>
    </p:spTree>
    <p:extLst>
      <p:ext uri="{BB962C8B-B14F-4D97-AF65-F5344CB8AC3E}">
        <p14:creationId xmlns:p14="http://schemas.microsoft.com/office/powerpoint/2010/main" val="3039676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52B82-67E1-49BD-A200-A7033A7B0C1C}" type="slidenum">
              <a:rPr lang="en-US" smtClean="0"/>
              <a:t>8</a:t>
            </a:fld>
            <a:endParaRPr lang="en-US" dirty="0"/>
          </a:p>
        </p:txBody>
      </p:sp>
    </p:spTree>
    <p:extLst>
      <p:ext uri="{BB962C8B-B14F-4D97-AF65-F5344CB8AC3E}">
        <p14:creationId xmlns:p14="http://schemas.microsoft.com/office/powerpoint/2010/main" val="13592855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52B82-67E1-49BD-A200-A7033A7B0C1C}" type="slidenum">
              <a:rPr lang="en-US" smtClean="0"/>
              <a:t>9</a:t>
            </a:fld>
            <a:endParaRPr lang="en-US" dirty="0"/>
          </a:p>
        </p:txBody>
      </p:sp>
    </p:spTree>
    <p:extLst>
      <p:ext uri="{BB962C8B-B14F-4D97-AF65-F5344CB8AC3E}">
        <p14:creationId xmlns:p14="http://schemas.microsoft.com/office/powerpoint/2010/main" val="28494814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52B82-67E1-49BD-A200-A7033A7B0C1C}" type="slidenum">
              <a:rPr lang="en-US" smtClean="0"/>
              <a:t>10</a:t>
            </a:fld>
            <a:endParaRPr lang="en-US" dirty="0"/>
          </a:p>
        </p:txBody>
      </p:sp>
    </p:spTree>
    <p:extLst>
      <p:ext uri="{BB962C8B-B14F-4D97-AF65-F5344CB8AC3E}">
        <p14:creationId xmlns:p14="http://schemas.microsoft.com/office/powerpoint/2010/main" val="56768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52B82-67E1-49BD-A200-A7033A7B0C1C}" type="slidenum">
              <a:rPr lang="en-US" smtClean="0"/>
              <a:t>11</a:t>
            </a:fld>
            <a:endParaRPr lang="en-US" dirty="0"/>
          </a:p>
        </p:txBody>
      </p:sp>
    </p:spTree>
    <p:extLst>
      <p:ext uri="{BB962C8B-B14F-4D97-AF65-F5344CB8AC3E}">
        <p14:creationId xmlns:p14="http://schemas.microsoft.com/office/powerpoint/2010/main" val="538667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52B82-67E1-49BD-A200-A7033A7B0C1C}" type="slidenum">
              <a:rPr lang="en-US" smtClean="0"/>
              <a:t>12</a:t>
            </a:fld>
            <a:endParaRPr lang="en-US" dirty="0"/>
          </a:p>
        </p:txBody>
      </p:sp>
    </p:spTree>
    <p:extLst>
      <p:ext uri="{BB962C8B-B14F-4D97-AF65-F5344CB8AC3E}">
        <p14:creationId xmlns:p14="http://schemas.microsoft.com/office/powerpoint/2010/main" val="15721190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52B82-67E1-49BD-A200-A7033A7B0C1C}" type="slidenum">
              <a:rPr lang="en-US" smtClean="0"/>
              <a:t>13</a:t>
            </a:fld>
            <a:endParaRPr lang="en-US" dirty="0"/>
          </a:p>
        </p:txBody>
      </p:sp>
    </p:spTree>
    <p:extLst>
      <p:ext uri="{BB962C8B-B14F-4D97-AF65-F5344CB8AC3E}">
        <p14:creationId xmlns:p14="http://schemas.microsoft.com/office/powerpoint/2010/main" val="4238673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52B82-67E1-49BD-A200-A7033A7B0C1C}" type="slidenum">
              <a:rPr lang="en-US" smtClean="0"/>
              <a:t>14</a:t>
            </a:fld>
            <a:endParaRPr lang="en-US" dirty="0"/>
          </a:p>
        </p:txBody>
      </p:sp>
    </p:spTree>
    <p:extLst>
      <p:ext uri="{BB962C8B-B14F-4D97-AF65-F5344CB8AC3E}">
        <p14:creationId xmlns:p14="http://schemas.microsoft.com/office/powerpoint/2010/main" val="6480906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4301EA-FD59-424C-9258-361D46D250B7}"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30294717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52B82-67E1-49BD-A200-A7033A7B0C1C}" type="slidenum">
              <a:rPr lang="en-US" smtClean="0"/>
              <a:t>16</a:t>
            </a:fld>
            <a:endParaRPr lang="en-US" dirty="0"/>
          </a:p>
        </p:txBody>
      </p:sp>
    </p:spTree>
    <p:extLst>
      <p:ext uri="{BB962C8B-B14F-4D97-AF65-F5344CB8AC3E}">
        <p14:creationId xmlns:p14="http://schemas.microsoft.com/office/powerpoint/2010/main" val="1183380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52B82-67E1-49BD-A200-A7033A7B0C1C}" type="slidenum">
              <a:rPr lang="en-US" smtClean="0"/>
              <a:t>17</a:t>
            </a:fld>
            <a:endParaRPr lang="en-US" dirty="0"/>
          </a:p>
        </p:txBody>
      </p:sp>
    </p:spTree>
    <p:extLst>
      <p:ext uri="{BB962C8B-B14F-4D97-AF65-F5344CB8AC3E}">
        <p14:creationId xmlns:p14="http://schemas.microsoft.com/office/powerpoint/2010/main" val="41947794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52B82-67E1-49BD-A200-A7033A7B0C1C}" type="slidenum">
              <a:rPr lang="en-US" smtClean="0"/>
              <a:t>18</a:t>
            </a:fld>
            <a:endParaRPr lang="en-US" dirty="0"/>
          </a:p>
        </p:txBody>
      </p:sp>
    </p:spTree>
    <p:extLst>
      <p:ext uri="{BB962C8B-B14F-4D97-AF65-F5344CB8AC3E}">
        <p14:creationId xmlns:p14="http://schemas.microsoft.com/office/powerpoint/2010/main" val="16157014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52B82-67E1-49BD-A200-A7033A7B0C1C}" type="slidenum">
              <a:rPr lang="en-US" smtClean="0"/>
              <a:t>19</a:t>
            </a:fld>
            <a:endParaRPr lang="en-US" dirty="0"/>
          </a:p>
        </p:txBody>
      </p:sp>
    </p:spTree>
    <p:extLst>
      <p:ext uri="{BB962C8B-B14F-4D97-AF65-F5344CB8AC3E}">
        <p14:creationId xmlns:p14="http://schemas.microsoft.com/office/powerpoint/2010/main" val="4533282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52B82-67E1-49BD-A200-A7033A7B0C1C}" type="slidenum">
              <a:rPr lang="en-US" smtClean="0"/>
              <a:t>20</a:t>
            </a:fld>
            <a:endParaRPr lang="en-US" dirty="0"/>
          </a:p>
        </p:txBody>
      </p:sp>
    </p:spTree>
    <p:extLst>
      <p:ext uri="{BB962C8B-B14F-4D97-AF65-F5344CB8AC3E}">
        <p14:creationId xmlns:p14="http://schemas.microsoft.com/office/powerpoint/2010/main" val="7387539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52B82-67E1-49BD-A200-A7033A7B0C1C}" type="slidenum">
              <a:rPr lang="en-US" smtClean="0"/>
              <a:t>21</a:t>
            </a:fld>
            <a:endParaRPr lang="en-US" dirty="0"/>
          </a:p>
        </p:txBody>
      </p:sp>
    </p:spTree>
    <p:extLst>
      <p:ext uri="{BB962C8B-B14F-4D97-AF65-F5344CB8AC3E}">
        <p14:creationId xmlns:p14="http://schemas.microsoft.com/office/powerpoint/2010/main" val="1706236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4301EA-FD59-424C-9258-361D46D250B7}"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12310529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52B82-67E1-49BD-A200-A7033A7B0C1C}" type="slidenum">
              <a:rPr lang="en-US" smtClean="0"/>
              <a:t>23</a:t>
            </a:fld>
            <a:endParaRPr lang="en-US" dirty="0"/>
          </a:p>
        </p:txBody>
      </p:sp>
    </p:spTree>
    <p:extLst>
      <p:ext uri="{BB962C8B-B14F-4D97-AF65-F5344CB8AC3E}">
        <p14:creationId xmlns:p14="http://schemas.microsoft.com/office/powerpoint/2010/main" val="3417354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52B82-67E1-49BD-A200-A7033A7B0C1C}" type="slidenum">
              <a:rPr lang="en-US" smtClean="0"/>
              <a:t>24</a:t>
            </a:fld>
            <a:endParaRPr lang="en-US" dirty="0"/>
          </a:p>
        </p:txBody>
      </p:sp>
    </p:spTree>
    <p:extLst>
      <p:ext uri="{BB962C8B-B14F-4D97-AF65-F5344CB8AC3E}">
        <p14:creationId xmlns:p14="http://schemas.microsoft.com/office/powerpoint/2010/main" val="25805663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52B82-67E1-49BD-A200-A7033A7B0C1C}" type="slidenum">
              <a:rPr lang="en-US" smtClean="0"/>
              <a:t>25</a:t>
            </a:fld>
            <a:endParaRPr lang="en-US" dirty="0"/>
          </a:p>
        </p:txBody>
      </p:sp>
    </p:spTree>
    <p:extLst>
      <p:ext uri="{BB962C8B-B14F-4D97-AF65-F5344CB8AC3E}">
        <p14:creationId xmlns:p14="http://schemas.microsoft.com/office/powerpoint/2010/main" val="3768625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52B82-67E1-49BD-A200-A7033A7B0C1C}" type="slidenum">
              <a:rPr lang="en-US" smtClean="0"/>
              <a:t>26</a:t>
            </a:fld>
            <a:endParaRPr lang="en-US" dirty="0"/>
          </a:p>
        </p:txBody>
      </p:sp>
    </p:spTree>
    <p:extLst>
      <p:ext uri="{BB962C8B-B14F-4D97-AF65-F5344CB8AC3E}">
        <p14:creationId xmlns:p14="http://schemas.microsoft.com/office/powerpoint/2010/main" val="14850069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52B82-67E1-49BD-A200-A7033A7B0C1C}" type="slidenum">
              <a:rPr lang="en-US" smtClean="0"/>
              <a:t>27</a:t>
            </a:fld>
            <a:endParaRPr lang="en-US" dirty="0"/>
          </a:p>
        </p:txBody>
      </p:sp>
    </p:spTree>
    <p:extLst>
      <p:ext uri="{BB962C8B-B14F-4D97-AF65-F5344CB8AC3E}">
        <p14:creationId xmlns:p14="http://schemas.microsoft.com/office/powerpoint/2010/main" val="26168038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4301EA-FD59-424C-9258-361D46D250B7}"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13341469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52B82-67E1-49BD-A200-A7033A7B0C1C}" type="slidenum">
              <a:rPr lang="en-US" smtClean="0"/>
              <a:t>29</a:t>
            </a:fld>
            <a:endParaRPr lang="en-US" dirty="0"/>
          </a:p>
        </p:txBody>
      </p:sp>
    </p:spTree>
    <p:extLst>
      <p:ext uri="{BB962C8B-B14F-4D97-AF65-F5344CB8AC3E}">
        <p14:creationId xmlns:p14="http://schemas.microsoft.com/office/powerpoint/2010/main" val="9583101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52B82-67E1-49BD-A200-A7033A7B0C1C}" type="slidenum">
              <a:rPr lang="en-US" smtClean="0"/>
              <a:t>30</a:t>
            </a:fld>
            <a:endParaRPr lang="en-US" dirty="0"/>
          </a:p>
        </p:txBody>
      </p:sp>
    </p:spTree>
    <p:extLst>
      <p:ext uri="{BB962C8B-B14F-4D97-AF65-F5344CB8AC3E}">
        <p14:creationId xmlns:p14="http://schemas.microsoft.com/office/powerpoint/2010/main" val="11972443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52B82-67E1-49BD-A200-A7033A7B0C1C}" type="slidenum">
              <a:rPr lang="en-US" smtClean="0"/>
              <a:t>31</a:t>
            </a:fld>
            <a:endParaRPr lang="en-US" dirty="0"/>
          </a:p>
        </p:txBody>
      </p:sp>
    </p:spTree>
    <p:extLst>
      <p:ext uri="{BB962C8B-B14F-4D97-AF65-F5344CB8AC3E}">
        <p14:creationId xmlns:p14="http://schemas.microsoft.com/office/powerpoint/2010/main" val="32401700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4301EA-FD59-424C-9258-361D46D250B7}" type="slidenum">
              <a:rPr lang="en-US" smtClean="0">
                <a:solidFill>
                  <a:prstClr val="black"/>
                </a:solidFill>
              </a:rPr>
              <a:pPr/>
              <a:t>32</a:t>
            </a:fld>
            <a:endParaRPr lang="en-US" dirty="0">
              <a:solidFill>
                <a:prstClr val="black"/>
              </a:solidFill>
            </a:endParaRPr>
          </a:p>
        </p:txBody>
      </p:sp>
    </p:spTree>
    <p:extLst>
      <p:ext uri="{BB962C8B-B14F-4D97-AF65-F5344CB8AC3E}">
        <p14:creationId xmlns:p14="http://schemas.microsoft.com/office/powerpoint/2010/main" val="36898752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52B82-67E1-49BD-A200-A7033A7B0C1C}" type="slidenum">
              <a:rPr lang="en-US" smtClean="0"/>
              <a:t>33</a:t>
            </a:fld>
            <a:endParaRPr lang="en-US" dirty="0"/>
          </a:p>
        </p:txBody>
      </p:sp>
    </p:spTree>
    <p:extLst>
      <p:ext uri="{BB962C8B-B14F-4D97-AF65-F5344CB8AC3E}">
        <p14:creationId xmlns:p14="http://schemas.microsoft.com/office/powerpoint/2010/main" val="37695587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52B82-67E1-49BD-A200-A7033A7B0C1C}" type="slidenum">
              <a:rPr lang="en-US" smtClean="0"/>
              <a:t>34</a:t>
            </a:fld>
            <a:endParaRPr lang="en-US" dirty="0"/>
          </a:p>
        </p:txBody>
      </p:sp>
    </p:spTree>
    <p:extLst>
      <p:ext uri="{BB962C8B-B14F-4D97-AF65-F5344CB8AC3E}">
        <p14:creationId xmlns:p14="http://schemas.microsoft.com/office/powerpoint/2010/main" val="3974995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52B82-67E1-49BD-A200-A7033A7B0C1C}" type="slidenum">
              <a:rPr lang="en-US" smtClean="0"/>
              <a:t>35</a:t>
            </a:fld>
            <a:endParaRPr lang="en-US" dirty="0"/>
          </a:p>
        </p:txBody>
      </p:sp>
    </p:spTree>
    <p:extLst>
      <p:ext uri="{BB962C8B-B14F-4D97-AF65-F5344CB8AC3E}">
        <p14:creationId xmlns:p14="http://schemas.microsoft.com/office/powerpoint/2010/main" val="30876083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52B82-67E1-49BD-A200-A7033A7B0C1C}" type="slidenum">
              <a:rPr lang="en-US" smtClean="0"/>
              <a:t>36</a:t>
            </a:fld>
            <a:endParaRPr lang="en-US" dirty="0"/>
          </a:p>
        </p:txBody>
      </p:sp>
    </p:spTree>
    <p:extLst>
      <p:ext uri="{BB962C8B-B14F-4D97-AF65-F5344CB8AC3E}">
        <p14:creationId xmlns:p14="http://schemas.microsoft.com/office/powerpoint/2010/main" val="35674114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4301EA-FD59-424C-9258-361D46D250B7}" type="slidenum">
              <a:rPr lang="en-US" smtClean="0">
                <a:solidFill>
                  <a:prstClr val="black"/>
                </a:solidFill>
              </a:rPr>
              <a:pPr/>
              <a:t>37</a:t>
            </a:fld>
            <a:endParaRPr lang="en-US" dirty="0">
              <a:solidFill>
                <a:prstClr val="black"/>
              </a:solidFill>
            </a:endParaRPr>
          </a:p>
        </p:txBody>
      </p:sp>
    </p:spTree>
    <p:extLst>
      <p:ext uri="{BB962C8B-B14F-4D97-AF65-F5344CB8AC3E}">
        <p14:creationId xmlns:p14="http://schemas.microsoft.com/office/powerpoint/2010/main" val="3311971712"/>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1: Printer Friendly">
    <p:spTree>
      <p:nvGrpSpPr>
        <p:cNvPr id="1" name=""/>
        <p:cNvGrpSpPr/>
        <p:nvPr/>
      </p:nvGrpSpPr>
      <p:grpSpPr>
        <a:xfrm>
          <a:off x="0" y="0"/>
          <a:ext cx="0" cy="0"/>
          <a:chOff x="0" y="0"/>
          <a:chExt cx="0" cy="0"/>
        </a:xfrm>
      </p:grpSpPr>
      <p:sp>
        <p:nvSpPr>
          <p:cNvPr id="2" name="Title 1"/>
          <p:cNvSpPr>
            <a:spLocks noGrp="1"/>
          </p:cNvSpPr>
          <p:nvPr>
            <p:ph type="ctrTitle"/>
          </p:nvPr>
        </p:nvSpPr>
        <p:spPr>
          <a:xfrm>
            <a:off x="765177" y="2343151"/>
            <a:ext cx="10664824" cy="1090420"/>
          </a:xfrm>
        </p:spPr>
        <p:txBody>
          <a:bodyPr lIns="0" tIns="0" rIns="0" bIns="0" anchor="b">
            <a:noAutofit/>
          </a:bodyPr>
          <a:lstStyle>
            <a:lvl1pPr marL="0" algn="l" defTabSz="914400" rtl="0" eaLnBrk="1" latinLnBrk="0" hangingPunct="1">
              <a:lnSpc>
                <a:spcPct val="90000"/>
              </a:lnSpc>
              <a:spcBef>
                <a:spcPct val="0"/>
              </a:spcBef>
              <a:buNone/>
              <a:defRPr lang="en-US" sz="3600" kern="1200" dirty="0">
                <a:solidFill>
                  <a:schemeClr val="accent1"/>
                </a:solidFill>
                <a:effectLst/>
                <a:latin typeface="+mj-lt"/>
                <a:ea typeface="+mj-ea"/>
                <a:cs typeface="+mj-cs"/>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765176" y="3587559"/>
            <a:ext cx="7359649" cy="1608136"/>
          </a:xfrm>
        </p:spPr>
        <p:txBody>
          <a:bodyPr lIns="0" tIns="0" rIns="0" bIns="0">
            <a:noAutofit/>
          </a:bodyPr>
          <a:lstStyle>
            <a:lvl1pPr marL="0" indent="0" algn="l" defTabSz="914400" rtl="0" eaLnBrk="1" latinLnBrk="0" hangingPunct="1">
              <a:lnSpc>
                <a:spcPct val="90000"/>
              </a:lnSpc>
              <a:spcBef>
                <a:spcPts val="1800"/>
              </a:spcBef>
              <a:buFont typeface="Arial" panose="020B0604020202020204" pitchFamily="34" charset="0"/>
              <a:buNone/>
              <a:defRPr lang="en-US" sz="2400" kern="1200" spc="0" dirty="0">
                <a:solidFill>
                  <a:schemeClr val="accent1"/>
                </a:solidFill>
                <a:effectLst/>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pic>
        <p:nvPicPr>
          <p:cNvPr id="10" name="Picture 9"/>
          <p:cNvPicPr>
            <a:picLocks noChangeAspect="1"/>
          </p:cNvPicPr>
          <p:nvPr userDrawn="1"/>
        </p:nvPicPr>
        <p:blipFill>
          <a:blip r:embed="rId2" cstate="email">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5463539" y="6481231"/>
            <a:ext cx="1264923" cy="109728"/>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35474" y="5745497"/>
            <a:ext cx="2951727" cy="887224"/>
          </a:xfrm>
          <a:prstGeom prst="rect">
            <a:avLst/>
          </a:prstGeom>
        </p:spPr>
      </p:pic>
    </p:spTree>
    <p:extLst>
      <p:ext uri="{BB962C8B-B14F-4D97-AF65-F5344CB8AC3E}">
        <p14:creationId xmlns:p14="http://schemas.microsoft.com/office/powerpoint/2010/main" val="461979249"/>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480" userDrawn="1">
          <p15:clr>
            <a:srgbClr val="FBAE40"/>
          </p15:clr>
        </p15:guide>
        <p15:guide id="0" pos="720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A: Simple, 1-Lin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p:cNvPicPr>
            <a:picLocks noChangeAspect="1"/>
          </p:cNvPicPr>
          <p:nvPr userDrawn="1"/>
        </p:nvPicPr>
        <p:blipFill rotWithShape="1">
          <a:blip r:embed="rId3">
            <a:extLst>
              <a:ext uri="{28A0092B-C50C-407E-A947-70E740481C1C}">
                <a14:useLocalDpi xmlns:a14="http://schemas.microsoft.com/office/drawing/2010/main" val="0"/>
              </a:ext>
            </a:extLst>
          </a:blip>
          <a:srcRect t="11351" r="247" b="4378"/>
          <a:stretch/>
        </p:blipFill>
        <p:spPr>
          <a:xfrm>
            <a:off x="0" y="-16934"/>
            <a:ext cx="12192000" cy="6866467"/>
          </a:xfrm>
          <a:prstGeom prst="rect">
            <a:avLst/>
          </a:prstGeom>
        </p:spPr>
      </p:pic>
      <p:grpSp>
        <p:nvGrpSpPr>
          <p:cNvPr id="6" name="Group 5"/>
          <p:cNvGrpSpPr/>
          <p:nvPr userDrawn="1"/>
        </p:nvGrpSpPr>
        <p:grpSpPr>
          <a:xfrm>
            <a:off x="-3524" y="-16612"/>
            <a:ext cx="12191682" cy="6874612"/>
            <a:chOff x="804218" y="0"/>
            <a:chExt cx="12191682" cy="6874612"/>
          </a:xfrm>
        </p:grpSpPr>
        <p:sp>
          <p:nvSpPr>
            <p:cNvPr id="20" name="Rectangle 19"/>
            <p:cNvSpPr/>
            <p:nvPr userDrawn="1"/>
          </p:nvSpPr>
          <p:spPr>
            <a:xfrm>
              <a:off x="9374672" y="0"/>
              <a:ext cx="3621228" cy="6874612"/>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schemeClr val="tx1"/>
                </a:solidFill>
              </a:endParaRPr>
            </a:p>
          </p:txBody>
        </p:sp>
        <p:sp>
          <p:nvSpPr>
            <p:cNvPr id="4" name="Rectangle 3"/>
            <p:cNvSpPr/>
            <p:nvPr userDrawn="1"/>
          </p:nvSpPr>
          <p:spPr>
            <a:xfrm>
              <a:off x="804218" y="0"/>
              <a:ext cx="3466394" cy="6874612"/>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schemeClr val="tx1"/>
                </a:solidFill>
              </a:endParaRPr>
            </a:p>
          </p:txBody>
        </p:sp>
        <p:sp>
          <p:nvSpPr>
            <p:cNvPr id="21" name="Rectangle 20"/>
            <p:cNvSpPr/>
            <p:nvPr userDrawn="1"/>
          </p:nvSpPr>
          <p:spPr>
            <a:xfrm>
              <a:off x="4160541" y="3722886"/>
              <a:ext cx="5214131" cy="3151726"/>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schemeClr val="tx1"/>
                </a:solidFill>
              </a:endParaRPr>
            </a:p>
          </p:txBody>
        </p:sp>
        <p:sp>
          <p:nvSpPr>
            <p:cNvPr id="22" name="Rectangle 21"/>
            <p:cNvSpPr/>
            <p:nvPr userDrawn="1"/>
          </p:nvSpPr>
          <p:spPr>
            <a:xfrm>
              <a:off x="4270612" y="0"/>
              <a:ext cx="5100218" cy="284406"/>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schemeClr val="tx1"/>
                </a:solidFill>
              </a:endParaRPr>
            </a:p>
          </p:txBody>
        </p:sp>
      </p:grpSp>
      <p:pic>
        <p:nvPicPr>
          <p:cNvPr id="23" name="Picture 22"/>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036050" y="5833198"/>
            <a:ext cx="2768600" cy="647591"/>
          </a:xfrm>
          <a:prstGeom prst="rect">
            <a:avLst/>
          </a:prstGeom>
        </p:spPr>
      </p:pic>
      <p:sp>
        <p:nvSpPr>
          <p:cNvPr id="19" name="Rectangle 18"/>
          <p:cNvSpPr/>
          <p:nvPr userDrawn="1"/>
        </p:nvSpPr>
        <p:spPr>
          <a:xfrm>
            <a:off x="3466712" y="267794"/>
            <a:ext cx="5100219" cy="343848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a:solidFill>
                <a:schemeClr val="tx1"/>
              </a:solidFill>
            </a:endParaRPr>
          </a:p>
        </p:txBody>
      </p:sp>
    </p:spTree>
    <p:extLst>
      <p:ext uri="{BB962C8B-B14F-4D97-AF65-F5344CB8AC3E}">
        <p14:creationId xmlns:p14="http://schemas.microsoft.com/office/powerpoint/2010/main" val="2254006444"/>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354" userDrawn="1">
          <p15:clr>
            <a:srgbClr val="FBAE40"/>
          </p15:clr>
        </p15:guide>
        <p15:guide id="2" pos="7200">
          <p15:clr>
            <a:srgbClr val="FBAE40"/>
          </p15:clr>
        </p15:guide>
        <p15:guide id="0" orient="horz" pos="2433" userDrawn="1">
          <p15:clr>
            <a:srgbClr val="FBAE40"/>
          </p15:clr>
        </p15:guide>
        <p15:guide id="3" pos="747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Picture with Caption">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l="15366" r="14313"/>
          <a:stretch/>
        </p:blipFill>
        <p:spPr>
          <a:xfrm>
            <a:off x="3614469" y="0"/>
            <a:ext cx="8569072" cy="6861571"/>
          </a:xfrm>
          <a:prstGeom prst="rect">
            <a:avLst/>
          </a:prstGeom>
        </p:spPr>
      </p:pic>
      <p:sp>
        <p:nvSpPr>
          <p:cNvPr id="5" name="Date Placeholder 4"/>
          <p:cNvSpPr>
            <a:spLocks noGrp="1"/>
          </p:cNvSpPr>
          <p:nvPr>
            <p:ph type="dt" sz="half" idx="10"/>
          </p:nvPr>
        </p:nvSpPr>
        <p:spPr>
          <a:xfrm>
            <a:off x="838200" y="6356350"/>
            <a:ext cx="2743200" cy="365125"/>
          </a:xfrm>
          <a:prstGeom prst="rect">
            <a:avLst/>
          </a:prstGeom>
        </p:spPr>
        <p:txBody>
          <a:bodyPr/>
          <a:lstStyle/>
          <a:p>
            <a:fld id="{DF54592B-1ACD-4601-A0D0-E9BA947E3BBB}" type="datetimeFigureOut">
              <a:rPr lang="en-US" smtClean="0"/>
              <a:t>10/17/2016</a:t>
            </a:fld>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586B9D05-C4B2-4BF6-83D8-F1906A67E535}" type="slidenum">
              <a:rPr lang="en-US" smtClean="0"/>
              <a:t>‹#›</a:t>
            </a:fld>
            <a:endParaRPr lang="en-US" dirty="0"/>
          </a:p>
        </p:txBody>
      </p:sp>
      <p:sp>
        <p:nvSpPr>
          <p:cNvPr id="8" name="Text Placeholder 2"/>
          <p:cNvSpPr>
            <a:spLocks noGrp="1"/>
          </p:cNvSpPr>
          <p:nvPr>
            <p:ph type="body" idx="13"/>
          </p:nvPr>
        </p:nvSpPr>
        <p:spPr>
          <a:xfrm>
            <a:off x="317276" y="2375808"/>
            <a:ext cx="3556082" cy="986518"/>
          </a:xfrm>
        </p:spPr>
        <p:txBody>
          <a:bodyPr anchor="b">
            <a:noAutofit/>
          </a:bodyPr>
          <a:lstStyle>
            <a:lvl1pPr marL="0" indent="0">
              <a:buNone/>
              <a:defRPr sz="3200" b="0" i="0">
                <a:solidFill>
                  <a:srgbClr val="FF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a:t>
            </a:r>
          </a:p>
        </p:txBody>
      </p:sp>
      <p:grpSp>
        <p:nvGrpSpPr>
          <p:cNvPr id="17" name="Group 16"/>
          <p:cNvGrpSpPr/>
          <p:nvPr userDrawn="1"/>
        </p:nvGrpSpPr>
        <p:grpSpPr>
          <a:xfrm>
            <a:off x="3625792" y="0"/>
            <a:ext cx="8566209" cy="6874612"/>
            <a:chOff x="3625792" y="0"/>
            <a:chExt cx="8566209" cy="6874612"/>
          </a:xfrm>
        </p:grpSpPr>
        <p:sp>
          <p:nvSpPr>
            <p:cNvPr id="18" name="Rectangle 17"/>
            <p:cNvSpPr/>
            <p:nvPr userDrawn="1"/>
          </p:nvSpPr>
          <p:spPr>
            <a:xfrm>
              <a:off x="3625792" y="0"/>
              <a:ext cx="1141701" cy="6874612"/>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schemeClr val="tx1"/>
                </a:solidFill>
              </a:endParaRPr>
            </a:p>
          </p:txBody>
        </p:sp>
        <p:sp>
          <p:nvSpPr>
            <p:cNvPr id="19" name="Rectangle 18"/>
            <p:cNvSpPr/>
            <p:nvPr userDrawn="1"/>
          </p:nvSpPr>
          <p:spPr>
            <a:xfrm>
              <a:off x="8183339" y="0"/>
              <a:ext cx="4008662" cy="6874612"/>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schemeClr val="tx1"/>
                </a:solidFill>
              </a:endParaRPr>
            </a:p>
          </p:txBody>
        </p:sp>
        <p:sp>
          <p:nvSpPr>
            <p:cNvPr id="20" name="Rectangle 19"/>
            <p:cNvSpPr/>
            <p:nvPr userDrawn="1"/>
          </p:nvSpPr>
          <p:spPr>
            <a:xfrm>
              <a:off x="4767493" y="3682988"/>
              <a:ext cx="3415845" cy="3191624"/>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schemeClr val="tx1"/>
                </a:solidFill>
              </a:endParaRPr>
            </a:p>
          </p:txBody>
        </p:sp>
        <p:sp>
          <p:nvSpPr>
            <p:cNvPr id="21" name="Rectangle 20"/>
            <p:cNvSpPr/>
            <p:nvPr userDrawn="1"/>
          </p:nvSpPr>
          <p:spPr>
            <a:xfrm>
              <a:off x="4767493" y="0"/>
              <a:ext cx="3415845" cy="145131"/>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schemeClr val="tx1"/>
                </a:solidFill>
              </a:endParaRPr>
            </a:p>
          </p:txBody>
        </p:sp>
      </p:grpSp>
      <p:sp>
        <p:nvSpPr>
          <p:cNvPr id="12" name="Rectangle 11"/>
          <p:cNvSpPr/>
          <p:nvPr userDrawn="1"/>
        </p:nvSpPr>
        <p:spPr>
          <a:xfrm>
            <a:off x="4767493" y="145132"/>
            <a:ext cx="3415845" cy="353785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a:solidFill>
                <a:schemeClr val="tx1"/>
              </a:solidFill>
            </a:endParaRPr>
          </a:p>
        </p:txBody>
      </p:sp>
    </p:spTree>
    <p:extLst>
      <p:ext uri="{BB962C8B-B14F-4D97-AF65-F5344CB8AC3E}">
        <p14:creationId xmlns:p14="http://schemas.microsoft.com/office/powerpoint/2010/main" val="60601109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9_Picture with Caption">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30845" y="0"/>
            <a:ext cx="8570976" cy="6858000"/>
          </a:xfrm>
          <a:prstGeom prst="rect">
            <a:avLst/>
          </a:prstGeom>
        </p:spPr>
      </p:pic>
      <p:sp>
        <p:nvSpPr>
          <p:cNvPr id="5" name="Date Placeholder 4"/>
          <p:cNvSpPr>
            <a:spLocks noGrp="1"/>
          </p:cNvSpPr>
          <p:nvPr>
            <p:ph type="dt" sz="half" idx="10"/>
          </p:nvPr>
        </p:nvSpPr>
        <p:spPr>
          <a:xfrm>
            <a:off x="838200" y="6356350"/>
            <a:ext cx="2743200" cy="365125"/>
          </a:xfrm>
          <a:prstGeom prst="rect">
            <a:avLst/>
          </a:prstGeom>
        </p:spPr>
        <p:txBody>
          <a:bodyPr/>
          <a:lstStyle/>
          <a:p>
            <a:fld id="{DF54592B-1ACD-4601-A0D0-E9BA947E3BBB}" type="datetimeFigureOut">
              <a:rPr lang="en-US" smtClean="0"/>
              <a:t>10/17/2016</a:t>
            </a:fld>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586B9D05-C4B2-4BF6-83D8-F1906A67E535}" type="slidenum">
              <a:rPr lang="en-US" smtClean="0"/>
              <a:t>‹#›</a:t>
            </a:fld>
            <a:endParaRPr lang="en-US" dirty="0"/>
          </a:p>
        </p:txBody>
      </p:sp>
      <p:sp>
        <p:nvSpPr>
          <p:cNvPr id="8" name="Text Placeholder 2"/>
          <p:cNvSpPr>
            <a:spLocks noGrp="1"/>
          </p:cNvSpPr>
          <p:nvPr>
            <p:ph type="body" idx="13"/>
          </p:nvPr>
        </p:nvSpPr>
        <p:spPr>
          <a:xfrm>
            <a:off x="317276" y="2375808"/>
            <a:ext cx="3556082" cy="986518"/>
          </a:xfrm>
        </p:spPr>
        <p:txBody>
          <a:bodyPr anchor="b">
            <a:noAutofit/>
          </a:bodyPr>
          <a:lstStyle>
            <a:lvl1pPr marL="0" indent="0">
              <a:buNone/>
              <a:defRPr sz="3200" b="0" i="0">
                <a:solidFill>
                  <a:srgbClr val="FF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a:t>
            </a:r>
          </a:p>
        </p:txBody>
      </p:sp>
      <p:grpSp>
        <p:nvGrpSpPr>
          <p:cNvPr id="17" name="Group 16"/>
          <p:cNvGrpSpPr/>
          <p:nvPr userDrawn="1"/>
        </p:nvGrpSpPr>
        <p:grpSpPr>
          <a:xfrm>
            <a:off x="3625793" y="-1"/>
            <a:ext cx="8566208" cy="6874613"/>
            <a:chOff x="3625793" y="-1"/>
            <a:chExt cx="8566208" cy="6874613"/>
          </a:xfrm>
        </p:grpSpPr>
        <p:sp>
          <p:nvSpPr>
            <p:cNvPr id="18" name="Rectangle 17"/>
            <p:cNvSpPr/>
            <p:nvPr userDrawn="1"/>
          </p:nvSpPr>
          <p:spPr>
            <a:xfrm>
              <a:off x="3625793" y="0"/>
              <a:ext cx="5762030" cy="6874612"/>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schemeClr val="tx1"/>
                </a:solidFill>
              </a:endParaRPr>
            </a:p>
          </p:txBody>
        </p:sp>
        <p:sp>
          <p:nvSpPr>
            <p:cNvPr id="19" name="Rectangle 18"/>
            <p:cNvSpPr/>
            <p:nvPr userDrawn="1"/>
          </p:nvSpPr>
          <p:spPr>
            <a:xfrm>
              <a:off x="11858629" y="0"/>
              <a:ext cx="333372" cy="6874612"/>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schemeClr val="tx1"/>
                </a:solidFill>
              </a:endParaRPr>
            </a:p>
          </p:txBody>
        </p:sp>
        <p:sp>
          <p:nvSpPr>
            <p:cNvPr id="20" name="Rectangle 19"/>
            <p:cNvSpPr/>
            <p:nvPr userDrawn="1"/>
          </p:nvSpPr>
          <p:spPr>
            <a:xfrm>
              <a:off x="9387821" y="4779789"/>
              <a:ext cx="2470807" cy="2094822"/>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schemeClr val="tx1"/>
                </a:solidFill>
              </a:endParaRPr>
            </a:p>
          </p:txBody>
        </p:sp>
        <p:sp>
          <p:nvSpPr>
            <p:cNvPr id="21" name="Rectangle 20"/>
            <p:cNvSpPr/>
            <p:nvPr userDrawn="1"/>
          </p:nvSpPr>
          <p:spPr>
            <a:xfrm>
              <a:off x="9387821" y="-1"/>
              <a:ext cx="2470807" cy="2094821"/>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schemeClr val="tx1"/>
                </a:solidFill>
              </a:endParaRPr>
            </a:p>
          </p:txBody>
        </p:sp>
      </p:grpSp>
      <p:sp>
        <p:nvSpPr>
          <p:cNvPr id="12" name="Rectangle 11"/>
          <p:cNvSpPr/>
          <p:nvPr userDrawn="1"/>
        </p:nvSpPr>
        <p:spPr>
          <a:xfrm>
            <a:off x="9387822" y="2094822"/>
            <a:ext cx="2470806" cy="2684967"/>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a:solidFill>
                <a:schemeClr val="tx1"/>
              </a:solidFill>
            </a:endParaRPr>
          </a:p>
        </p:txBody>
      </p:sp>
    </p:spTree>
    <p:extLst>
      <p:ext uri="{BB962C8B-B14F-4D97-AF65-F5344CB8AC3E}">
        <p14:creationId xmlns:p14="http://schemas.microsoft.com/office/powerpoint/2010/main" val="15254571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0_Picture with Caption">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22384" y="0"/>
            <a:ext cx="8570976" cy="6858000"/>
          </a:xfrm>
          <a:prstGeom prst="rect">
            <a:avLst/>
          </a:prstGeom>
        </p:spPr>
      </p:pic>
      <p:sp>
        <p:nvSpPr>
          <p:cNvPr id="5" name="Date Placeholder 4"/>
          <p:cNvSpPr>
            <a:spLocks noGrp="1"/>
          </p:cNvSpPr>
          <p:nvPr>
            <p:ph type="dt" sz="half" idx="10"/>
          </p:nvPr>
        </p:nvSpPr>
        <p:spPr>
          <a:xfrm>
            <a:off x="838200" y="6356350"/>
            <a:ext cx="2743200" cy="365125"/>
          </a:xfrm>
          <a:prstGeom prst="rect">
            <a:avLst/>
          </a:prstGeom>
        </p:spPr>
        <p:txBody>
          <a:bodyPr/>
          <a:lstStyle/>
          <a:p>
            <a:fld id="{DF54592B-1ACD-4601-A0D0-E9BA947E3BBB}" type="datetimeFigureOut">
              <a:rPr lang="en-US" smtClean="0"/>
              <a:t>10/17/2016</a:t>
            </a:fld>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586B9D05-C4B2-4BF6-83D8-F1906A67E535}" type="slidenum">
              <a:rPr lang="en-US" smtClean="0"/>
              <a:t>‹#›</a:t>
            </a:fld>
            <a:endParaRPr lang="en-US" dirty="0"/>
          </a:p>
        </p:txBody>
      </p:sp>
      <p:sp>
        <p:nvSpPr>
          <p:cNvPr id="8" name="Text Placeholder 2"/>
          <p:cNvSpPr>
            <a:spLocks noGrp="1"/>
          </p:cNvSpPr>
          <p:nvPr>
            <p:ph type="body" idx="13"/>
          </p:nvPr>
        </p:nvSpPr>
        <p:spPr>
          <a:xfrm>
            <a:off x="317276" y="2375808"/>
            <a:ext cx="3556082" cy="986518"/>
          </a:xfrm>
        </p:spPr>
        <p:txBody>
          <a:bodyPr anchor="b">
            <a:noAutofit/>
          </a:bodyPr>
          <a:lstStyle>
            <a:lvl1pPr marL="0" indent="0">
              <a:buNone/>
              <a:defRPr sz="3200" b="0" i="0">
                <a:solidFill>
                  <a:srgbClr val="FF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a:t>
            </a:r>
          </a:p>
        </p:txBody>
      </p:sp>
      <p:grpSp>
        <p:nvGrpSpPr>
          <p:cNvPr id="17" name="Group 16"/>
          <p:cNvGrpSpPr/>
          <p:nvPr userDrawn="1"/>
        </p:nvGrpSpPr>
        <p:grpSpPr>
          <a:xfrm>
            <a:off x="3625792" y="0"/>
            <a:ext cx="8566209" cy="6874612"/>
            <a:chOff x="3625792" y="0"/>
            <a:chExt cx="8566209" cy="6874612"/>
          </a:xfrm>
        </p:grpSpPr>
        <p:sp>
          <p:nvSpPr>
            <p:cNvPr id="18" name="Rectangle 17"/>
            <p:cNvSpPr/>
            <p:nvPr userDrawn="1"/>
          </p:nvSpPr>
          <p:spPr>
            <a:xfrm>
              <a:off x="3625792" y="0"/>
              <a:ext cx="189983" cy="6874612"/>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schemeClr val="tx1"/>
                </a:solidFill>
              </a:endParaRPr>
            </a:p>
          </p:txBody>
        </p:sp>
        <p:sp>
          <p:nvSpPr>
            <p:cNvPr id="19" name="Rectangle 18"/>
            <p:cNvSpPr/>
            <p:nvPr userDrawn="1"/>
          </p:nvSpPr>
          <p:spPr>
            <a:xfrm>
              <a:off x="7231621" y="0"/>
              <a:ext cx="4960380" cy="6874612"/>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schemeClr val="tx1"/>
                </a:solidFill>
              </a:endParaRPr>
            </a:p>
          </p:txBody>
        </p:sp>
        <p:sp>
          <p:nvSpPr>
            <p:cNvPr id="20" name="Rectangle 19"/>
            <p:cNvSpPr/>
            <p:nvPr userDrawn="1"/>
          </p:nvSpPr>
          <p:spPr>
            <a:xfrm>
              <a:off x="3815775" y="4502484"/>
              <a:ext cx="3415845" cy="2372127"/>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schemeClr val="tx1"/>
                </a:solidFill>
              </a:endParaRPr>
            </a:p>
          </p:txBody>
        </p:sp>
        <p:sp>
          <p:nvSpPr>
            <p:cNvPr id="21" name="Rectangle 20"/>
            <p:cNvSpPr/>
            <p:nvPr userDrawn="1"/>
          </p:nvSpPr>
          <p:spPr>
            <a:xfrm>
              <a:off x="3815776" y="0"/>
              <a:ext cx="3415844" cy="948018"/>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schemeClr val="tx1"/>
                </a:solidFill>
              </a:endParaRPr>
            </a:p>
          </p:txBody>
        </p:sp>
      </p:grpSp>
      <p:sp>
        <p:nvSpPr>
          <p:cNvPr id="12" name="Rectangle 11"/>
          <p:cNvSpPr/>
          <p:nvPr userDrawn="1"/>
        </p:nvSpPr>
        <p:spPr>
          <a:xfrm>
            <a:off x="3814416" y="964630"/>
            <a:ext cx="3415845" cy="353785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a:solidFill>
                <a:schemeClr val="tx1"/>
              </a:solidFill>
            </a:endParaRPr>
          </a:p>
        </p:txBody>
      </p:sp>
    </p:spTree>
    <p:extLst>
      <p:ext uri="{BB962C8B-B14F-4D97-AF65-F5344CB8AC3E}">
        <p14:creationId xmlns:p14="http://schemas.microsoft.com/office/powerpoint/2010/main" val="249769576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1_Picture with Caption">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22378" y="0"/>
            <a:ext cx="8570976" cy="6858000"/>
          </a:xfrm>
          <a:prstGeom prst="rect">
            <a:avLst/>
          </a:prstGeom>
        </p:spPr>
      </p:pic>
      <p:sp>
        <p:nvSpPr>
          <p:cNvPr id="5" name="Date Placeholder 4"/>
          <p:cNvSpPr>
            <a:spLocks noGrp="1"/>
          </p:cNvSpPr>
          <p:nvPr>
            <p:ph type="dt" sz="half" idx="10"/>
          </p:nvPr>
        </p:nvSpPr>
        <p:spPr>
          <a:xfrm>
            <a:off x="838200" y="6356350"/>
            <a:ext cx="2743200" cy="365125"/>
          </a:xfrm>
          <a:prstGeom prst="rect">
            <a:avLst/>
          </a:prstGeom>
        </p:spPr>
        <p:txBody>
          <a:bodyPr/>
          <a:lstStyle/>
          <a:p>
            <a:fld id="{DF54592B-1ACD-4601-A0D0-E9BA947E3BBB}" type="datetimeFigureOut">
              <a:rPr lang="en-US" smtClean="0"/>
              <a:t>10/17/2016</a:t>
            </a:fld>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586B9D05-C4B2-4BF6-83D8-F1906A67E535}" type="slidenum">
              <a:rPr lang="en-US" smtClean="0"/>
              <a:t>‹#›</a:t>
            </a:fld>
            <a:endParaRPr lang="en-US" dirty="0"/>
          </a:p>
        </p:txBody>
      </p:sp>
      <p:sp>
        <p:nvSpPr>
          <p:cNvPr id="8" name="Text Placeholder 2"/>
          <p:cNvSpPr>
            <a:spLocks noGrp="1"/>
          </p:cNvSpPr>
          <p:nvPr>
            <p:ph type="body" idx="13"/>
          </p:nvPr>
        </p:nvSpPr>
        <p:spPr>
          <a:xfrm>
            <a:off x="317276" y="2375808"/>
            <a:ext cx="3556082" cy="986518"/>
          </a:xfrm>
        </p:spPr>
        <p:txBody>
          <a:bodyPr anchor="b">
            <a:noAutofit/>
          </a:bodyPr>
          <a:lstStyle>
            <a:lvl1pPr marL="0" indent="0">
              <a:buNone/>
              <a:defRPr sz="3200" b="0" i="0">
                <a:solidFill>
                  <a:srgbClr val="FF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a:t>
            </a:r>
          </a:p>
        </p:txBody>
      </p:sp>
      <p:grpSp>
        <p:nvGrpSpPr>
          <p:cNvPr id="17" name="Group 16"/>
          <p:cNvGrpSpPr/>
          <p:nvPr userDrawn="1"/>
        </p:nvGrpSpPr>
        <p:grpSpPr>
          <a:xfrm>
            <a:off x="3638038" y="0"/>
            <a:ext cx="8553963" cy="6874612"/>
            <a:chOff x="3638038" y="0"/>
            <a:chExt cx="8553963" cy="6874612"/>
          </a:xfrm>
        </p:grpSpPr>
        <p:sp>
          <p:nvSpPr>
            <p:cNvPr id="18" name="Rectangle 17"/>
            <p:cNvSpPr/>
            <p:nvPr userDrawn="1"/>
          </p:nvSpPr>
          <p:spPr>
            <a:xfrm>
              <a:off x="3638038" y="0"/>
              <a:ext cx="4268476" cy="6874612"/>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schemeClr val="tx1"/>
                </a:solidFill>
              </a:endParaRPr>
            </a:p>
          </p:txBody>
        </p:sp>
        <p:sp>
          <p:nvSpPr>
            <p:cNvPr id="19" name="Rectangle 18"/>
            <p:cNvSpPr/>
            <p:nvPr userDrawn="1"/>
          </p:nvSpPr>
          <p:spPr>
            <a:xfrm>
              <a:off x="11323711" y="0"/>
              <a:ext cx="868290" cy="6874612"/>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schemeClr val="tx1"/>
                </a:solidFill>
              </a:endParaRPr>
            </a:p>
          </p:txBody>
        </p:sp>
        <p:sp>
          <p:nvSpPr>
            <p:cNvPr id="20" name="Rectangle 19"/>
            <p:cNvSpPr/>
            <p:nvPr userDrawn="1"/>
          </p:nvSpPr>
          <p:spPr>
            <a:xfrm>
              <a:off x="7906511" y="3799752"/>
              <a:ext cx="3415845" cy="3074860"/>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schemeClr val="tx1"/>
                </a:solidFill>
              </a:endParaRPr>
            </a:p>
          </p:txBody>
        </p:sp>
        <p:sp>
          <p:nvSpPr>
            <p:cNvPr id="21" name="Rectangle 20"/>
            <p:cNvSpPr/>
            <p:nvPr userDrawn="1"/>
          </p:nvSpPr>
          <p:spPr>
            <a:xfrm>
              <a:off x="7906512" y="0"/>
              <a:ext cx="3415845" cy="261897"/>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schemeClr val="tx1"/>
                </a:solidFill>
              </a:endParaRPr>
            </a:p>
          </p:txBody>
        </p:sp>
      </p:grpSp>
      <p:sp>
        <p:nvSpPr>
          <p:cNvPr id="12" name="Rectangle 11"/>
          <p:cNvSpPr/>
          <p:nvPr userDrawn="1"/>
        </p:nvSpPr>
        <p:spPr>
          <a:xfrm>
            <a:off x="7907866" y="261897"/>
            <a:ext cx="3415845" cy="353785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a:solidFill>
                <a:schemeClr val="tx1"/>
              </a:solidFill>
            </a:endParaRPr>
          </a:p>
        </p:txBody>
      </p:sp>
    </p:spTree>
    <p:extLst>
      <p:ext uri="{BB962C8B-B14F-4D97-AF65-F5344CB8AC3E}">
        <p14:creationId xmlns:p14="http://schemas.microsoft.com/office/powerpoint/2010/main" val="239150076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2_Picture with Caption">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22378" y="0"/>
            <a:ext cx="8570976" cy="6858000"/>
          </a:xfrm>
          <a:prstGeom prst="rect">
            <a:avLst/>
          </a:prstGeom>
        </p:spPr>
      </p:pic>
      <p:sp>
        <p:nvSpPr>
          <p:cNvPr id="5" name="Date Placeholder 4"/>
          <p:cNvSpPr>
            <a:spLocks noGrp="1"/>
          </p:cNvSpPr>
          <p:nvPr>
            <p:ph type="dt" sz="half" idx="10"/>
          </p:nvPr>
        </p:nvSpPr>
        <p:spPr>
          <a:xfrm>
            <a:off x="838200" y="6356350"/>
            <a:ext cx="2743200" cy="365125"/>
          </a:xfrm>
          <a:prstGeom prst="rect">
            <a:avLst/>
          </a:prstGeom>
        </p:spPr>
        <p:txBody>
          <a:bodyPr/>
          <a:lstStyle/>
          <a:p>
            <a:fld id="{DF54592B-1ACD-4601-A0D0-E9BA947E3BBB}" type="datetimeFigureOut">
              <a:rPr lang="en-US" smtClean="0"/>
              <a:t>10/17/2016</a:t>
            </a:fld>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586B9D05-C4B2-4BF6-83D8-F1906A67E535}" type="slidenum">
              <a:rPr lang="en-US" smtClean="0"/>
              <a:t>‹#›</a:t>
            </a:fld>
            <a:endParaRPr lang="en-US" dirty="0"/>
          </a:p>
        </p:txBody>
      </p:sp>
      <p:sp>
        <p:nvSpPr>
          <p:cNvPr id="8" name="Text Placeholder 2"/>
          <p:cNvSpPr>
            <a:spLocks noGrp="1"/>
          </p:cNvSpPr>
          <p:nvPr>
            <p:ph type="body" idx="13"/>
          </p:nvPr>
        </p:nvSpPr>
        <p:spPr>
          <a:xfrm>
            <a:off x="317276" y="2375808"/>
            <a:ext cx="3556082" cy="986518"/>
          </a:xfrm>
        </p:spPr>
        <p:txBody>
          <a:bodyPr anchor="b">
            <a:noAutofit/>
          </a:bodyPr>
          <a:lstStyle>
            <a:lvl1pPr marL="0" indent="0">
              <a:buNone/>
              <a:defRPr sz="3200" b="0" i="0">
                <a:solidFill>
                  <a:srgbClr val="FF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a:t>
            </a:r>
          </a:p>
        </p:txBody>
      </p:sp>
      <p:grpSp>
        <p:nvGrpSpPr>
          <p:cNvPr id="17" name="Group 16"/>
          <p:cNvGrpSpPr/>
          <p:nvPr userDrawn="1"/>
        </p:nvGrpSpPr>
        <p:grpSpPr>
          <a:xfrm>
            <a:off x="3638038" y="0"/>
            <a:ext cx="8553963" cy="6874612"/>
            <a:chOff x="3638038" y="0"/>
            <a:chExt cx="8553963" cy="6874612"/>
          </a:xfrm>
        </p:grpSpPr>
        <p:sp>
          <p:nvSpPr>
            <p:cNvPr id="18" name="Rectangle 17"/>
            <p:cNvSpPr/>
            <p:nvPr userDrawn="1"/>
          </p:nvSpPr>
          <p:spPr>
            <a:xfrm>
              <a:off x="3638038" y="0"/>
              <a:ext cx="2879940" cy="6874612"/>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schemeClr val="tx1"/>
                </a:solidFill>
              </a:endParaRPr>
            </a:p>
          </p:txBody>
        </p:sp>
        <p:sp>
          <p:nvSpPr>
            <p:cNvPr id="19" name="Rectangle 18"/>
            <p:cNvSpPr/>
            <p:nvPr userDrawn="1"/>
          </p:nvSpPr>
          <p:spPr>
            <a:xfrm>
              <a:off x="9935178" y="0"/>
              <a:ext cx="2256823" cy="6874612"/>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schemeClr val="tx1"/>
                </a:solidFill>
              </a:endParaRPr>
            </a:p>
          </p:txBody>
        </p:sp>
        <p:sp>
          <p:nvSpPr>
            <p:cNvPr id="20" name="Rectangle 19"/>
            <p:cNvSpPr/>
            <p:nvPr userDrawn="1"/>
          </p:nvSpPr>
          <p:spPr>
            <a:xfrm>
              <a:off x="6517979" y="4456474"/>
              <a:ext cx="3417199" cy="2418138"/>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schemeClr val="tx1"/>
                </a:solidFill>
              </a:endParaRPr>
            </a:p>
          </p:txBody>
        </p:sp>
        <p:sp>
          <p:nvSpPr>
            <p:cNvPr id="21" name="Rectangle 20"/>
            <p:cNvSpPr/>
            <p:nvPr userDrawn="1"/>
          </p:nvSpPr>
          <p:spPr>
            <a:xfrm>
              <a:off x="6517978" y="0"/>
              <a:ext cx="3415845" cy="918619"/>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schemeClr val="tx1"/>
                </a:solidFill>
              </a:endParaRPr>
            </a:p>
          </p:txBody>
        </p:sp>
      </p:grpSp>
      <p:sp>
        <p:nvSpPr>
          <p:cNvPr id="12" name="Rectangle 11"/>
          <p:cNvSpPr/>
          <p:nvPr userDrawn="1"/>
        </p:nvSpPr>
        <p:spPr>
          <a:xfrm>
            <a:off x="6519333" y="918619"/>
            <a:ext cx="3415845" cy="353785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a:solidFill>
                <a:schemeClr val="tx1"/>
              </a:solidFill>
            </a:endParaRPr>
          </a:p>
        </p:txBody>
      </p:sp>
    </p:spTree>
    <p:extLst>
      <p:ext uri="{BB962C8B-B14F-4D97-AF65-F5344CB8AC3E}">
        <p14:creationId xmlns:p14="http://schemas.microsoft.com/office/powerpoint/2010/main" val="321061466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reaker 1: Printer Friendly">
    <p:spTree>
      <p:nvGrpSpPr>
        <p:cNvPr id="1" name=""/>
        <p:cNvGrpSpPr/>
        <p:nvPr/>
      </p:nvGrpSpPr>
      <p:grpSpPr>
        <a:xfrm>
          <a:off x="0" y="0"/>
          <a:ext cx="0" cy="0"/>
          <a:chOff x="0" y="0"/>
          <a:chExt cx="0" cy="0"/>
        </a:xfrm>
      </p:grpSpPr>
      <p:sp>
        <p:nvSpPr>
          <p:cNvPr id="2" name="Title 1"/>
          <p:cNvSpPr>
            <a:spLocks noGrp="1"/>
          </p:cNvSpPr>
          <p:nvPr>
            <p:ph type="title"/>
          </p:nvPr>
        </p:nvSpPr>
        <p:spPr>
          <a:xfrm>
            <a:off x="338138" y="2740025"/>
            <a:ext cx="11520490" cy="907100"/>
          </a:xfrm>
        </p:spPr>
        <p:txBody>
          <a:bodyPr anchor="ctr"/>
          <a:lstStyle>
            <a:lvl1pPr marL="0" algn="l" defTabSz="914400" rtl="0" eaLnBrk="1" latinLnBrk="0" hangingPunct="1">
              <a:lnSpc>
                <a:spcPct val="90000"/>
              </a:lnSpc>
              <a:spcBef>
                <a:spcPct val="0"/>
              </a:spcBef>
              <a:buNone/>
              <a:defRPr lang="en-US" sz="3600" kern="1200" dirty="0">
                <a:solidFill>
                  <a:schemeClr val="accent1"/>
                </a:solidFill>
                <a:effectLst/>
                <a:latin typeface="+mj-lt"/>
                <a:ea typeface="+mj-ea"/>
                <a:cs typeface="+mj-cs"/>
              </a:defRPr>
            </a:lvl1pPr>
          </a:lstStyle>
          <a:p>
            <a:r>
              <a:rPr lang="en-US" dirty="0" smtClean="0"/>
              <a:t>Click to edit Master title style</a:t>
            </a:r>
            <a:endParaRPr lang="en-US" dirty="0"/>
          </a:p>
        </p:txBody>
      </p:sp>
      <p:sp>
        <p:nvSpPr>
          <p:cNvPr id="4" name="Slide Number Placeholder 3"/>
          <p:cNvSpPr>
            <a:spLocks noGrp="1"/>
          </p:cNvSpPr>
          <p:nvPr>
            <p:ph type="sldNum" sz="quarter" idx="11"/>
          </p:nvPr>
        </p:nvSpPr>
        <p:spPr/>
        <p:txBody>
          <a:bodyPr/>
          <a:lstStyle/>
          <a:p>
            <a:pPr algn="r"/>
            <a:fld id="{6FE306A7-A228-4E07-8D4E-C1DA2C3F3993}" type="slidenum">
              <a:rPr lang="en-US" smtClean="0"/>
              <a:pPr algn="r"/>
              <a:t>‹#›</a:t>
            </a:fld>
            <a:endParaRPr lang="en-US" dirty="0"/>
          </a:p>
        </p:txBody>
      </p:sp>
    </p:spTree>
    <p:extLst>
      <p:ext uri="{BB962C8B-B14F-4D97-AF65-F5344CB8AC3E}">
        <p14:creationId xmlns:p14="http://schemas.microsoft.com/office/powerpoint/2010/main" val="288783539"/>
      </p:ext>
    </p:extLst>
  </p:cSld>
  <p:clrMapOvr>
    <a:masterClrMapping/>
  </p:clrMapOvr>
  <p:timing>
    <p:tnLst>
      <p:par>
        <p:cTn id="1" dur="indefinite" restart="never" nodeType="tmRoot"/>
      </p:par>
    </p:tnLst>
  </p:timing>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36549" y="292608"/>
            <a:ext cx="11513969" cy="874319"/>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228600" indent="-228600">
              <a:defRPr lang="en-US" sz="2800" kern="1200" dirty="0" smtClean="0">
                <a:solidFill>
                  <a:schemeClr val="tx1"/>
                </a:solidFill>
                <a:latin typeface="+mn-lt"/>
                <a:ea typeface="+mn-ea"/>
                <a:cs typeface="+mn-cs"/>
              </a:defRPr>
            </a:lvl1pPr>
            <a:lvl2pPr>
              <a:spcBef>
                <a:spcPts val="600"/>
              </a:spcBef>
              <a:defRPr/>
            </a:lvl2pPr>
            <a:lvl3pPr>
              <a:spcBef>
                <a:spcPts val="600"/>
              </a:spcBef>
              <a:defRPr/>
            </a:lvl3pPr>
          </a:lstStyle>
          <a:p>
            <a:pPr marL="228600" lvl="0" indent="-228600" algn="l" defTabSz="914400" rtl="0" eaLnBrk="1" latinLnBrk="0" hangingPunct="1">
              <a:lnSpc>
                <a:spcPct val="90000"/>
              </a:lnSpc>
              <a:spcBef>
                <a:spcPts val="1400"/>
              </a:spcBef>
              <a:buClr>
                <a:srgbClr val="E12726"/>
              </a:buClr>
              <a:buFont typeface="Arial" panose="020B0604020202020204" pitchFamily="34" charset="0"/>
              <a:buChar char="•"/>
            </a:pPr>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vert="horz" lIns="0" tIns="0" rIns="0" bIns="0" rtlCol="0" anchor="ctr"/>
          <a:lstStyle>
            <a:lvl1pPr algn="r">
              <a:defRPr lang="en-US" smtClean="0"/>
            </a:lvl1pPr>
          </a:lstStyle>
          <a:p>
            <a:fld id="{6FE306A7-A228-4E07-8D4E-C1DA2C3F3993}" type="slidenum">
              <a:rPr lang="en-US" smtClean="0"/>
              <a:pPr/>
              <a:t>‹#›</a:t>
            </a:fld>
            <a:endParaRPr lang="en-US" dirty="0"/>
          </a:p>
        </p:txBody>
      </p:sp>
    </p:spTree>
    <p:extLst>
      <p:ext uri="{BB962C8B-B14F-4D97-AF65-F5344CB8AC3E}">
        <p14:creationId xmlns:p14="http://schemas.microsoft.com/office/powerpoint/2010/main" val="3972676242"/>
      </p:ext>
    </p:extLst>
  </p:cSld>
  <p:clrMapOvr>
    <a:masterClrMapping/>
  </p:clrMapOvr>
  <p:timing>
    <p:tnLst>
      <p:par>
        <p:cTn id="1" dur="indefinite" restart="never" nodeType="tmRoot"/>
      </p:par>
    </p:tnLst>
  </p:timing>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ext: Two Column">
    <p:spTree>
      <p:nvGrpSpPr>
        <p:cNvPr id="1" name=""/>
        <p:cNvGrpSpPr/>
        <p:nvPr/>
      </p:nvGrpSpPr>
      <p:grpSpPr>
        <a:xfrm>
          <a:off x="0" y="0"/>
          <a:ext cx="0" cy="0"/>
          <a:chOff x="0" y="0"/>
          <a:chExt cx="0" cy="0"/>
        </a:xfrm>
      </p:grpSpPr>
      <p:sp>
        <p:nvSpPr>
          <p:cNvPr id="2" name="Title 1"/>
          <p:cNvSpPr>
            <a:spLocks noGrp="1"/>
          </p:cNvSpPr>
          <p:nvPr>
            <p:ph type="title"/>
          </p:nvPr>
        </p:nvSpPr>
        <p:spPr>
          <a:xfrm>
            <a:off x="336549" y="292608"/>
            <a:ext cx="11513969" cy="874319"/>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333374" y="1338263"/>
            <a:ext cx="5572125" cy="4833936"/>
          </a:xfrm>
        </p:spPr>
        <p:txBody>
          <a:bodyPr/>
          <a:lstStyle>
            <a:lvl1pPr marL="228600" indent="-228600">
              <a:defRPr lang="en-US" sz="2800" kern="1200" dirty="0" smtClean="0">
                <a:solidFill>
                  <a:schemeClr val="tx1"/>
                </a:solidFill>
                <a:latin typeface="+mn-lt"/>
                <a:ea typeface="+mn-ea"/>
                <a:cs typeface="+mn-cs"/>
              </a:defRPr>
            </a:lvl1pPr>
            <a:lvl2pPr>
              <a:spcBef>
                <a:spcPts val="600"/>
              </a:spcBef>
              <a:defRPr/>
            </a:lvl2pPr>
            <a:lvl3pPr>
              <a:spcBef>
                <a:spcPts val="600"/>
              </a:spcBef>
              <a:defRPr/>
            </a:lvl3pPr>
          </a:lstStyle>
          <a:p>
            <a:pPr marL="228600" lvl="0" indent="-228600" algn="l" defTabSz="914400" rtl="0" eaLnBrk="1" latinLnBrk="0" hangingPunct="1">
              <a:lnSpc>
                <a:spcPct val="90000"/>
              </a:lnSpc>
              <a:spcBef>
                <a:spcPts val="1400"/>
              </a:spcBef>
              <a:buClr>
                <a:srgbClr val="E12726"/>
              </a:buClr>
              <a:buFont typeface="Arial" panose="020B0604020202020204" pitchFamily="34" charset="0"/>
              <a:buChar char="•"/>
            </a:pPr>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286500" y="1338262"/>
            <a:ext cx="5564018" cy="4833937"/>
          </a:xfrm>
        </p:spPr>
        <p:txBody>
          <a:bodyPr/>
          <a:lstStyle>
            <a:lvl1pPr marL="228600" indent="-228600">
              <a:defRPr lang="en-US" sz="2800" kern="1200" dirty="0" smtClean="0">
                <a:solidFill>
                  <a:schemeClr val="tx1"/>
                </a:solidFill>
                <a:latin typeface="+mn-lt"/>
                <a:ea typeface="+mn-ea"/>
                <a:cs typeface="+mn-cs"/>
              </a:defRPr>
            </a:lvl1pPr>
            <a:lvl2pPr marL="685800" indent="-228600">
              <a:defRPr lang="en-US" sz="2400" kern="1200" dirty="0" smtClean="0">
                <a:solidFill>
                  <a:prstClr val="black"/>
                </a:solidFill>
                <a:latin typeface="+mn-lt"/>
                <a:ea typeface="+mn-ea"/>
                <a:cs typeface="+mn-cs"/>
              </a:defRPr>
            </a:lvl2pPr>
            <a:lvl3pPr marL="1143000" indent="-228600">
              <a:defRPr lang="en-US" sz="2400" kern="1200" dirty="0" smtClean="0">
                <a:solidFill>
                  <a:prstClr val="black"/>
                </a:solidFill>
                <a:latin typeface="+mn-lt"/>
                <a:ea typeface="+mn-ea"/>
                <a:cs typeface="+mn-cs"/>
              </a:defRPr>
            </a:lvl3pPr>
            <a:lvl4pPr>
              <a:defRPr sz="2400"/>
            </a:lvl4pPr>
            <a:lvl5pPr>
              <a:defRPr sz="2400"/>
            </a:lvl5pPr>
          </a:lstStyle>
          <a:p>
            <a:pPr marL="228600" lvl="0" indent="-228600" algn="l" defTabSz="914400" rtl="0" eaLnBrk="1" latinLnBrk="0" hangingPunct="1">
              <a:lnSpc>
                <a:spcPct val="90000"/>
              </a:lnSpc>
              <a:spcBef>
                <a:spcPts val="1400"/>
              </a:spcBef>
              <a:buClr>
                <a:srgbClr val="E12726"/>
              </a:buClr>
              <a:buFont typeface="Arial" panose="020B0604020202020204" pitchFamily="34" charset="0"/>
              <a:buChar char="•"/>
            </a:pPr>
            <a:r>
              <a:rPr lang="en-US" dirty="0" smtClean="0"/>
              <a:t>Click to edit Master text styles</a:t>
            </a:r>
          </a:p>
          <a:p>
            <a:pPr marL="685800" lvl="1" indent="-228600" algn="l" defTabSz="914400" rtl="0" eaLnBrk="1" latinLnBrk="0" hangingPunct="1">
              <a:lnSpc>
                <a:spcPct val="90000"/>
              </a:lnSpc>
              <a:spcBef>
                <a:spcPts val="600"/>
              </a:spcBef>
              <a:buFont typeface="Arial" panose="020B0604020202020204" pitchFamily="34" charset="0"/>
              <a:buChar char="•"/>
            </a:pPr>
            <a:r>
              <a:rPr lang="en-US" dirty="0" smtClean="0"/>
              <a:t>Second level</a:t>
            </a:r>
          </a:p>
          <a:p>
            <a:pPr marL="1143000" lvl="2" indent="-228600" algn="l" defTabSz="914400" rtl="0" eaLnBrk="1" latinLnBrk="0" hangingPunct="1">
              <a:lnSpc>
                <a:spcPct val="90000"/>
              </a:lnSpc>
              <a:spcBef>
                <a:spcPts val="600"/>
              </a:spcBef>
              <a:buFont typeface="Arial" panose="020B0604020202020204" pitchFamily="34" charset="0"/>
              <a:buChar char="•"/>
            </a:pPr>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p:txBody>
          <a:bodyPr vert="horz" lIns="0" tIns="0" rIns="0" bIns="0" rtlCol="0" anchor="ctr"/>
          <a:lstStyle>
            <a:lvl1pPr>
              <a:defRPr lang="en-US" smtClean="0"/>
            </a:lvl1pPr>
          </a:lstStyle>
          <a:p>
            <a:pPr algn="r"/>
            <a:fld id="{6FE306A7-A228-4E07-8D4E-C1DA2C3F3993}" type="slidenum">
              <a:rPr lang="en-US" smtClean="0"/>
              <a:pPr algn="r"/>
              <a:t>‹#›</a:t>
            </a:fld>
            <a:endParaRPr lang="en-US" dirty="0"/>
          </a:p>
        </p:txBody>
      </p:sp>
    </p:spTree>
    <p:extLst>
      <p:ext uri="{BB962C8B-B14F-4D97-AF65-F5344CB8AC3E}">
        <p14:creationId xmlns:p14="http://schemas.microsoft.com/office/powerpoint/2010/main" val="2513055836"/>
      </p:ext>
    </p:extLst>
  </p:cSld>
  <p:clrMapOvr>
    <a:masterClrMapping/>
  </p:clrMapOvr>
  <p:timing>
    <p:tnLst>
      <p:par>
        <p:cTn id="1" dur="indefinite" restart="never" nodeType="tmRoot"/>
      </p:par>
    </p:tnLst>
  </p:timing>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One Subheading">
    <p:spTree>
      <p:nvGrpSpPr>
        <p:cNvPr id="1" name=""/>
        <p:cNvGrpSpPr/>
        <p:nvPr/>
      </p:nvGrpSpPr>
      <p:grpSpPr>
        <a:xfrm>
          <a:off x="0" y="0"/>
          <a:ext cx="0" cy="0"/>
          <a:chOff x="0" y="0"/>
          <a:chExt cx="0" cy="0"/>
        </a:xfrm>
      </p:grpSpPr>
      <p:sp>
        <p:nvSpPr>
          <p:cNvPr id="2" name="Title 1"/>
          <p:cNvSpPr>
            <a:spLocks noGrp="1"/>
          </p:cNvSpPr>
          <p:nvPr>
            <p:ph type="title"/>
          </p:nvPr>
        </p:nvSpPr>
        <p:spPr>
          <a:xfrm>
            <a:off x="333375" y="292608"/>
            <a:ext cx="11525250" cy="876299"/>
          </a:xfrm>
        </p:spPr>
        <p:txBody>
          <a:bodyPr/>
          <a:lstStyle/>
          <a:p>
            <a:r>
              <a:rPr lang="en-US" dirty="0" smtClean="0"/>
              <a:t>Click to edit Master title style</a:t>
            </a:r>
            <a:endParaRPr lang="en-US" dirty="0"/>
          </a:p>
        </p:txBody>
      </p:sp>
      <p:sp>
        <p:nvSpPr>
          <p:cNvPr id="3" name="Text Placeholder 2"/>
          <p:cNvSpPr>
            <a:spLocks noGrp="1"/>
          </p:cNvSpPr>
          <p:nvPr>
            <p:ph type="body" idx="1"/>
          </p:nvPr>
        </p:nvSpPr>
        <p:spPr>
          <a:xfrm>
            <a:off x="333375" y="1338263"/>
            <a:ext cx="11525251" cy="547687"/>
          </a:xfrm>
        </p:spPr>
        <p:txBody>
          <a:bodyPr lIns="0" tIns="54864" rIns="0" bIns="0" anchor="t">
            <a:noAutofit/>
          </a:bodyPr>
          <a:lstStyle>
            <a:lvl1pPr marL="0" indent="0">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333375" y="1885950"/>
            <a:ext cx="11525249" cy="4286250"/>
          </a:xfrm>
        </p:spPr>
        <p:txBody>
          <a:bodyPr/>
          <a:lstStyle>
            <a:lvl1pPr marL="228600" indent="-228600">
              <a:defRPr lang="en-US" sz="2800" kern="1200" dirty="0" smtClean="0">
                <a:solidFill>
                  <a:schemeClr val="tx1"/>
                </a:solidFill>
                <a:latin typeface="+mn-lt"/>
                <a:ea typeface="+mn-ea"/>
                <a:cs typeface="+mn-cs"/>
              </a:defRPr>
            </a:lvl1pPr>
            <a:lvl2pPr marL="685800" indent="-228600">
              <a:defRPr lang="en-US" sz="2400" kern="1200" dirty="0" smtClean="0">
                <a:solidFill>
                  <a:prstClr val="black"/>
                </a:solidFill>
                <a:latin typeface="+mn-lt"/>
                <a:ea typeface="+mn-ea"/>
                <a:cs typeface="+mn-cs"/>
              </a:defRPr>
            </a:lvl2pPr>
            <a:lvl3pPr>
              <a:spcBef>
                <a:spcPts val="600"/>
              </a:spcBef>
              <a:defRPr sz="2400"/>
            </a:lvl3pPr>
            <a:lvl4pPr>
              <a:defRPr sz="2400"/>
            </a:lvl4pPr>
            <a:lvl5pPr>
              <a:defRPr sz="2400"/>
            </a:lvl5pPr>
          </a:lstStyle>
          <a:p>
            <a:pPr marL="228600" lvl="0" indent="-228600" algn="l" defTabSz="914400" rtl="0" eaLnBrk="1" latinLnBrk="0" hangingPunct="1">
              <a:lnSpc>
                <a:spcPct val="90000"/>
              </a:lnSpc>
              <a:spcBef>
                <a:spcPts val="1400"/>
              </a:spcBef>
              <a:buClr>
                <a:srgbClr val="E12726"/>
              </a:buClr>
              <a:buFont typeface="Arial" panose="020B0604020202020204" pitchFamily="34" charset="0"/>
              <a:buChar char="•"/>
            </a:pPr>
            <a:r>
              <a:rPr lang="en-US" dirty="0" smtClean="0"/>
              <a:t>Click to edit Master text styles</a:t>
            </a:r>
          </a:p>
          <a:p>
            <a:pPr marL="685800" lvl="1" indent="-228600" algn="l" defTabSz="914400" rtl="0" eaLnBrk="1" latinLnBrk="0" hangingPunct="1">
              <a:lnSpc>
                <a:spcPct val="90000"/>
              </a:lnSpc>
              <a:spcBef>
                <a:spcPts val="600"/>
              </a:spcBef>
              <a:buFont typeface="Arial" panose="020B0604020202020204" pitchFamily="34" charset="0"/>
              <a:buChar char="•"/>
            </a:pPr>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8"/>
          <p:cNvSpPr>
            <a:spLocks noGrp="1"/>
          </p:cNvSpPr>
          <p:nvPr>
            <p:ph type="sldNum" sz="quarter" idx="12"/>
          </p:nvPr>
        </p:nvSpPr>
        <p:spPr/>
        <p:txBody>
          <a:bodyPr vert="horz" lIns="0" tIns="0" rIns="0" bIns="0" rtlCol="0" anchor="ctr"/>
          <a:lstStyle>
            <a:lvl1pPr>
              <a:defRPr lang="en-US" smtClean="0"/>
            </a:lvl1pPr>
          </a:lstStyle>
          <a:p>
            <a:pPr algn="r"/>
            <a:fld id="{6FE306A7-A228-4E07-8D4E-C1DA2C3F3993}" type="slidenum">
              <a:rPr lang="en-US" smtClean="0"/>
              <a:pPr algn="r"/>
              <a:t>‹#›</a:t>
            </a:fld>
            <a:endParaRPr lang="en-US" dirty="0"/>
          </a:p>
        </p:txBody>
      </p:sp>
    </p:spTree>
    <p:extLst>
      <p:ext uri="{BB962C8B-B14F-4D97-AF65-F5344CB8AC3E}">
        <p14:creationId xmlns:p14="http://schemas.microsoft.com/office/powerpoint/2010/main" val="1085167723"/>
      </p:ext>
    </p:extLst>
  </p:cSld>
  <p:clrMapOvr>
    <a:masterClrMapping/>
  </p:clrMapOvr>
  <p:timing>
    <p:tnLst>
      <p:par>
        <p:cTn id="1" dur="indefinite" restart="never" nodeType="tmRoot"/>
      </p:par>
    </p:tnLst>
  </p:timing>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Text: Two Subheadings">
    <p:spTree>
      <p:nvGrpSpPr>
        <p:cNvPr id="1" name=""/>
        <p:cNvGrpSpPr/>
        <p:nvPr/>
      </p:nvGrpSpPr>
      <p:grpSpPr>
        <a:xfrm>
          <a:off x="0" y="0"/>
          <a:ext cx="0" cy="0"/>
          <a:chOff x="0" y="0"/>
          <a:chExt cx="0" cy="0"/>
        </a:xfrm>
      </p:grpSpPr>
      <p:sp>
        <p:nvSpPr>
          <p:cNvPr id="2" name="Title 1"/>
          <p:cNvSpPr>
            <a:spLocks noGrp="1"/>
          </p:cNvSpPr>
          <p:nvPr>
            <p:ph type="title"/>
          </p:nvPr>
        </p:nvSpPr>
        <p:spPr>
          <a:xfrm>
            <a:off x="333375" y="292608"/>
            <a:ext cx="11525250" cy="876299"/>
          </a:xfrm>
        </p:spPr>
        <p:txBody>
          <a:bodyPr/>
          <a:lstStyle/>
          <a:p>
            <a:r>
              <a:rPr lang="en-US" dirty="0" smtClean="0"/>
              <a:t>Click to edit Master title style</a:t>
            </a:r>
            <a:endParaRPr lang="en-US" dirty="0"/>
          </a:p>
        </p:txBody>
      </p:sp>
      <p:sp>
        <p:nvSpPr>
          <p:cNvPr id="3" name="Text Placeholder 2"/>
          <p:cNvSpPr>
            <a:spLocks noGrp="1"/>
          </p:cNvSpPr>
          <p:nvPr>
            <p:ph type="body" idx="1"/>
          </p:nvPr>
        </p:nvSpPr>
        <p:spPr>
          <a:xfrm>
            <a:off x="333375" y="1338263"/>
            <a:ext cx="5572125" cy="547687"/>
          </a:xfrm>
        </p:spPr>
        <p:txBody>
          <a:bodyPr lIns="0" tIns="54864" rIns="0" bIns="0" anchor="t">
            <a:noAutofit/>
          </a:bodyPr>
          <a:lstStyle>
            <a:lvl1pPr marL="0" indent="0">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333376" y="1885950"/>
            <a:ext cx="5572124" cy="4286250"/>
          </a:xfrm>
        </p:spPr>
        <p:txBody>
          <a:bodyPr/>
          <a:lstStyle>
            <a:lvl1pPr marL="228600" indent="-228600">
              <a:defRPr lang="en-US" sz="2800" kern="1200" dirty="0" smtClean="0">
                <a:solidFill>
                  <a:schemeClr val="tx1"/>
                </a:solidFill>
                <a:latin typeface="+mn-lt"/>
                <a:ea typeface="+mn-ea"/>
                <a:cs typeface="+mn-cs"/>
              </a:defRPr>
            </a:lvl1pPr>
            <a:lvl2pPr marL="685800" indent="-228600">
              <a:defRPr lang="en-US" sz="2400" kern="1200" dirty="0" smtClean="0">
                <a:solidFill>
                  <a:prstClr val="black"/>
                </a:solidFill>
                <a:latin typeface="+mn-lt"/>
                <a:ea typeface="+mn-ea"/>
                <a:cs typeface="+mn-cs"/>
              </a:defRPr>
            </a:lvl2pPr>
            <a:lvl3pPr>
              <a:spcBef>
                <a:spcPts val="600"/>
              </a:spcBef>
              <a:defRPr sz="2400"/>
            </a:lvl3pPr>
            <a:lvl4pPr>
              <a:defRPr sz="2400"/>
            </a:lvl4pPr>
            <a:lvl5pPr>
              <a:defRPr sz="2400"/>
            </a:lvl5pPr>
          </a:lstStyle>
          <a:p>
            <a:pPr marL="228600" lvl="0" indent="-228600" algn="l" defTabSz="914400" rtl="0" eaLnBrk="1" latinLnBrk="0" hangingPunct="1">
              <a:lnSpc>
                <a:spcPct val="90000"/>
              </a:lnSpc>
              <a:spcBef>
                <a:spcPts val="1400"/>
              </a:spcBef>
              <a:buClr>
                <a:srgbClr val="E12726"/>
              </a:buClr>
              <a:buFont typeface="Arial" panose="020B0604020202020204" pitchFamily="34" charset="0"/>
              <a:buChar char="•"/>
            </a:pPr>
            <a:r>
              <a:rPr lang="en-US" dirty="0" smtClean="0"/>
              <a:t>Click to edit Master text styles</a:t>
            </a:r>
          </a:p>
          <a:p>
            <a:pPr marL="685800" lvl="1" indent="-228600" algn="l" defTabSz="914400" rtl="0" eaLnBrk="1" latinLnBrk="0" hangingPunct="1">
              <a:lnSpc>
                <a:spcPct val="90000"/>
              </a:lnSpc>
              <a:spcBef>
                <a:spcPts val="600"/>
              </a:spcBef>
              <a:buFont typeface="Arial" panose="020B0604020202020204" pitchFamily="34" charset="0"/>
              <a:buChar char="•"/>
            </a:pPr>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6286500" y="1338263"/>
            <a:ext cx="5572124" cy="547687"/>
          </a:xfrm>
        </p:spPr>
        <p:txBody>
          <a:bodyPr vert="horz" lIns="0" tIns="54864" rIns="0" bIns="0" rtlCol="0" anchor="t">
            <a:noAutofit/>
          </a:bodyPr>
          <a:lstStyle>
            <a:lvl1pPr marL="228600" indent="-228600">
              <a:buNone/>
              <a:defRPr lang="en-US" b="1" dirty="0" smtClean="0">
                <a:solidFill>
                  <a:schemeClr val="tx1"/>
                </a:solidFill>
              </a:defRPr>
            </a:lvl1pPr>
          </a:lstStyle>
          <a:p>
            <a:pPr marL="0" lvl="0" indent="0"/>
            <a:r>
              <a:rPr lang="en-US" dirty="0" smtClean="0"/>
              <a:t>Click to edit Master text styles</a:t>
            </a:r>
          </a:p>
        </p:txBody>
      </p:sp>
      <p:sp>
        <p:nvSpPr>
          <p:cNvPr id="6" name="Content Placeholder 5"/>
          <p:cNvSpPr>
            <a:spLocks noGrp="1"/>
          </p:cNvSpPr>
          <p:nvPr>
            <p:ph sz="quarter" idx="4"/>
          </p:nvPr>
        </p:nvSpPr>
        <p:spPr>
          <a:xfrm>
            <a:off x="6286500" y="1885951"/>
            <a:ext cx="5572124" cy="4286249"/>
          </a:xfrm>
        </p:spPr>
        <p:txBody>
          <a:bodyPr/>
          <a:lstStyle>
            <a:lvl1pPr marL="228600" indent="-228600">
              <a:defRPr lang="en-US" sz="2800" kern="1200" dirty="0" smtClean="0">
                <a:solidFill>
                  <a:schemeClr val="tx1"/>
                </a:solidFill>
                <a:latin typeface="+mn-lt"/>
                <a:ea typeface="+mn-ea"/>
                <a:cs typeface="+mn-cs"/>
              </a:defRPr>
            </a:lvl1pPr>
            <a:lvl2pPr>
              <a:spcBef>
                <a:spcPts val="600"/>
              </a:spcBef>
              <a:defRPr sz="2400"/>
            </a:lvl2pPr>
            <a:lvl3pPr marL="1143000" indent="-228600">
              <a:defRPr lang="en-US" sz="2400" kern="1200" dirty="0" smtClean="0">
                <a:solidFill>
                  <a:prstClr val="black"/>
                </a:solidFill>
                <a:latin typeface="+mn-lt"/>
                <a:ea typeface="+mn-ea"/>
                <a:cs typeface="+mn-cs"/>
              </a:defRPr>
            </a:lvl3pPr>
            <a:lvl4pPr>
              <a:defRPr sz="2400"/>
            </a:lvl4pPr>
            <a:lvl5pPr>
              <a:defRPr sz="2400"/>
            </a:lvl5pPr>
          </a:lstStyle>
          <a:p>
            <a:pPr marL="228600" lvl="0" indent="-228600" algn="l" defTabSz="914400" rtl="0" eaLnBrk="1" latinLnBrk="0" hangingPunct="1">
              <a:lnSpc>
                <a:spcPct val="90000"/>
              </a:lnSpc>
              <a:spcBef>
                <a:spcPts val="1400"/>
              </a:spcBef>
              <a:buClr>
                <a:srgbClr val="E12726"/>
              </a:buClr>
              <a:buFont typeface="Arial" panose="020B0604020202020204" pitchFamily="34" charset="0"/>
              <a:buChar char="•"/>
            </a:pPr>
            <a:r>
              <a:rPr lang="en-US" dirty="0" smtClean="0"/>
              <a:t>Click to edit Master text styles</a:t>
            </a:r>
          </a:p>
          <a:p>
            <a:pPr lvl="1"/>
            <a:r>
              <a:rPr lang="en-US" dirty="0" smtClean="0"/>
              <a:t>Second level</a:t>
            </a:r>
          </a:p>
          <a:p>
            <a:pPr marL="1143000" lvl="2" indent="-228600" algn="l" defTabSz="914400" rtl="0" eaLnBrk="1" latinLnBrk="0" hangingPunct="1">
              <a:lnSpc>
                <a:spcPct val="90000"/>
              </a:lnSpc>
              <a:spcBef>
                <a:spcPts val="600"/>
              </a:spcBef>
              <a:buFont typeface="Arial" panose="020B0604020202020204" pitchFamily="34" charset="0"/>
              <a:buChar char="•"/>
            </a:pPr>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8"/>
          <p:cNvSpPr>
            <a:spLocks noGrp="1"/>
          </p:cNvSpPr>
          <p:nvPr>
            <p:ph type="sldNum" sz="quarter" idx="12"/>
          </p:nvPr>
        </p:nvSpPr>
        <p:spPr/>
        <p:txBody>
          <a:bodyPr vert="horz" lIns="0" tIns="0" rIns="0" bIns="0" rtlCol="0" anchor="ctr"/>
          <a:lstStyle>
            <a:lvl1pPr>
              <a:defRPr lang="en-US" smtClean="0"/>
            </a:lvl1pPr>
          </a:lstStyle>
          <a:p>
            <a:pPr algn="r"/>
            <a:fld id="{6FE306A7-A228-4E07-8D4E-C1DA2C3F3993}" type="slidenum">
              <a:rPr lang="en-US" smtClean="0"/>
              <a:pPr algn="r"/>
              <a:t>‹#›</a:t>
            </a:fld>
            <a:endParaRPr lang="en-US" dirty="0"/>
          </a:p>
        </p:txBody>
      </p:sp>
    </p:spTree>
    <p:extLst>
      <p:ext uri="{BB962C8B-B14F-4D97-AF65-F5344CB8AC3E}">
        <p14:creationId xmlns:p14="http://schemas.microsoft.com/office/powerpoint/2010/main" val="889140133"/>
      </p:ext>
    </p:extLst>
  </p:cSld>
  <p:clrMapOvr>
    <a:masterClrMapping/>
  </p:clrMapOvr>
  <p:timing>
    <p:tnLst>
      <p:par>
        <p:cTn id="1" dur="indefinite" restart="never" nodeType="tmRoot"/>
      </p:par>
    </p:tnLst>
  </p:timing>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36549" y="292608"/>
            <a:ext cx="11513969" cy="874319"/>
          </a:xfrm>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vert="horz" lIns="0" tIns="0" rIns="0" bIns="0" rtlCol="0" anchor="ctr"/>
          <a:lstStyle>
            <a:lvl1pPr>
              <a:defRPr lang="en-US" smtClean="0"/>
            </a:lvl1pPr>
          </a:lstStyle>
          <a:p>
            <a:pPr algn="r"/>
            <a:fld id="{6FE306A7-A228-4E07-8D4E-C1DA2C3F3993}" type="slidenum">
              <a:rPr lang="en-US" smtClean="0"/>
              <a:pPr algn="r"/>
              <a:t>‹#›</a:t>
            </a:fld>
            <a:endParaRPr lang="en-US" dirty="0"/>
          </a:p>
        </p:txBody>
      </p:sp>
    </p:spTree>
    <p:extLst>
      <p:ext uri="{BB962C8B-B14F-4D97-AF65-F5344CB8AC3E}">
        <p14:creationId xmlns:p14="http://schemas.microsoft.com/office/powerpoint/2010/main" val="152732050"/>
      </p:ext>
    </p:extLst>
  </p:cSld>
  <p:clrMapOvr>
    <a:masterClrMapping/>
  </p:clrMapOvr>
  <p:timing>
    <p:tnLst>
      <p:par>
        <p:cTn id="1" dur="indefinite" restart="never" nodeType="tmRoot"/>
      </p:par>
    </p:tnLst>
  </p:timing>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vert="horz" lIns="0" tIns="0" rIns="0" bIns="0" rtlCol="0" anchor="ctr"/>
          <a:lstStyle>
            <a:lvl1pPr>
              <a:defRPr lang="en-US" smtClean="0"/>
            </a:lvl1pPr>
          </a:lstStyle>
          <a:p>
            <a:pPr algn="r"/>
            <a:fld id="{6FE306A7-A228-4E07-8D4E-C1DA2C3F3993}" type="slidenum">
              <a:rPr lang="en-US" smtClean="0"/>
              <a:pPr algn="r"/>
              <a:t>‹#›</a:t>
            </a:fld>
            <a:endParaRPr lang="en-US" dirty="0"/>
          </a:p>
        </p:txBody>
      </p:sp>
    </p:spTree>
    <p:extLst>
      <p:ext uri="{BB962C8B-B14F-4D97-AF65-F5344CB8AC3E}">
        <p14:creationId xmlns:p14="http://schemas.microsoft.com/office/powerpoint/2010/main" val="2476384958"/>
      </p:ext>
    </p:extLst>
  </p:cSld>
  <p:clrMapOvr>
    <a:masterClrMapping/>
  </p:clrMapOvr>
  <p:timing>
    <p:tnLst>
      <p:par>
        <p:cTn id="1" dur="indefinite" restart="never" nodeType="tmRoot"/>
      </p:par>
    </p:tnLst>
  </p:timing>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losing Slide (If Necessary)">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email">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5463539" y="6481231"/>
            <a:ext cx="1264923" cy="109728"/>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973386" y="2587433"/>
            <a:ext cx="4389564" cy="1319406"/>
          </a:xfrm>
          <a:prstGeom prst="rect">
            <a:avLst/>
          </a:prstGeom>
        </p:spPr>
      </p:pic>
    </p:spTree>
    <p:extLst>
      <p:ext uri="{BB962C8B-B14F-4D97-AF65-F5344CB8AC3E}">
        <p14:creationId xmlns:p14="http://schemas.microsoft.com/office/powerpoint/2010/main" val="2577843779"/>
      </p:ext>
    </p:extLst>
  </p:cSld>
  <p:clrMapOvr>
    <a:masterClrMapping/>
  </p:clrMapOvr>
  <p:timing>
    <p:tnLst>
      <p:par>
        <p:cTn id="1" dur="indefinite" restart="never" nodeType="tmRoot"/>
      </p:par>
    </p:tnLst>
  </p:timing>
  <p:hf hdr="0" ftr="0" dt="0"/>
  <p:extLst mod="1">
    <p:ext uri="{DCECCB84-F9BA-43D5-87BE-67443E8EF086}">
      <p15:sldGuideLst xmlns:p15="http://schemas.microsoft.com/office/powerpoint/2012/main">
        <p15:guide id="1" pos="480">
          <p15:clr>
            <a:srgbClr val="FBAE40"/>
          </p15:clr>
        </p15:guide>
        <p15:guide id="2" pos="720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o Not Use Layouts Past This">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336549" y="2694582"/>
            <a:ext cx="11513969" cy="1468836"/>
          </a:xfrm>
        </p:spPr>
        <p:txBody>
          <a:bodyPr/>
          <a:lstStyle>
            <a:lvl1pPr algn="ctr">
              <a:defRPr sz="5400" baseline="0">
                <a:solidFill>
                  <a:schemeClr val="bg1"/>
                </a:solidFill>
              </a:defRPr>
            </a:lvl1pPr>
          </a:lstStyle>
          <a:p>
            <a:r>
              <a:rPr lang="en-US" dirty="0" smtClean="0"/>
              <a:t>Do Not Use Any Layouts</a:t>
            </a:r>
            <a:br>
              <a:rPr lang="en-US" dirty="0" smtClean="0"/>
            </a:br>
            <a:r>
              <a:rPr lang="en-US" dirty="0" smtClean="0"/>
              <a:t>Past This One</a:t>
            </a:r>
            <a:endParaRPr lang="en-US" dirty="0"/>
          </a:p>
        </p:txBody>
      </p:sp>
    </p:spTree>
    <p:extLst>
      <p:ext uri="{BB962C8B-B14F-4D97-AF65-F5344CB8AC3E}">
        <p14:creationId xmlns:p14="http://schemas.microsoft.com/office/powerpoint/2010/main" val="1567950977"/>
      </p:ext>
    </p:extLst>
  </p:cSld>
  <p:clrMapOvr>
    <a:masterClrMapping/>
  </p:clrMapOvr>
  <p:timing>
    <p:tnLst>
      <p:par>
        <p:cTn id="1" dur="indefinite" restart="never" nodeType="tmRoot"/>
      </p:par>
    </p:tnLst>
  </p:timing>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le 1: Printer Friendly">
    <p:spTree>
      <p:nvGrpSpPr>
        <p:cNvPr id="1" name=""/>
        <p:cNvGrpSpPr/>
        <p:nvPr/>
      </p:nvGrpSpPr>
      <p:grpSpPr>
        <a:xfrm>
          <a:off x="0" y="0"/>
          <a:ext cx="0" cy="0"/>
          <a:chOff x="0" y="0"/>
          <a:chExt cx="0" cy="0"/>
        </a:xfrm>
      </p:grpSpPr>
      <p:sp>
        <p:nvSpPr>
          <p:cNvPr id="2" name="Title 1"/>
          <p:cNvSpPr>
            <a:spLocks noGrp="1"/>
          </p:cNvSpPr>
          <p:nvPr>
            <p:ph type="ctrTitle"/>
          </p:nvPr>
        </p:nvSpPr>
        <p:spPr>
          <a:xfrm>
            <a:off x="765177" y="2343151"/>
            <a:ext cx="10664824" cy="1090420"/>
          </a:xfrm>
        </p:spPr>
        <p:txBody>
          <a:bodyPr lIns="0" tIns="0" rIns="0" bIns="0" anchor="b">
            <a:noAutofit/>
          </a:bodyPr>
          <a:lstStyle>
            <a:lvl1pPr marL="0" algn="l" defTabSz="914400" rtl="0" eaLnBrk="1" latinLnBrk="0" hangingPunct="1">
              <a:lnSpc>
                <a:spcPct val="90000"/>
              </a:lnSpc>
              <a:spcBef>
                <a:spcPct val="0"/>
              </a:spcBef>
              <a:buNone/>
              <a:defRPr lang="en-US" sz="3600" kern="1200" dirty="0">
                <a:solidFill>
                  <a:schemeClr val="accent1"/>
                </a:solidFill>
                <a:effectLst/>
                <a:latin typeface="+mj-lt"/>
                <a:ea typeface="+mj-ea"/>
                <a:cs typeface="+mj-cs"/>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765176" y="3587559"/>
            <a:ext cx="7359649" cy="1608136"/>
          </a:xfrm>
        </p:spPr>
        <p:txBody>
          <a:bodyPr lIns="0" tIns="0" rIns="0" bIns="0">
            <a:noAutofit/>
          </a:bodyPr>
          <a:lstStyle>
            <a:lvl1pPr marL="0" indent="0" algn="l" defTabSz="914400" rtl="0" eaLnBrk="1" latinLnBrk="0" hangingPunct="1">
              <a:lnSpc>
                <a:spcPct val="90000"/>
              </a:lnSpc>
              <a:spcBef>
                <a:spcPts val="1800"/>
              </a:spcBef>
              <a:buFont typeface="Arial" panose="020B0604020202020204" pitchFamily="34" charset="0"/>
              <a:buNone/>
              <a:defRPr lang="en-US" sz="2400" kern="1200" spc="0" dirty="0">
                <a:solidFill>
                  <a:schemeClr val="accent1"/>
                </a:solidFill>
                <a:effectLst/>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pic>
        <p:nvPicPr>
          <p:cNvPr id="10" name="Picture 9"/>
          <p:cNvPicPr>
            <a:picLocks noChangeAspect="1"/>
          </p:cNvPicPr>
          <p:nvPr userDrawn="1"/>
        </p:nvPicPr>
        <p:blipFill>
          <a:blip r:embed="rId2" cstate="email">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5463539" y="6481231"/>
            <a:ext cx="1264923" cy="109728"/>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35474" y="5745497"/>
            <a:ext cx="2951727" cy="887224"/>
          </a:xfrm>
          <a:prstGeom prst="rect">
            <a:avLst/>
          </a:prstGeom>
        </p:spPr>
      </p:pic>
    </p:spTree>
    <p:extLst>
      <p:ext uri="{BB962C8B-B14F-4D97-AF65-F5344CB8AC3E}">
        <p14:creationId xmlns:p14="http://schemas.microsoft.com/office/powerpoint/2010/main" val="2486307622"/>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480" userDrawn="1">
          <p15:clr>
            <a:srgbClr val="FBAE40"/>
          </p15:clr>
        </p15:guide>
        <p15:guide id="0" pos="720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2A: Simple, 1-Lin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p:cNvPicPr>
            <a:picLocks noChangeAspect="1"/>
          </p:cNvPicPr>
          <p:nvPr userDrawn="1"/>
        </p:nvPicPr>
        <p:blipFill rotWithShape="1">
          <a:blip r:embed="rId3">
            <a:extLst>
              <a:ext uri="{28A0092B-C50C-407E-A947-70E740481C1C}">
                <a14:useLocalDpi xmlns:a14="http://schemas.microsoft.com/office/drawing/2010/main" val="0"/>
              </a:ext>
            </a:extLst>
          </a:blip>
          <a:srcRect t="11351" r="247" b="4378"/>
          <a:stretch/>
        </p:blipFill>
        <p:spPr>
          <a:xfrm>
            <a:off x="0" y="-16934"/>
            <a:ext cx="12192000" cy="6866467"/>
          </a:xfrm>
          <a:prstGeom prst="rect">
            <a:avLst/>
          </a:prstGeom>
        </p:spPr>
      </p:pic>
      <p:grpSp>
        <p:nvGrpSpPr>
          <p:cNvPr id="6" name="Group 5"/>
          <p:cNvGrpSpPr/>
          <p:nvPr userDrawn="1"/>
        </p:nvGrpSpPr>
        <p:grpSpPr>
          <a:xfrm>
            <a:off x="-3524" y="-16612"/>
            <a:ext cx="12191682" cy="6874612"/>
            <a:chOff x="804218" y="0"/>
            <a:chExt cx="12191682" cy="6874612"/>
          </a:xfrm>
        </p:grpSpPr>
        <p:sp>
          <p:nvSpPr>
            <p:cNvPr id="20" name="Rectangle 19"/>
            <p:cNvSpPr/>
            <p:nvPr userDrawn="1"/>
          </p:nvSpPr>
          <p:spPr>
            <a:xfrm>
              <a:off x="9374672" y="0"/>
              <a:ext cx="3621228" cy="6874612"/>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prstClr val="black"/>
                </a:solidFill>
                <a:latin typeface="Calibri"/>
              </a:endParaRPr>
            </a:p>
          </p:txBody>
        </p:sp>
        <p:sp>
          <p:nvSpPr>
            <p:cNvPr id="4" name="Rectangle 3"/>
            <p:cNvSpPr/>
            <p:nvPr userDrawn="1"/>
          </p:nvSpPr>
          <p:spPr>
            <a:xfrm>
              <a:off x="804218" y="0"/>
              <a:ext cx="3466394" cy="6874612"/>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prstClr val="black"/>
                </a:solidFill>
                <a:latin typeface="Calibri"/>
              </a:endParaRPr>
            </a:p>
          </p:txBody>
        </p:sp>
        <p:sp>
          <p:nvSpPr>
            <p:cNvPr id="21" name="Rectangle 20"/>
            <p:cNvSpPr/>
            <p:nvPr userDrawn="1"/>
          </p:nvSpPr>
          <p:spPr>
            <a:xfrm>
              <a:off x="4160541" y="3722886"/>
              <a:ext cx="5214131" cy="3151726"/>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prstClr val="black"/>
                </a:solidFill>
                <a:latin typeface="Calibri"/>
              </a:endParaRPr>
            </a:p>
          </p:txBody>
        </p:sp>
        <p:sp>
          <p:nvSpPr>
            <p:cNvPr id="22" name="Rectangle 21"/>
            <p:cNvSpPr/>
            <p:nvPr userDrawn="1"/>
          </p:nvSpPr>
          <p:spPr>
            <a:xfrm>
              <a:off x="4270612" y="0"/>
              <a:ext cx="5100218" cy="284406"/>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prstClr val="black"/>
                </a:solidFill>
                <a:latin typeface="Calibri"/>
              </a:endParaRPr>
            </a:p>
          </p:txBody>
        </p:sp>
      </p:grpSp>
      <p:pic>
        <p:nvPicPr>
          <p:cNvPr id="23" name="Picture 22"/>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036050" y="5833198"/>
            <a:ext cx="2768600" cy="647591"/>
          </a:xfrm>
          <a:prstGeom prst="rect">
            <a:avLst/>
          </a:prstGeom>
        </p:spPr>
      </p:pic>
      <p:sp>
        <p:nvSpPr>
          <p:cNvPr id="19" name="Rectangle 18"/>
          <p:cNvSpPr/>
          <p:nvPr userDrawn="1"/>
        </p:nvSpPr>
        <p:spPr>
          <a:xfrm>
            <a:off x="3466712" y="267794"/>
            <a:ext cx="5100219" cy="343848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a:solidFill>
                <a:prstClr val="black"/>
              </a:solidFill>
              <a:latin typeface="Calibri"/>
            </a:endParaRPr>
          </a:p>
        </p:txBody>
      </p:sp>
    </p:spTree>
    <p:extLst>
      <p:ext uri="{BB962C8B-B14F-4D97-AF65-F5344CB8AC3E}">
        <p14:creationId xmlns:p14="http://schemas.microsoft.com/office/powerpoint/2010/main" val="408557234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354" userDrawn="1">
          <p15:clr>
            <a:srgbClr val="FBAE40"/>
          </p15:clr>
        </p15:guide>
        <p15:guide id="2" pos="7200">
          <p15:clr>
            <a:srgbClr val="FBAE40"/>
          </p15:clr>
        </p15:guide>
        <p15:guide id="0" orient="horz" pos="2433" userDrawn="1">
          <p15:clr>
            <a:srgbClr val="FBAE40"/>
          </p15:clr>
        </p15:guide>
        <p15:guide id="3" pos="7476"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Picture with Caption">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l="15366" r="14313"/>
          <a:stretch/>
        </p:blipFill>
        <p:spPr>
          <a:xfrm>
            <a:off x="3614469" y="0"/>
            <a:ext cx="8569072" cy="6861571"/>
          </a:xfrm>
          <a:prstGeom prst="rect">
            <a:avLst/>
          </a:prstGeom>
        </p:spPr>
      </p:pic>
      <p:sp>
        <p:nvSpPr>
          <p:cNvPr id="5" name="Date Placeholder 4"/>
          <p:cNvSpPr>
            <a:spLocks noGrp="1"/>
          </p:cNvSpPr>
          <p:nvPr>
            <p:ph type="dt" sz="half" idx="10"/>
          </p:nvPr>
        </p:nvSpPr>
        <p:spPr>
          <a:xfrm>
            <a:off x="838200" y="6356350"/>
            <a:ext cx="2743200" cy="365125"/>
          </a:xfrm>
          <a:prstGeom prst="rect">
            <a:avLst/>
          </a:prstGeom>
        </p:spPr>
        <p:txBody>
          <a:bodyPr/>
          <a:lstStyle/>
          <a:p>
            <a:fld id="{DF54592B-1ACD-4601-A0D0-E9BA947E3BBB}" type="datetimeFigureOut">
              <a:rPr lang="en-US" smtClean="0">
                <a:solidFill>
                  <a:prstClr val="black"/>
                </a:solidFill>
                <a:latin typeface="Calibri"/>
              </a:rPr>
              <a:pPr/>
              <a:t>10/17/2016</a:t>
            </a:fld>
            <a:endParaRPr lang="en-US" dirty="0">
              <a:solidFill>
                <a:prstClr val="black"/>
              </a:solidFill>
              <a:latin typeface="Calibri"/>
            </a:endParaRP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solidFill>
                <a:prstClr val="black"/>
              </a:solidFill>
              <a:latin typeface="Calibri"/>
            </a:endParaRPr>
          </a:p>
        </p:txBody>
      </p:sp>
      <p:sp>
        <p:nvSpPr>
          <p:cNvPr id="7" name="Slide Number Placeholder 6"/>
          <p:cNvSpPr>
            <a:spLocks noGrp="1"/>
          </p:cNvSpPr>
          <p:nvPr>
            <p:ph type="sldNum" sz="quarter" idx="12"/>
          </p:nvPr>
        </p:nvSpPr>
        <p:spPr/>
        <p:txBody>
          <a:bodyPr/>
          <a:lstStyle/>
          <a:p>
            <a:fld id="{586B9D05-C4B2-4BF6-83D8-F1906A67E535}" type="slidenum">
              <a:rPr/>
              <a:pPr/>
              <a:t>‹#›</a:t>
            </a:fld>
            <a:endParaRPr dirty="0"/>
          </a:p>
        </p:txBody>
      </p:sp>
      <p:sp>
        <p:nvSpPr>
          <p:cNvPr id="8" name="Text Placeholder 2"/>
          <p:cNvSpPr>
            <a:spLocks noGrp="1"/>
          </p:cNvSpPr>
          <p:nvPr>
            <p:ph type="body" idx="13"/>
          </p:nvPr>
        </p:nvSpPr>
        <p:spPr>
          <a:xfrm>
            <a:off x="317276" y="2375808"/>
            <a:ext cx="3556082" cy="986518"/>
          </a:xfrm>
        </p:spPr>
        <p:txBody>
          <a:bodyPr anchor="b">
            <a:noAutofit/>
          </a:bodyPr>
          <a:lstStyle>
            <a:lvl1pPr marL="0" indent="0">
              <a:buNone/>
              <a:defRPr sz="3200" b="0" i="0">
                <a:solidFill>
                  <a:srgbClr val="FF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a:t>
            </a:r>
          </a:p>
        </p:txBody>
      </p:sp>
      <p:grpSp>
        <p:nvGrpSpPr>
          <p:cNvPr id="17" name="Group 16"/>
          <p:cNvGrpSpPr/>
          <p:nvPr userDrawn="1"/>
        </p:nvGrpSpPr>
        <p:grpSpPr>
          <a:xfrm>
            <a:off x="3625792" y="0"/>
            <a:ext cx="8566209" cy="6874612"/>
            <a:chOff x="3625792" y="0"/>
            <a:chExt cx="8566209" cy="6874612"/>
          </a:xfrm>
        </p:grpSpPr>
        <p:sp>
          <p:nvSpPr>
            <p:cNvPr id="18" name="Rectangle 17"/>
            <p:cNvSpPr/>
            <p:nvPr userDrawn="1"/>
          </p:nvSpPr>
          <p:spPr>
            <a:xfrm>
              <a:off x="3625792" y="0"/>
              <a:ext cx="1141701" cy="6874612"/>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prstClr val="black"/>
                </a:solidFill>
                <a:latin typeface="Calibri"/>
              </a:endParaRPr>
            </a:p>
          </p:txBody>
        </p:sp>
        <p:sp>
          <p:nvSpPr>
            <p:cNvPr id="19" name="Rectangle 18"/>
            <p:cNvSpPr/>
            <p:nvPr userDrawn="1"/>
          </p:nvSpPr>
          <p:spPr>
            <a:xfrm>
              <a:off x="8183339" y="0"/>
              <a:ext cx="4008662" cy="6874612"/>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prstClr val="black"/>
                </a:solidFill>
                <a:latin typeface="Calibri"/>
              </a:endParaRPr>
            </a:p>
          </p:txBody>
        </p:sp>
        <p:sp>
          <p:nvSpPr>
            <p:cNvPr id="20" name="Rectangle 19"/>
            <p:cNvSpPr/>
            <p:nvPr userDrawn="1"/>
          </p:nvSpPr>
          <p:spPr>
            <a:xfrm>
              <a:off x="4767493" y="3682988"/>
              <a:ext cx="3415845" cy="3191624"/>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prstClr val="black"/>
                </a:solidFill>
                <a:latin typeface="Calibri"/>
              </a:endParaRPr>
            </a:p>
          </p:txBody>
        </p:sp>
        <p:sp>
          <p:nvSpPr>
            <p:cNvPr id="21" name="Rectangle 20"/>
            <p:cNvSpPr/>
            <p:nvPr userDrawn="1"/>
          </p:nvSpPr>
          <p:spPr>
            <a:xfrm>
              <a:off x="4767493" y="0"/>
              <a:ext cx="3415845" cy="145131"/>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prstClr val="black"/>
                </a:solidFill>
                <a:latin typeface="Calibri"/>
              </a:endParaRPr>
            </a:p>
          </p:txBody>
        </p:sp>
      </p:grpSp>
      <p:sp>
        <p:nvSpPr>
          <p:cNvPr id="12" name="Rectangle 11"/>
          <p:cNvSpPr/>
          <p:nvPr userDrawn="1"/>
        </p:nvSpPr>
        <p:spPr>
          <a:xfrm>
            <a:off x="4767493" y="145132"/>
            <a:ext cx="3415845" cy="353785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a:solidFill>
                <a:prstClr val="black"/>
              </a:solidFill>
              <a:latin typeface="Calibri"/>
            </a:endParaRPr>
          </a:p>
        </p:txBody>
      </p:sp>
    </p:spTree>
    <p:extLst>
      <p:ext uri="{BB962C8B-B14F-4D97-AF65-F5344CB8AC3E}">
        <p14:creationId xmlns:p14="http://schemas.microsoft.com/office/powerpoint/2010/main" val="3730212442"/>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9_Picture with Caption">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30845" y="0"/>
            <a:ext cx="8570976" cy="6858000"/>
          </a:xfrm>
          <a:prstGeom prst="rect">
            <a:avLst/>
          </a:prstGeom>
        </p:spPr>
      </p:pic>
      <p:sp>
        <p:nvSpPr>
          <p:cNvPr id="5" name="Date Placeholder 4"/>
          <p:cNvSpPr>
            <a:spLocks noGrp="1"/>
          </p:cNvSpPr>
          <p:nvPr>
            <p:ph type="dt" sz="half" idx="10"/>
          </p:nvPr>
        </p:nvSpPr>
        <p:spPr>
          <a:xfrm>
            <a:off x="838200" y="6356350"/>
            <a:ext cx="2743200" cy="365125"/>
          </a:xfrm>
          <a:prstGeom prst="rect">
            <a:avLst/>
          </a:prstGeom>
        </p:spPr>
        <p:txBody>
          <a:bodyPr/>
          <a:lstStyle/>
          <a:p>
            <a:fld id="{DF54592B-1ACD-4601-A0D0-E9BA947E3BBB}" type="datetimeFigureOut">
              <a:rPr lang="en-US" smtClean="0">
                <a:solidFill>
                  <a:prstClr val="black"/>
                </a:solidFill>
                <a:latin typeface="Calibri"/>
              </a:rPr>
              <a:pPr/>
              <a:t>10/17/2016</a:t>
            </a:fld>
            <a:endParaRPr lang="en-US" dirty="0">
              <a:solidFill>
                <a:prstClr val="black"/>
              </a:solidFill>
              <a:latin typeface="Calibri"/>
            </a:endParaRP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solidFill>
                <a:prstClr val="black"/>
              </a:solidFill>
              <a:latin typeface="Calibri"/>
            </a:endParaRPr>
          </a:p>
        </p:txBody>
      </p:sp>
      <p:sp>
        <p:nvSpPr>
          <p:cNvPr id="7" name="Slide Number Placeholder 6"/>
          <p:cNvSpPr>
            <a:spLocks noGrp="1"/>
          </p:cNvSpPr>
          <p:nvPr>
            <p:ph type="sldNum" sz="quarter" idx="12"/>
          </p:nvPr>
        </p:nvSpPr>
        <p:spPr/>
        <p:txBody>
          <a:bodyPr/>
          <a:lstStyle/>
          <a:p>
            <a:fld id="{586B9D05-C4B2-4BF6-83D8-F1906A67E535}" type="slidenum">
              <a:rPr/>
              <a:pPr/>
              <a:t>‹#›</a:t>
            </a:fld>
            <a:endParaRPr dirty="0"/>
          </a:p>
        </p:txBody>
      </p:sp>
      <p:sp>
        <p:nvSpPr>
          <p:cNvPr id="8" name="Text Placeholder 2"/>
          <p:cNvSpPr>
            <a:spLocks noGrp="1"/>
          </p:cNvSpPr>
          <p:nvPr>
            <p:ph type="body" idx="13"/>
          </p:nvPr>
        </p:nvSpPr>
        <p:spPr>
          <a:xfrm>
            <a:off x="317276" y="2375808"/>
            <a:ext cx="3556082" cy="986518"/>
          </a:xfrm>
        </p:spPr>
        <p:txBody>
          <a:bodyPr anchor="b">
            <a:noAutofit/>
          </a:bodyPr>
          <a:lstStyle>
            <a:lvl1pPr marL="0" indent="0">
              <a:buNone/>
              <a:defRPr sz="3200" b="0" i="0">
                <a:solidFill>
                  <a:srgbClr val="FF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a:t>
            </a:r>
          </a:p>
        </p:txBody>
      </p:sp>
      <p:grpSp>
        <p:nvGrpSpPr>
          <p:cNvPr id="17" name="Group 16"/>
          <p:cNvGrpSpPr/>
          <p:nvPr userDrawn="1"/>
        </p:nvGrpSpPr>
        <p:grpSpPr>
          <a:xfrm>
            <a:off x="3625793" y="-1"/>
            <a:ext cx="8566208" cy="6874613"/>
            <a:chOff x="3625793" y="-1"/>
            <a:chExt cx="8566208" cy="6874613"/>
          </a:xfrm>
        </p:grpSpPr>
        <p:sp>
          <p:nvSpPr>
            <p:cNvPr id="18" name="Rectangle 17"/>
            <p:cNvSpPr/>
            <p:nvPr userDrawn="1"/>
          </p:nvSpPr>
          <p:spPr>
            <a:xfrm>
              <a:off x="3625793" y="0"/>
              <a:ext cx="5762030" cy="6874612"/>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prstClr val="black"/>
                </a:solidFill>
                <a:latin typeface="Calibri"/>
              </a:endParaRPr>
            </a:p>
          </p:txBody>
        </p:sp>
        <p:sp>
          <p:nvSpPr>
            <p:cNvPr id="19" name="Rectangle 18"/>
            <p:cNvSpPr/>
            <p:nvPr userDrawn="1"/>
          </p:nvSpPr>
          <p:spPr>
            <a:xfrm>
              <a:off x="11858629" y="0"/>
              <a:ext cx="333372" cy="6874612"/>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prstClr val="black"/>
                </a:solidFill>
                <a:latin typeface="Calibri"/>
              </a:endParaRPr>
            </a:p>
          </p:txBody>
        </p:sp>
        <p:sp>
          <p:nvSpPr>
            <p:cNvPr id="20" name="Rectangle 19"/>
            <p:cNvSpPr/>
            <p:nvPr userDrawn="1"/>
          </p:nvSpPr>
          <p:spPr>
            <a:xfrm>
              <a:off x="9387821" y="4779789"/>
              <a:ext cx="2470807" cy="2094822"/>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prstClr val="black"/>
                </a:solidFill>
                <a:latin typeface="Calibri"/>
              </a:endParaRPr>
            </a:p>
          </p:txBody>
        </p:sp>
        <p:sp>
          <p:nvSpPr>
            <p:cNvPr id="21" name="Rectangle 20"/>
            <p:cNvSpPr/>
            <p:nvPr userDrawn="1"/>
          </p:nvSpPr>
          <p:spPr>
            <a:xfrm>
              <a:off x="9387821" y="-1"/>
              <a:ext cx="2470807" cy="2094821"/>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prstClr val="black"/>
                </a:solidFill>
                <a:latin typeface="Calibri"/>
              </a:endParaRPr>
            </a:p>
          </p:txBody>
        </p:sp>
      </p:grpSp>
      <p:sp>
        <p:nvSpPr>
          <p:cNvPr id="12" name="Rectangle 11"/>
          <p:cNvSpPr/>
          <p:nvPr userDrawn="1"/>
        </p:nvSpPr>
        <p:spPr>
          <a:xfrm>
            <a:off x="9387822" y="2094822"/>
            <a:ext cx="2470806" cy="2684967"/>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a:solidFill>
                <a:prstClr val="black"/>
              </a:solidFill>
              <a:latin typeface="Calibri"/>
            </a:endParaRPr>
          </a:p>
        </p:txBody>
      </p:sp>
    </p:spTree>
    <p:extLst>
      <p:ext uri="{BB962C8B-B14F-4D97-AF65-F5344CB8AC3E}">
        <p14:creationId xmlns:p14="http://schemas.microsoft.com/office/powerpoint/2010/main" val="4099509386"/>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0_Picture with Caption">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22384" y="0"/>
            <a:ext cx="8570976" cy="6858000"/>
          </a:xfrm>
          <a:prstGeom prst="rect">
            <a:avLst/>
          </a:prstGeom>
        </p:spPr>
      </p:pic>
      <p:sp>
        <p:nvSpPr>
          <p:cNvPr id="5" name="Date Placeholder 4"/>
          <p:cNvSpPr>
            <a:spLocks noGrp="1"/>
          </p:cNvSpPr>
          <p:nvPr>
            <p:ph type="dt" sz="half" idx="10"/>
          </p:nvPr>
        </p:nvSpPr>
        <p:spPr>
          <a:xfrm>
            <a:off x="838200" y="6356350"/>
            <a:ext cx="2743200" cy="365125"/>
          </a:xfrm>
          <a:prstGeom prst="rect">
            <a:avLst/>
          </a:prstGeom>
        </p:spPr>
        <p:txBody>
          <a:bodyPr/>
          <a:lstStyle/>
          <a:p>
            <a:fld id="{DF54592B-1ACD-4601-A0D0-E9BA947E3BBB}" type="datetimeFigureOut">
              <a:rPr lang="en-US" smtClean="0">
                <a:solidFill>
                  <a:prstClr val="black"/>
                </a:solidFill>
                <a:latin typeface="Calibri"/>
              </a:rPr>
              <a:pPr/>
              <a:t>10/17/2016</a:t>
            </a:fld>
            <a:endParaRPr lang="en-US" dirty="0">
              <a:solidFill>
                <a:prstClr val="black"/>
              </a:solidFill>
              <a:latin typeface="Calibri"/>
            </a:endParaRP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solidFill>
                <a:prstClr val="black"/>
              </a:solidFill>
              <a:latin typeface="Calibri"/>
            </a:endParaRPr>
          </a:p>
        </p:txBody>
      </p:sp>
      <p:sp>
        <p:nvSpPr>
          <p:cNvPr id="7" name="Slide Number Placeholder 6"/>
          <p:cNvSpPr>
            <a:spLocks noGrp="1"/>
          </p:cNvSpPr>
          <p:nvPr>
            <p:ph type="sldNum" sz="quarter" idx="12"/>
          </p:nvPr>
        </p:nvSpPr>
        <p:spPr/>
        <p:txBody>
          <a:bodyPr/>
          <a:lstStyle/>
          <a:p>
            <a:fld id="{586B9D05-C4B2-4BF6-83D8-F1906A67E535}" type="slidenum">
              <a:rPr/>
              <a:pPr/>
              <a:t>‹#›</a:t>
            </a:fld>
            <a:endParaRPr dirty="0"/>
          </a:p>
        </p:txBody>
      </p:sp>
      <p:sp>
        <p:nvSpPr>
          <p:cNvPr id="8" name="Text Placeholder 2"/>
          <p:cNvSpPr>
            <a:spLocks noGrp="1"/>
          </p:cNvSpPr>
          <p:nvPr>
            <p:ph type="body" idx="13"/>
          </p:nvPr>
        </p:nvSpPr>
        <p:spPr>
          <a:xfrm>
            <a:off x="317276" y="2375808"/>
            <a:ext cx="3556082" cy="986518"/>
          </a:xfrm>
        </p:spPr>
        <p:txBody>
          <a:bodyPr anchor="b">
            <a:noAutofit/>
          </a:bodyPr>
          <a:lstStyle>
            <a:lvl1pPr marL="0" indent="0">
              <a:buNone/>
              <a:defRPr sz="3200" b="0" i="0">
                <a:solidFill>
                  <a:srgbClr val="FF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a:t>
            </a:r>
          </a:p>
        </p:txBody>
      </p:sp>
      <p:grpSp>
        <p:nvGrpSpPr>
          <p:cNvPr id="17" name="Group 16"/>
          <p:cNvGrpSpPr/>
          <p:nvPr userDrawn="1"/>
        </p:nvGrpSpPr>
        <p:grpSpPr>
          <a:xfrm>
            <a:off x="3625792" y="0"/>
            <a:ext cx="8566209" cy="6874612"/>
            <a:chOff x="3625792" y="0"/>
            <a:chExt cx="8566209" cy="6874612"/>
          </a:xfrm>
        </p:grpSpPr>
        <p:sp>
          <p:nvSpPr>
            <p:cNvPr id="18" name="Rectangle 17"/>
            <p:cNvSpPr/>
            <p:nvPr userDrawn="1"/>
          </p:nvSpPr>
          <p:spPr>
            <a:xfrm>
              <a:off x="3625792" y="0"/>
              <a:ext cx="189983" cy="6874612"/>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prstClr val="black"/>
                </a:solidFill>
                <a:latin typeface="Calibri"/>
              </a:endParaRPr>
            </a:p>
          </p:txBody>
        </p:sp>
        <p:sp>
          <p:nvSpPr>
            <p:cNvPr id="19" name="Rectangle 18"/>
            <p:cNvSpPr/>
            <p:nvPr userDrawn="1"/>
          </p:nvSpPr>
          <p:spPr>
            <a:xfrm>
              <a:off x="7231621" y="0"/>
              <a:ext cx="4960380" cy="6874612"/>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prstClr val="black"/>
                </a:solidFill>
                <a:latin typeface="Calibri"/>
              </a:endParaRPr>
            </a:p>
          </p:txBody>
        </p:sp>
        <p:sp>
          <p:nvSpPr>
            <p:cNvPr id="20" name="Rectangle 19"/>
            <p:cNvSpPr/>
            <p:nvPr userDrawn="1"/>
          </p:nvSpPr>
          <p:spPr>
            <a:xfrm>
              <a:off x="3815775" y="4502484"/>
              <a:ext cx="3415845" cy="2372127"/>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prstClr val="black"/>
                </a:solidFill>
                <a:latin typeface="Calibri"/>
              </a:endParaRPr>
            </a:p>
          </p:txBody>
        </p:sp>
        <p:sp>
          <p:nvSpPr>
            <p:cNvPr id="21" name="Rectangle 20"/>
            <p:cNvSpPr/>
            <p:nvPr userDrawn="1"/>
          </p:nvSpPr>
          <p:spPr>
            <a:xfrm>
              <a:off x="3815776" y="0"/>
              <a:ext cx="3415844" cy="948018"/>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prstClr val="black"/>
                </a:solidFill>
                <a:latin typeface="Calibri"/>
              </a:endParaRPr>
            </a:p>
          </p:txBody>
        </p:sp>
      </p:grpSp>
      <p:sp>
        <p:nvSpPr>
          <p:cNvPr id="12" name="Rectangle 11"/>
          <p:cNvSpPr/>
          <p:nvPr userDrawn="1"/>
        </p:nvSpPr>
        <p:spPr>
          <a:xfrm>
            <a:off x="3814416" y="964630"/>
            <a:ext cx="3415845" cy="353785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a:solidFill>
                <a:prstClr val="black"/>
              </a:solidFill>
              <a:latin typeface="Calibri"/>
            </a:endParaRPr>
          </a:p>
        </p:txBody>
      </p:sp>
    </p:spTree>
    <p:extLst>
      <p:ext uri="{BB962C8B-B14F-4D97-AF65-F5344CB8AC3E}">
        <p14:creationId xmlns:p14="http://schemas.microsoft.com/office/powerpoint/2010/main" val="3935666659"/>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1_Picture with Caption">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22378" y="0"/>
            <a:ext cx="8570976" cy="6858000"/>
          </a:xfrm>
          <a:prstGeom prst="rect">
            <a:avLst/>
          </a:prstGeom>
        </p:spPr>
      </p:pic>
      <p:sp>
        <p:nvSpPr>
          <p:cNvPr id="5" name="Date Placeholder 4"/>
          <p:cNvSpPr>
            <a:spLocks noGrp="1"/>
          </p:cNvSpPr>
          <p:nvPr>
            <p:ph type="dt" sz="half" idx="10"/>
          </p:nvPr>
        </p:nvSpPr>
        <p:spPr>
          <a:xfrm>
            <a:off x="838200" y="6356350"/>
            <a:ext cx="2743200" cy="365125"/>
          </a:xfrm>
          <a:prstGeom prst="rect">
            <a:avLst/>
          </a:prstGeom>
        </p:spPr>
        <p:txBody>
          <a:bodyPr/>
          <a:lstStyle/>
          <a:p>
            <a:fld id="{DF54592B-1ACD-4601-A0D0-E9BA947E3BBB}" type="datetimeFigureOut">
              <a:rPr lang="en-US" smtClean="0">
                <a:solidFill>
                  <a:prstClr val="black"/>
                </a:solidFill>
                <a:latin typeface="Calibri"/>
              </a:rPr>
              <a:pPr/>
              <a:t>10/17/2016</a:t>
            </a:fld>
            <a:endParaRPr lang="en-US" dirty="0">
              <a:solidFill>
                <a:prstClr val="black"/>
              </a:solidFill>
              <a:latin typeface="Calibri"/>
            </a:endParaRP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solidFill>
                <a:prstClr val="black"/>
              </a:solidFill>
              <a:latin typeface="Calibri"/>
            </a:endParaRPr>
          </a:p>
        </p:txBody>
      </p:sp>
      <p:sp>
        <p:nvSpPr>
          <p:cNvPr id="7" name="Slide Number Placeholder 6"/>
          <p:cNvSpPr>
            <a:spLocks noGrp="1"/>
          </p:cNvSpPr>
          <p:nvPr>
            <p:ph type="sldNum" sz="quarter" idx="12"/>
          </p:nvPr>
        </p:nvSpPr>
        <p:spPr/>
        <p:txBody>
          <a:bodyPr/>
          <a:lstStyle/>
          <a:p>
            <a:fld id="{586B9D05-C4B2-4BF6-83D8-F1906A67E535}" type="slidenum">
              <a:rPr/>
              <a:pPr/>
              <a:t>‹#›</a:t>
            </a:fld>
            <a:endParaRPr dirty="0"/>
          </a:p>
        </p:txBody>
      </p:sp>
      <p:sp>
        <p:nvSpPr>
          <p:cNvPr id="8" name="Text Placeholder 2"/>
          <p:cNvSpPr>
            <a:spLocks noGrp="1"/>
          </p:cNvSpPr>
          <p:nvPr>
            <p:ph type="body" idx="13"/>
          </p:nvPr>
        </p:nvSpPr>
        <p:spPr>
          <a:xfrm>
            <a:off x="317276" y="2375808"/>
            <a:ext cx="3556082" cy="986518"/>
          </a:xfrm>
        </p:spPr>
        <p:txBody>
          <a:bodyPr anchor="b">
            <a:noAutofit/>
          </a:bodyPr>
          <a:lstStyle>
            <a:lvl1pPr marL="0" indent="0">
              <a:buNone/>
              <a:defRPr sz="3200" b="0" i="0">
                <a:solidFill>
                  <a:srgbClr val="FF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a:t>
            </a:r>
          </a:p>
        </p:txBody>
      </p:sp>
      <p:grpSp>
        <p:nvGrpSpPr>
          <p:cNvPr id="17" name="Group 16"/>
          <p:cNvGrpSpPr/>
          <p:nvPr userDrawn="1"/>
        </p:nvGrpSpPr>
        <p:grpSpPr>
          <a:xfrm>
            <a:off x="3638038" y="0"/>
            <a:ext cx="8553963" cy="6874612"/>
            <a:chOff x="3638038" y="0"/>
            <a:chExt cx="8553963" cy="6874612"/>
          </a:xfrm>
        </p:grpSpPr>
        <p:sp>
          <p:nvSpPr>
            <p:cNvPr id="18" name="Rectangle 17"/>
            <p:cNvSpPr/>
            <p:nvPr userDrawn="1"/>
          </p:nvSpPr>
          <p:spPr>
            <a:xfrm>
              <a:off x="3638038" y="0"/>
              <a:ext cx="4268476" cy="6874612"/>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prstClr val="black"/>
                </a:solidFill>
                <a:latin typeface="Calibri"/>
              </a:endParaRPr>
            </a:p>
          </p:txBody>
        </p:sp>
        <p:sp>
          <p:nvSpPr>
            <p:cNvPr id="19" name="Rectangle 18"/>
            <p:cNvSpPr/>
            <p:nvPr userDrawn="1"/>
          </p:nvSpPr>
          <p:spPr>
            <a:xfrm>
              <a:off x="11323711" y="0"/>
              <a:ext cx="868290" cy="6874612"/>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prstClr val="black"/>
                </a:solidFill>
                <a:latin typeface="Calibri"/>
              </a:endParaRPr>
            </a:p>
          </p:txBody>
        </p:sp>
        <p:sp>
          <p:nvSpPr>
            <p:cNvPr id="20" name="Rectangle 19"/>
            <p:cNvSpPr/>
            <p:nvPr userDrawn="1"/>
          </p:nvSpPr>
          <p:spPr>
            <a:xfrm>
              <a:off x="7906511" y="3799752"/>
              <a:ext cx="3415845" cy="3074860"/>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prstClr val="black"/>
                </a:solidFill>
                <a:latin typeface="Calibri"/>
              </a:endParaRPr>
            </a:p>
          </p:txBody>
        </p:sp>
        <p:sp>
          <p:nvSpPr>
            <p:cNvPr id="21" name="Rectangle 20"/>
            <p:cNvSpPr/>
            <p:nvPr userDrawn="1"/>
          </p:nvSpPr>
          <p:spPr>
            <a:xfrm>
              <a:off x="7906512" y="0"/>
              <a:ext cx="3415845" cy="261897"/>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prstClr val="black"/>
                </a:solidFill>
                <a:latin typeface="Calibri"/>
              </a:endParaRPr>
            </a:p>
          </p:txBody>
        </p:sp>
      </p:grpSp>
      <p:sp>
        <p:nvSpPr>
          <p:cNvPr id="12" name="Rectangle 11"/>
          <p:cNvSpPr/>
          <p:nvPr userDrawn="1"/>
        </p:nvSpPr>
        <p:spPr>
          <a:xfrm>
            <a:off x="7907866" y="261897"/>
            <a:ext cx="3415845" cy="353785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a:solidFill>
                <a:prstClr val="black"/>
              </a:solidFill>
              <a:latin typeface="Calibri"/>
            </a:endParaRPr>
          </a:p>
        </p:txBody>
      </p:sp>
    </p:spTree>
    <p:extLst>
      <p:ext uri="{BB962C8B-B14F-4D97-AF65-F5344CB8AC3E}">
        <p14:creationId xmlns:p14="http://schemas.microsoft.com/office/powerpoint/2010/main" val="1440447136"/>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2_Picture with Caption">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22378" y="0"/>
            <a:ext cx="8570976" cy="6858000"/>
          </a:xfrm>
          <a:prstGeom prst="rect">
            <a:avLst/>
          </a:prstGeom>
        </p:spPr>
      </p:pic>
      <p:sp>
        <p:nvSpPr>
          <p:cNvPr id="5" name="Date Placeholder 4"/>
          <p:cNvSpPr>
            <a:spLocks noGrp="1"/>
          </p:cNvSpPr>
          <p:nvPr>
            <p:ph type="dt" sz="half" idx="10"/>
          </p:nvPr>
        </p:nvSpPr>
        <p:spPr>
          <a:xfrm>
            <a:off x="838200" y="6356350"/>
            <a:ext cx="2743200" cy="365125"/>
          </a:xfrm>
          <a:prstGeom prst="rect">
            <a:avLst/>
          </a:prstGeom>
        </p:spPr>
        <p:txBody>
          <a:bodyPr/>
          <a:lstStyle/>
          <a:p>
            <a:fld id="{DF54592B-1ACD-4601-A0D0-E9BA947E3BBB}" type="datetimeFigureOut">
              <a:rPr lang="en-US" smtClean="0">
                <a:solidFill>
                  <a:prstClr val="black"/>
                </a:solidFill>
                <a:latin typeface="Calibri"/>
              </a:rPr>
              <a:pPr/>
              <a:t>10/17/2016</a:t>
            </a:fld>
            <a:endParaRPr lang="en-US" dirty="0">
              <a:solidFill>
                <a:prstClr val="black"/>
              </a:solidFill>
              <a:latin typeface="Calibri"/>
            </a:endParaRP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solidFill>
                <a:prstClr val="black"/>
              </a:solidFill>
              <a:latin typeface="Calibri"/>
            </a:endParaRPr>
          </a:p>
        </p:txBody>
      </p:sp>
      <p:sp>
        <p:nvSpPr>
          <p:cNvPr id="7" name="Slide Number Placeholder 6"/>
          <p:cNvSpPr>
            <a:spLocks noGrp="1"/>
          </p:cNvSpPr>
          <p:nvPr>
            <p:ph type="sldNum" sz="quarter" idx="12"/>
          </p:nvPr>
        </p:nvSpPr>
        <p:spPr/>
        <p:txBody>
          <a:bodyPr/>
          <a:lstStyle/>
          <a:p>
            <a:fld id="{586B9D05-C4B2-4BF6-83D8-F1906A67E535}" type="slidenum">
              <a:rPr/>
              <a:pPr/>
              <a:t>‹#›</a:t>
            </a:fld>
            <a:endParaRPr dirty="0"/>
          </a:p>
        </p:txBody>
      </p:sp>
      <p:sp>
        <p:nvSpPr>
          <p:cNvPr id="8" name="Text Placeholder 2"/>
          <p:cNvSpPr>
            <a:spLocks noGrp="1"/>
          </p:cNvSpPr>
          <p:nvPr>
            <p:ph type="body" idx="13"/>
          </p:nvPr>
        </p:nvSpPr>
        <p:spPr>
          <a:xfrm>
            <a:off x="317276" y="2375808"/>
            <a:ext cx="3556082" cy="986518"/>
          </a:xfrm>
        </p:spPr>
        <p:txBody>
          <a:bodyPr anchor="b">
            <a:noAutofit/>
          </a:bodyPr>
          <a:lstStyle>
            <a:lvl1pPr marL="0" indent="0">
              <a:buNone/>
              <a:defRPr sz="3200" b="0" i="0">
                <a:solidFill>
                  <a:srgbClr val="FF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a:t>
            </a:r>
          </a:p>
        </p:txBody>
      </p:sp>
      <p:grpSp>
        <p:nvGrpSpPr>
          <p:cNvPr id="17" name="Group 16"/>
          <p:cNvGrpSpPr/>
          <p:nvPr userDrawn="1"/>
        </p:nvGrpSpPr>
        <p:grpSpPr>
          <a:xfrm>
            <a:off x="3638038" y="0"/>
            <a:ext cx="8553963" cy="6874612"/>
            <a:chOff x="3638038" y="0"/>
            <a:chExt cx="8553963" cy="6874612"/>
          </a:xfrm>
        </p:grpSpPr>
        <p:sp>
          <p:nvSpPr>
            <p:cNvPr id="18" name="Rectangle 17"/>
            <p:cNvSpPr/>
            <p:nvPr userDrawn="1"/>
          </p:nvSpPr>
          <p:spPr>
            <a:xfrm>
              <a:off x="3638038" y="0"/>
              <a:ext cx="2879940" cy="6874612"/>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prstClr val="black"/>
                </a:solidFill>
                <a:latin typeface="Calibri"/>
              </a:endParaRPr>
            </a:p>
          </p:txBody>
        </p:sp>
        <p:sp>
          <p:nvSpPr>
            <p:cNvPr id="19" name="Rectangle 18"/>
            <p:cNvSpPr/>
            <p:nvPr userDrawn="1"/>
          </p:nvSpPr>
          <p:spPr>
            <a:xfrm>
              <a:off x="9935178" y="0"/>
              <a:ext cx="2256823" cy="6874612"/>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prstClr val="black"/>
                </a:solidFill>
                <a:latin typeface="Calibri"/>
              </a:endParaRPr>
            </a:p>
          </p:txBody>
        </p:sp>
        <p:sp>
          <p:nvSpPr>
            <p:cNvPr id="20" name="Rectangle 19"/>
            <p:cNvSpPr/>
            <p:nvPr userDrawn="1"/>
          </p:nvSpPr>
          <p:spPr>
            <a:xfrm>
              <a:off x="6517979" y="4456474"/>
              <a:ext cx="3417199" cy="2418138"/>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prstClr val="black"/>
                </a:solidFill>
                <a:latin typeface="Calibri"/>
              </a:endParaRPr>
            </a:p>
          </p:txBody>
        </p:sp>
        <p:sp>
          <p:nvSpPr>
            <p:cNvPr id="21" name="Rectangle 20"/>
            <p:cNvSpPr/>
            <p:nvPr userDrawn="1"/>
          </p:nvSpPr>
          <p:spPr>
            <a:xfrm>
              <a:off x="6517978" y="0"/>
              <a:ext cx="3415845" cy="918619"/>
            </a:xfrm>
            <a:prstGeom prst="rect">
              <a:avLst/>
            </a:prstGeom>
            <a:solidFill>
              <a:schemeClr val="tx1">
                <a:lumMod val="95000"/>
                <a:lumOff val="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smtClean="0">
                <a:solidFill>
                  <a:prstClr val="black"/>
                </a:solidFill>
                <a:latin typeface="Calibri"/>
              </a:endParaRPr>
            </a:p>
          </p:txBody>
        </p:sp>
      </p:grpSp>
      <p:sp>
        <p:nvSpPr>
          <p:cNvPr id="12" name="Rectangle 11"/>
          <p:cNvSpPr/>
          <p:nvPr userDrawn="1"/>
        </p:nvSpPr>
        <p:spPr>
          <a:xfrm>
            <a:off x="6519333" y="918619"/>
            <a:ext cx="3415845" cy="353785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dirty="0">
              <a:solidFill>
                <a:prstClr val="black"/>
              </a:solidFill>
              <a:latin typeface="Calibri"/>
            </a:endParaRPr>
          </a:p>
        </p:txBody>
      </p:sp>
    </p:spTree>
    <p:extLst>
      <p:ext uri="{BB962C8B-B14F-4D97-AF65-F5344CB8AC3E}">
        <p14:creationId xmlns:p14="http://schemas.microsoft.com/office/powerpoint/2010/main" val="3883989368"/>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reaker 1: Printer Friendly">
    <p:spTree>
      <p:nvGrpSpPr>
        <p:cNvPr id="1" name=""/>
        <p:cNvGrpSpPr/>
        <p:nvPr/>
      </p:nvGrpSpPr>
      <p:grpSpPr>
        <a:xfrm>
          <a:off x="0" y="0"/>
          <a:ext cx="0" cy="0"/>
          <a:chOff x="0" y="0"/>
          <a:chExt cx="0" cy="0"/>
        </a:xfrm>
      </p:grpSpPr>
      <p:sp>
        <p:nvSpPr>
          <p:cNvPr id="2" name="Title 1"/>
          <p:cNvSpPr>
            <a:spLocks noGrp="1"/>
          </p:cNvSpPr>
          <p:nvPr>
            <p:ph type="title"/>
          </p:nvPr>
        </p:nvSpPr>
        <p:spPr>
          <a:xfrm>
            <a:off x="338138" y="2740025"/>
            <a:ext cx="11520490" cy="907100"/>
          </a:xfrm>
        </p:spPr>
        <p:txBody>
          <a:bodyPr anchor="ctr"/>
          <a:lstStyle>
            <a:lvl1pPr marL="0" algn="l" defTabSz="914400" rtl="0" eaLnBrk="1" latinLnBrk="0" hangingPunct="1">
              <a:lnSpc>
                <a:spcPct val="90000"/>
              </a:lnSpc>
              <a:spcBef>
                <a:spcPct val="0"/>
              </a:spcBef>
              <a:buNone/>
              <a:defRPr lang="en-US" sz="3600" kern="1200" dirty="0">
                <a:solidFill>
                  <a:schemeClr val="accent1"/>
                </a:solidFill>
                <a:effectLst/>
                <a:latin typeface="+mj-lt"/>
                <a:ea typeface="+mj-ea"/>
                <a:cs typeface="+mj-cs"/>
              </a:defRPr>
            </a:lvl1pPr>
          </a:lstStyle>
          <a:p>
            <a:r>
              <a:rPr lang="en-US" dirty="0" smtClean="0"/>
              <a:t>Click to edit Master title style</a:t>
            </a:r>
            <a:endParaRPr lang="en-US" dirty="0"/>
          </a:p>
        </p:txBody>
      </p:sp>
      <p:sp>
        <p:nvSpPr>
          <p:cNvPr id="4" name="Slide Number Placeholder 3"/>
          <p:cNvSpPr>
            <a:spLocks noGrp="1"/>
          </p:cNvSpPr>
          <p:nvPr>
            <p:ph type="sldNum" sz="quarter" idx="11"/>
          </p:nvPr>
        </p:nvSpPr>
        <p:spPr/>
        <p:txBody>
          <a:bodyPr/>
          <a:lstStyle/>
          <a:p>
            <a:pPr algn="r"/>
            <a:fld id="{6FE306A7-A228-4E07-8D4E-C1DA2C3F3993}" type="slidenum">
              <a:rPr/>
              <a:pPr algn="r"/>
              <a:t>‹#›</a:t>
            </a:fld>
            <a:endParaRPr dirty="0"/>
          </a:p>
        </p:txBody>
      </p:sp>
    </p:spTree>
    <p:extLst>
      <p:ext uri="{BB962C8B-B14F-4D97-AF65-F5344CB8AC3E}">
        <p14:creationId xmlns:p14="http://schemas.microsoft.com/office/powerpoint/2010/main" val="2576752307"/>
      </p:ext>
    </p:extLst>
  </p:cSld>
  <p:clrMapOvr>
    <a:masterClrMapping/>
  </p:clrMapOvr>
  <p:timing>
    <p:tnLst>
      <p:par>
        <p:cTn id="1" dur="indefinite" restart="never" nodeType="tmRoot"/>
      </p:par>
    </p:tnLst>
  </p:timing>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36549" y="292608"/>
            <a:ext cx="11513969" cy="874319"/>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228600" indent="-228600">
              <a:defRPr lang="en-US" sz="2800" kern="1200" dirty="0" smtClean="0">
                <a:solidFill>
                  <a:schemeClr val="tx1"/>
                </a:solidFill>
                <a:latin typeface="+mn-lt"/>
                <a:ea typeface="+mn-ea"/>
                <a:cs typeface="+mn-cs"/>
              </a:defRPr>
            </a:lvl1pPr>
            <a:lvl2pPr>
              <a:spcBef>
                <a:spcPts val="600"/>
              </a:spcBef>
              <a:defRPr/>
            </a:lvl2pPr>
            <a:lvl3pPr>
              <a:spcBef>
                <a:spcPts val="600"/>
              </a:spcBef>
              <a:defRPr/>
            </a:lvl3pPr>
          </a:lstStyle>
          <a:p>
            <a:pPr marL="228600" lvl="0" indent="-228600" algn="l" defTabSz="914400" rtl="0" eaLnBrk="1" latinLnBrk="0" hangingPunct="1">
              <a:lnSpc>
                <a:spcPct val="90000"/>
              </a:lnSpc>
              <a:spcBef>
                <a:spcPts val="1400"/>
              </a:spcBef>
              <a:buClr>
                <a:srgbClr val="E12726"/>
              </a:buClr>
              <a:buFont typeface="Arial" panose="020B0604020202020204" pitchFamily="34" charset="0"/>
              <a:buChar char="•"/>
            </a:pPr>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vert="horz" lIns="0" tIns="0" rIns="0" bIns="0" rtlCol="0" anchor="ctr"/>
          <a:lstStyle>
            <a:lvl1pPr algn="r">
              <a:defRPr lang="en-US" smtClean="0"/>
            </a:lvl1pPr>
          </a:lstStyle>
          <a:p>
            <a:fld id="{6FE306A7-A228-4E07-8D4E-C1DA2C3F3993}" type="slidenum">
              <a:rPr/>
              <a:pPr/>
              <a:t>‹#›</a:t>
            </a:fld>
            <a:endParaRPr dirty="0"/>
          </a:p>
        </p:txBody>
      </p:sp>
    </p:spTree>
    <p:extLst>
      <p:ext uri="{BB962C8B-B14F-4D97-AF65-F5344CB8AC3E}">
        <p14:creationId xmlns:p14="http://schemas.microsoft.com/office/powerpoint/2010/main" val="3918277210"/>
      </p:ext>
    </p:extLst>
  </p:cSld>
  <p:clrMapOvr>
    <a:masterClrMapping/>
  </p:clrMapOvr>
  <p:timing>
    <p:tnLst>
      <p:par>
        <p:cTn id="1" dur="indefinite" restart="never" nodeType="tmRoot"/>
      </p:par>
    </p:tnLst>
  </p:timing>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ext: Two Column">
    <p:spTree>
      <p:nvGrpSpPr>
        <p:cNvPr id="1" name=""/>
        <p:cNvGrpSpPr/>
        <p:nvPr/>
      </p:nvGrpSpPr>
      <p:grpSpPr>
        <a:xfrm>
          <a:off x="0" y="0"/>
          <a:ext cx="0" cy="0"/>
          <a:chOff x="0" y="0"/>
          <a:chExt cx="0" cy="0"/>
        </a:xfrm>
      </p:grpSpPr>
      <p:sp>
        <p:nvSpPr>
          <p:cNvPr id="2" name="Title 1"/>
          <p:cNvSpPr>
            <a:spLocks noGrp="1"/>
          </p:cNvSpPr>
          <p:nvPr>
            <p:ph type="title"/>
          </p:nvPr>
        </p:nvSpPr>
        <p:spPr>
          <a:xfrm>
            <a:off x="336549" y="292608"/>
            <a:ext cx="11513969" cy="874319"/>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333374" y="1338263"/>
            <a:ext cx="5572125" cy="4833936"/>
          </a:xfrm>
        </p:spPr>
        <p:txBody>
          <a:bodyPr/>
          <a:lstStyle>
            <a:lvl1pPr marL="228600" indent="-228600">
              <a:defRPr lang="en-US" sz="2800" kern="1200" dirty="0" smtClean="0">
                <a:solidFill>
                  <a:schemeClr val="tx1"/>
                </a:solidFill>
                <a:latin typeface="+mn-lt"/>
                <a:ea typeface="+mn-ea"/>
                <a:cs typeface="+mn-cs"/>
              </a:defRPr>
            </a:lvl1pPr>
            <a:lvl2pPr>
              <a:spcBef>
                <a:spcPts val="600"/>
              </a:spcBef>
              <a:defRPr/>
            </a:lvl2pPr>
            <a:lvl3pPr>
              <a:spcBef>
                <a:spcPts val="600"/>
              </a:spcBef>
              <a:defRPr/>
            </a:lvl3pPr>
          </a:lstStyle>
          <a:p>
            <a:pPr marL="228600" lvl="0" indent="-228600" algn="l" defTabSz="914400" rtl="0" eaLnBrk="1" latinLnBrk="0" hangingPunct="1">
              <a:lnSpc>
                <a:spcPct val="90000"/>
              </a:lnSpc>
              <a:spcBef>
                <a:spcPts val="1400"/>
              </a:spcBef>
              <a:buClr>
                <a:srgbClr val="E12726"/>
              </a:buClr>
              <a:buFont typeface="Arial" panose="020B0604020202020204" pitchFamily="34" charset="0"/>
              <a:buChar char="•"/>
            </a:pPr>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286500" y="1338262"/>
            <a:ext cx="5564018" cy="4833937"/>
          </a:xfrm>
        </p:spPr>
        <p:txBody>
          <a:bodyPr/>
          <a:lstStyle>
            <a:lvl1pPr marL="228600" indent="-228600">
              <a:defRPr lang="en-US" sz="2800" kern="1200" dirty="0" smtClean="0">
                <a:solidFill>
                  <a:schemeClr val="tx1"/>
                </a:solidFill>
                <a:latin typeface="+mn-lt"/>
                <a:ea typeface="+mn-ea"/>
                <a:cs typeface="+mn-cs"/>
              </a:defRPr>
            </a:lvl1pPr>
            <a:lvl2pPr marL="685800" indent="-228600">
              <a:defRPr lang="en-US" sz="2400" kern="1200" dirty="0" smtClean="0">
                <a:solidFill>
                  <a:prstClr val="black"/>
                </a:solidFill>
                <a:latin typeface="+mn-lt"/>
                <a:ea typeface="+mn-ea"/>
                <a:cs typeface="+mn-cs"/>
              </a:defRPr>
            </a:lvl2pPr>
            <a:lvl3pPr marL="1143000" indent="-228600">
              <a:defRPr lang="en-US" sz="2400" kern="1200" dirty="0" smtClean="0">
                <a:solidFill>
                  <a:prstClr val="black"/>
                </a:solidFill>
                <a:latin typeface="+mn-lt"/>
                <a:ea typeface="+mn-ea"/>
                <a:cs typeface="+mn-cs"/>
              </a:defRPr>
            </a:lvl3pPr>
            <a:lvl4pPr>
              <a:defRPr sz="2400"/>
            </a:lvl4pPr>
            <a:lvl5pPr>
              <a:defRPr sz="2400"/>
            </a:lvl5pPr>
          </a:lstStyle>
          <a:p>
            <a:pPr marL="228600" lvl="0" indent="-228600" algn="l" defTabSz="914400" rtl="0" eaLnBrk="1" latinLnBrk="0" hangingPunct="1">
              <a:lnSpc>
                <a:spcPct val="90000"/>
              </a:lnSpc>
              <a:spcBef>
                <a:spcPts val="1400"/>
              </a:spcBef>
              <a:buClr>
                <a:srgbClr val="E12726"/>
              </a:buClr>
              <a:buFont typeface="Arial" panose="020B0604020202020204" pitchFamily="34" charset="0"/>
              <a:buChar char="•"/>
            </a:pPr>
            <a:r>
              <a:rPr lang="en-US" dirty="0" smtClean="0"/>
              <a:t>Click to edit Master text styles</a:t>
            </a:r>
          </a:p>
          <a:p>
            <a:pPr marL="685800" lvl="1" indent="-228600" algn="l" defTabSz="914400" rtl="0" eaLnBrk="1" latinLnBrk="0" hangingPunct="1">
              <a:lnSpc>
                <a:spcPct val="90000"/>
              </a:lnSpc>
              <a:spcBef>
                <a:spcPts val="600"/>
              </a:spcBef>
              <a:buFont typeface="Arial" panose="020B0604020202020204" pitchFamily="34" charset="0"/>
              <a:buChar char="•"/>
            </a:pPr>
            <a:r>
              <a:rPr lang="en-US" dirty="0" smtClean="0"/>
              <a:t>Second level</a:t>
            </a:r>
          </a:p>
          <a:p>
            <a:pPr marL="1143000" lvl="2" indent="-228600" algn="l" defTabSz="914400" rtl="0" eaLnBrk="1" latinLnBrk="0" hangingPunct="1">
              <a:lnSpc>
                <a:spcPct val="90000"/>
              </a:lnSpc>
              <a:spcBef>
                <a:spcPts val="600"/>
              </a:spcBef>
              <a:buFont typeface="Arial" panose="020B0604020202020204" pitchFamily="34" charset="0"/>
              <a:buChar char="•"/>
            </a:pPr>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p:txBody>
          <a:bodyPr vert="horz" lIns="0" tIns="0" rIns="0" bIns="0" rtlCol="0" anchor="ctr"/>
          <a:lstStyle>
            <a:lvl1pPr>
              <a:defRPr lang="en-US" smtClean="0"/>
            </a:lvl1pPr>
          </a:lstStyle>
          <a:p>
            <a:pPr algn="r"/>
            <a:fld id="{6FE306A7-A228-4E07-8D4E-C1DA2C3F3993}" type="slidenum">
              <a:rPr/>
              <a:pPr algn="r"/>
              <a:t>‹#›</a:t>
            </a:fld>
            <a:endParaRPr dirty="0"/>
          </a:p>
        </p:txBody>
      </p:sp>
    </p:spTree>
    <p:extLst>
      <p:ext uri="{BB962C8B-B14F-4D97-AF65-F5344CB8AC3E}">
        <p14:creationId xmlns:p14="http://schemas.microsoft.com/office/powerpoint/2010/main" val="1553624916"/>
      </p:ext>
    </p:extLst>
  </p:cSld>
  <p:clrMapOvr>
    <a:masterClrMapping/>
  </p:clrMapOvr>
  <p:timing>
    <p:tnLst>
      <p:par>
        <p:cTn id="1" dur="indefinite" restart="never" nodeType="tmRoot"/>
      </p:par>
    </p:tnLst>
  </p:timing>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One Subheading">
    <p:spTree>
      <p:nvGrpSpPr>
        <p:cNvPr id="1" name=""/>
        <p:cNvGrpSpPr/>
        <p:nvPr/>
      </p:nvGrpSpPr>
      <p:grpSpPr>
        <a:xfrm>
          <a:off x="0" y="0"/>
          <a:ext cx="0" cy="0"/>
          <a:chOff x="0" y="0"/>
          <a:chExt cx="0" cy="0"/>
        </a:xfrm>
      </p:grpSpPr>
      <p:sp>
        <p:nvSpPr>
          <p:cNvPr id="2" name="Title 1"/>
          <p:cNvSpPr>
            <a:spLocks noGrp="1"/>
          </p:cNvSpPr>
          <p:nvPr>
            <p:ph type="title"/>
          </p:nvPr>
        </p:nvSpPr>
        <p:spPr>
          <a:xfrm>
            <a:off x="333375" y="292608"/>
            <a:ext cx="11525250" cy="876299"/>
          </a:xfrm>
        </p:spPr>
        <p:txBody>
          <a:bodyPr/>
          <a:lstStyle/>
          <a:p>
            <a:r>
              <a:rPr lang="en-US" dirty="0" smtClean="0"/>
              <a:t>Click to edit Master title style</a:t>
            </a:r>
            <a:endParaRPr lang="en-US" dirty="0"/>
          </a:p>
        </p:txBody>
      </p:sp>
      <p:sp>
        <p:nvSpPr>
          <p:cNvPr id="3" name="Text Placeholder 2"/>
          <p:cNvSpPr>
            <a:spLocks noGrp="1"/>
          </p:cNvSpPr>
          <p:nvPr>
            <p:ph type="body" idx="1"/>
          </p:nvPr>
        </p:nvSpPr>
        <p:spPr>
          <a:xfrm>
            <a:off x="333375" y="1338263"/>
            <a:ext cx="11525251" cy="547687"/>
          </a:xfrm>
        </p:spPr>
        <p:txBody>
          <a:bodyPr lIns="0" tIns="54864" rIns="0" bIns="0" anchor="t">
            <a:noAutofit/>
          </a:bodyPr>
          <a:lstStyle>
            <a:lvl1pPr marL="0" indent="0">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333375" y="1885950"/>
            <a:ext cx="11525249" cy="4286250"/>
          </a:xfrm>
        </p:spPr>
        <p:txBody>
          <a:bodyPr/>
          <a:lstStyle>
            <a:lvl1pPr marL="228600" indent="-228600">
              <a:defRPr lang="en-US" sz="2800" kern="1200" dirty="0" smtClean="0">
                <a:solidFill>
                  <a:schemeClr val="tx1"/>
                </a:solidFill>
                <a:latin typeface="+mn-lt"/>
                <a:ea typeface="+mn-ea"/>
                <a:cs typeface="+mn-cs"/>
              </a:defRPr>
            </a:lvl1pPr>
            <a:lvl2pPr marL="685800" indent="-228600">
              <a:defRPr lang="en-US" sz="2400" kern="1200" dirty="0" smtClean="0">
                <a:solidFill>
                  <a:prstClr val="black"/>
                </a:solidFill>
                <a:latin typeface="+mn-lt"/>
                <a:ea typeface="+mn-ea"/>
                <a:cs typeface="+mn-cs"/>
              </a:defRPr>
            </a:lvl2pPr>
            <a:lvl3pPr>
              <a:spcBef>
                <a:spcPts val="600"/>
              </a:spcBef>
              <a:defRPr sz="2400"/>
            </a:lvl3pPr>
            <a:lvl4pPr>
              <a:defRPr sz="2400"/>
            </a:lvl4pPr>
            <a:lvl5pPr>
              <a:defRPr sz="2400"/>
            </a:lvl5pPr>
          </a:lstStyle>
          <a:p>
            <a:pPr marL="228600" lvl="0" indent="-228600" algn="l" defTabSz="914400" rtl="0" eaLnBrk="1" latinLnBrk="0" hangingPunct="1">
              <a:lnSpc>
                <a:spcPct val="90000"/>
              </a:lnSpc>
              <a:spcBef>
                <a:spcPts val="1400"/>
              </a:spcBef>
              <a:buClr>
                <a:srgbClr val="E12726"/>
              </a:buClr>
              <a:buFont typeface="Arial" panose="020B0604020202020204" pitchFamily="34" charset="0"/>
              <a:buChar char="•"/>
            </a:pPr>
            <a:r>
              <a:rPr lang="en-US" dirty="0" smtClean="0"/>
              <a:t>Click to edit Master text styles</a:t>
            </a:r>
          </a:p>
          <a:p>
            <a:pPr marL="685800" lvl="1" indent="-228600" algn="l" defTabSz="914400" rtl="0" eaLnBrk="1" latinLnBrk="0" hangingPunct="1">
              <a:lnSpc>
                <a:spcPct val="90000"/>
              </a:lnSpc>
              <a:spcBef>
                <a:spcPts val="600"/>
              </a:spcBef>
              <a:buFont typeface="Arial" panose="020B0604020202020204" pitchFamily="34" charset="0"/>
              <a:buChar char="•"/>
            </a:pPr>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8"/>
          <p:cNvSpPr>
            <a:spLocks noGrp="1"/>
          </p:cNvSpPr>
          <p:nvPr>
            <p:ph type="sldNum" sz="quarter" idx="12"/>
          </p:nvPr>
        </p:nvSpPr>
        <p:spPr/>
        <p:txBody>
          <a:bodyPr vert="horz" lIns="0" tIns="0" rIns="0" bIns="0" rtlCol="0" anchor="ctr"/>
          <a:lstStyle>
            <a:lvl1pPr>
              <a:defRPr lang="en-US" smtClean="0"/>
            </a:lvl1pPr>
          </a:lstStyle>
          <a:p>
            <a:pPr algn="r"/>
            <a:fld id="{6FE306A7-A228-4E07-8D4E-C1DA2C3F3993}" type="slidenum">
              <a:rPr/>
              <a:pPr algn="r"/>
              <a:t>‹#›</a:t>
            </a:fld>
            <a:endParaRPr dirty="0"/>
          </a:p>
        </p:txBody>
      </p:sp>
    </p:spTree>
    <p:extLst>
      <p:ext uri="{BB962C8B-B14F-4D97-AF65-F5344CB8AC3E}">
        <p14:creationId xmlns:p14="http://schemas.microsoft.com/office/powerpoint/2010/main" val="950064018"/>
      </p:ext>
    </p:extLst>
  </p:cSld>
  <p:clrMapOvr>
    <a:masterClrMapping/>
  </p:clrMapOvr>
  <p:timing>
    <p:tnLst>
      <p:par>
        <p:cTn id="1" dur="indefinite" restart="never" nodeType="tmRoot"/>
      </p:par>
    </p:tnLst>
  </p:timing>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Text: Two Subheadings">
    <p:spTree>
      <p:nvGrpSpPr>
        <p:cNvPr id="1" name=""/>
        <p:cNvGrpSpPr/>
        <p:nvPr/>
      </p:nvGrpSpPr>
      <p:grpSpPr>
        <a:xfrm>
          <a:off x="0" y="0"/>
          <a:ext cx="0" cy="0"/>
          <a:chOff x="0" y="0"/>
          <a:chExt cx="0" cy="0"/>
        </a:xfrm>
      </p:grpSpPr>
      <p:sp>
        <p:nvSpPr>
          <p:cNvPr id="2" name="Title 1"/>
          <p:cNvSpPr>
            <a:spLocks noGrp="1"/>
          </p:cNvSpPr>
          <p:nvPr>
            <p:ph type="title"/>
          </p:nvPr>
        </p:nvSpPr>
        <p:spPr>
          <a:xfrm>
            <a:off x="333375" y="292608"/>
            <a:ext cx="11525250" cy="876299"/>
          </a:xfrm>
        </p:spPr>
        <p:txBody>
          <a:bodyPr/>
          <a:lstStyle/>
          <a:p>
            <a:r>
              <a:rPr lang="en-US" dirty="0" smtClean="0"/>
              <a:t>Click to edit Master title style</a:t>
            </a:r>
            <a:endParaRPr lang="en-US" dirty="0"/>
          </a:p>
        </p:txBody>
      </p:sp>
      <p:sp>
        <p:nvSpPr>
          <p:cNvPr id="3" name="Text Placeholder 2"/>
          <p:cNvSpPr>
            <a:spLocks noGrp="1"/>
          </p:cNvSpPr>
          <p:nvPr>
            <p:ph type="body" idx="1"/>
          </p:nvPr>
        </p:nvSpPr>
        <p:spPr>
          <a:xfrm>
            <a:off x="333375" y="1338263"/>
            <a:ext cx="5572125" cy="547687"/>
          </a:xfrm>
        </p:spPr>
        <p:txBody>
          <a:bodyPr lIns="0" tIns="54864" rIns="0" bIns="0" anchor="t">
            <a:noAutofit/>
          </a:bodyPr>
          <a:lstStyle>
            <a:lvl1pPr marL="0" indent="0">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333376" y="1885950"/>
            <a:ext cx="5572124" cy="4286250"/>
          </a:xfrm>
        </p:spPr>
        <p:txBody>
          <a:bodyPr/>
          <a:lstStyle>
            <a:lvl1pPr marL="228600" indent="-228600">
              <a:defRPr lang="en-US" sz="2800" kern="1200" dirty="0" smtClean="0">
                <a:solidFill>
                  <a:schemeClr val="tx1"/>
                </a:solidFill>
                <a:latin typeface="+mn-lt"/>
                <a:ea typeface="+mn-ea"/>
                <a:cs typeface="+mn-cs"/>
              </a:defRPr>
            </a:lvl1pPr>
            <a:lvl2pPr marL="685800" indent="-228600">
              <a:defRPr lang="en-US" sz="2400" kern="1200" dirty="0" smtClean="0">
                <a:solidFill>
                  <a:prstClr val="black"/>
                </a:solidFill>
                <a:latin typeface="+mn-lt"/>
                <a:ea typeface="+mn-ea"/>
                <a:cs typeface="+mn-cs"/>
              </a:defRPr>
            </a:lvl2pPr>
            <a:lvl3pPr>
              <a:spcBef>
                <a:spcPts val="600"/>
              </a:spcBef>
              <a:defRPr sz="2400"/>
            </a:lvl3pPr>
            <a:lvl4pPr>
              <a:defRPr sz="2400"/>
            </a:lvl4pPr>
            <a:lvl5pPr>
              <a:defRPr sz="2400"/>
            </a:lvl5pPr>
          </a:lstStyle>
          <a:p>
            <a:pPr marL="228600" lvl="0" indent="-228600" algn="l" defTabSz="914400" rtl="0" eaLnBrk="1" latinLnBrk="0" hangingPunct="1">
              <a:lnSpc>
                <a:spcPct val="90000"/>
              </a:lnSpc>
              <a:spcBef>
                <a:spcPts val="1400"/>
              </a:spcBef>
              <a:buClr>
                <a:srgbClr val="E12726"/>
              </a:buClr>
              <a:buFont typeface="Arial" panose="020B0604020202020204" pitchFamily="34" charset="0"/>
              <a:buChar char="•"/>
            </a:pPr>
            <a:r>
              <a:rPr lang="en-US" dirty="0" smtClean="0"/>
              <a:t>Click to edit Master text styles</a:t>
            </a:r>
          </a:p>
          <a:p>
            <a:pPr marL="685800" lvl="1" indent="-228600" algn="l" defTabSz="914400" rtl="0" eaLnBrk="1" latinLnBrk="0" hangingPunct="1">
              <a:lnSpc>
                <a:spcPct val="90000"/>
              </a:lnSpc>
              <a:spcBef>
                <a:spcPts val="600"/>
              </a:spcBef>
              <a:buFont typeface="Arial" panose="020B0604020202020204" pitchFamily="34" charset="0"/>
              <a:buChar char="•"/>
            </a:pPr>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6286500" y="1338263"/>
            <a:ext cx="5572124" cy="547687"/>
          </a:xfrm>
        </p:spPr>
        <p:txBody>
          <a:bodyPr vert="horz" lIns="0" tIns="54864" rIns="0" bIns="0" rtlCol="0" anchor="t">
            <a:noAutofit/>
          </a:bodyPr>
          <a:lstStyle>
            <a:lvl1pPr marL="228600" indent="-228600">
              <a:buNone/>
              <a:defRPr lang="en-US" b="1" dirty="0" smtClean="0">
                <a:solidFill>
                  <a:schemeClr val="tx1"/>
                </a:solidFill>
              </a:defRPr>
            </a:lvl1pPr>
          </a:lstStyle>
          <a:p>
            <a:pPr marL="0" lvl="0" indent="0"/>
            <a:r>
              <a:rPr lang="en-US" dirty="0" smtClean="0"/>
              <a:t>Click to edit Master text styles</a:t>
            </a:r>
          </a:p>
        </p:txBody>
      </p:sp>
      <p:sp>
        <p:nvSpPr>
          <p:cNvPr id="6" name="Content Placeholder 5"/>
          <p:cNvSpPr>
            <a:spLocks noGrp="1"/>
          </p:cNvSpPr>
          <p:nvPr>
            <p:ph sz="quarter" idx="4"/>
          </p:nvPr>
        </p:nvSpPr>
        <p:spPr>
          <a:xfrm>
            <a:off x="6286500" y="1885951"/>
            <a:ext cx="5572124" cy="4286249"/>
          </a:xfrm>
        </p:spPr>
        <p:txBody>
          <a:bodyPr/>
          <a:lstStyle>
            <a:lvl1pPr marL="228600" indent="-228600">
              <a:defRPr lang="en-US" sz="2800" kern="1200" dirty="0" smtClean="0">
                <a:solidFill>
                  <a:schemeClr val="tx1"/>
                </a:solidFill>
                <a:latin typeface="+mn-lt"/>
                <a:ea typeface="+mn-ea"/>
                <a:cs typeface="+mn-cs"/>
              </a:defRPr>
            </a:lvl1pPr>
            <a:lvl2pPr>
              <a:spcBef>
                <a:spcPts val="600"/>
              </a:spcBef>
              <a:defRPr sz="2400"/>
            </a:lvl2pPr>
            <a:lvl3pPr marL="1143000" indent="-228600">
              <a:defRPr lang="en-US" sz="2400" kern="1200" dirty="0" smtClean="0">
                <a:solidFill>
                  <a:prstClr val="black"/>
                </a:solidFill>
                <a:latin typeface="+mn-lt"/>
                <a:ea typeface="+mn-ea"/>
                <a:cs typeface="+mn-cs"/>
              </a:defRPr>
            </a:lvl3pPr>
            <a:lvl4pPr>
              <a:defRPr sz="2400"/>
            </a:lvl4pPr>
            <a:lvl5pPr>
              <a:defRPr sz="2400"/>
            </a:lvl5pPr>
          </a:lstStyle>
          <a:p>
            <a:pPr marL="228600" lvl="0" indent="-228600" algn="l" defTabSz="914400" rtl="0" eaLnBrk="1" latinLnBrk="0" hangingPunct="1">
              <a:lnSpc>
                <a:spcPct val="90000"/>
              </a:lnSpc>
              <a:spcBef>
                <a:spcPts val="1400"/>
              </a:spcBef>
              <a:buClr>
                <a:srgbClr val="E12726"/>
              </a:buClr>
              <a:buFont typeface="Arial" panose="020B0604020202020204" pitchFamily="34" charset="0"/>
              <a:buChar char="•"/>
            </a:pPr>
            <a:r>
              <a:rPr lang="en-US" dirty="0" smtClean="0"/>
              <a:t>Click to edit Master text styles</a:t>
            </a:r>
          </a:p>
          <a:p>
            <a:pPr lvl="1"/>
            <a:r>
              <a:rPr lang="en-US" dirty="0" smtClean="0"/>
              <a:t>Second level</a:t>
            </a:r>
          </a:p>
          <a:p>
            <a:pPr marL="1143000" lvl="2" indent="-228600" algn="l" defTabSz="914400" rtl="0" eaLnBrk="1" latinLnBrk="0" hangingPunct="1">
              <a:lnSpc>
                <a:spcPct val="90000"/>
              </a:lnSpc>
              <a:spcBef>
                <a:spcPts val="600"/>
              </a:spcBef>
              <a:buFont typeface="Arial" panose="020B0604020202020204" pitchFamily="34" charset="0"/>
              <a:buChar char="•"/>
            </a:pPr>
            <a:r>
              <a:rPr lang="en-US" dirty="0" smtClean="0"/>
              <a:t>Third level</a:t>
            </a:r>
          </a:p>
          <a:p>
            <a:pPr lvl="3"/>
            <a:r>
              <a:rPr lang="en-US" dirty="0" smtClean="0"/>
              <a:t>Fourth level</a:t>
            </a:r>
          </a:p>
          <a:p>
            <a:pPr lvl="4"/>
            <a:r>
              <a:rPr lang="en-US" dirty="0" smtClean="0"/>
              <a:t>Fifth level</a:t>
            </a:r>
            <a:endParaRPr lang="en-US" dirty="0"/>
          </a:p>
        </p:txBody>
      </p:sp>
      <p:sp>
        <p:nvSpPr>
          <p:cNvPr id="9" name="Slide Number Placeholder 8"/>
          <p:cNvSpPr>
            <a:spLocks noGrp="1"/>
          </p:cNvSpPr>
          <p:nvPr>
            <p:ph type="sldNum" sz="quarter" idx="12"/>
          </p:nvPr>
        </p:nvSpPr>
        <p:spPr/>
        <p:txBody>
          <a:bodyPr vert="horz" lIns="0" tIns="0" rIns="0" bIns="0" rtlCol="0" anchor="ctr"/>
          <a:lstStyle>
            <a:lvl1pPr>
              <a:defRPr lang="en-US" smtClean="0"/>
            </a:lvl1pPr>
          </a:lstStyle>
          <a:p>
            <a:pPr algn="r"/>
            <a:fld id="{6FE306A7-A228-4E07-8D4E-C1DA2C3F3993}" type="slidenum">
              <a:rPr/>
              <a:pPr algn="r"/>
              <a:t>‹#›</a:t>
            </a:fld>
            <a:endParaRPr dirty="0"/>
          </a:p>
        </p:txBody>
      </p:sp>
    </p:spTree>
    <p:extLst>
      <p:ext uri="{BB962C8B-B14F-4D97-AF65-F5344CB8AC3E}">
        <p14:creationId xmlns:p14="http://schemas.microsoft.com/office/powerpoint/2010/main" val="651005732"/>
      </p:ext>
    </p:extLst>
  </p:cSld>
  <p:clrMapOvr>
    <a:masterClrMapping/>
  </p:clrMapOvr>
  <p:timing>
    <p:tnLst>
      <p:par>
        <p:cTn id="1" dur="indefinite" restart="never" nodeType="tmRoot"/>
      </p:par>
    </p:tnLst>
  </p:timing>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36549" y="292608"/>
            <a:ext cx="11513969" cy="874319"/>
          </a:xfrm>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vert="horz" lIns="0" tIns="0" rIns="0" bIns="0" rtlCol="0" anchor="ctr"/>
          <a:lstStyle>
            <a:lvl1pPr>
              <a:defRPr lang="en-US" smtClean="0"/>
            </a:lvl1pPr>
          </a:lstStyle>
          <a:p>
            <a:pPr algn="r"/>
            <a:fld id="{6FE306A7-A228-4E07-8D4E-C1DA2C3F3993}" type="slidenum">
              <a:rPr/>
              <a:pPr algn="r"/>
              <a:t>‹#›</a:t>
            </a:fld>
            <a:endParaRPr dirty="0"/>
          </a:p>
        </p:txBody>
      </p:sp>
    </p:spTree>
    <p:extLst>
      <p:ext uri="{BB962C8B-B14F-4D97-AF65-F5344CB8AC3E}">
        <p14:creationId xmlns:p14="http://schemas.microsoft.com/office/powerpoint/2010/main" val="820755981"/>
      </p:ext>
    </p:extLst>
  </p:cSld>
  <p:clrMapOvr>
    <a:masterClrMapping/>
  </p:clrMapOvr>
  <p:timing>
    <p:tnLst>
      <p:par>
        <p:cTn id="1" dur="indefinite" restart="never" nodeType="tmRoot"/>
      </p:par>
    </p:tnLst>
  </p:timing>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vert="horz" lIns="0" tIns="0" rIns="0" bIns="0" rtlCol="0" anchor="ctr"/>
          <a:lstStyle>
            <a:lvl1pPr>
              <a:defRPr lang="en-US" smtClean="0"/>
            </a:lvl1pPr>
          </a:lstStyle>
          <a:p>
            <a:pPr algn="r"/>
            <a:fld id="{6FE306A7-A228-4E07-8D4E-C1DA2C3F3993}" type="slidenum">
              <a:rPr/>
              <a:pPr algn="r"/>
              <a:t>‹#›</a:t>
            </a:fld>
            <a:endParaRPr dirty="0"/>
          </a:p>
        </p:txBody>
      </p:sp>
    </p:spTree>
    <p:extLst>
      <p:ext uri="{BB962C8B-B14F-4D97-AF65-F5344CB8AC3E}">
        <p14:creationId xmlns:p14="http://schemas.microsoft.com/office/powerpoint/2010/main" val="3663827992"/>
      </p:ext>
    </p:extLst>
  </p:cSld>
  <p:clrMapOvr>
    <a:masterClrMapping/>
  </p:clrMapOvr>
  <p:timing>
    <p:tnLst>
      <p:par>
        <p:cTn id="1" dur="indefinite" restart="never" nodeType="tmRoot"/>
      </p:par>
    </p:tnLst>
  </p:timing>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Closing Slide (If Necessary)">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email">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5463539" y="6481231"/>
            <a:ext cx="1264923" cy="109728"/>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973386" y="2587433"/>
            <a:ext cx="4389564" cy="1319406"/>
          </a:xfrm>
          <a:prstGeom prst="rect">
            <a:avLst/>
          </a:prstGeom>
        </p:spPr>
      </p:pic>
    </p:spTree>
    <p:extLst>
      <p:ext uri="{BB962C8B-B14F-4D97-AF65-F5344CB8AC3E}">
        <p14:creationId xmlns:p14="http://schemas.microsoft.com/office/powerpoint/2010/main" val="3020493649"/>
      </p:ext>
    </p:extLst>
  </p:cSld>
  <p:clrMapOvr>
    <a:masterClrMapping/>
  </p:clrMapOvr>
  <p:timing>
    <p:tnLst>
      <p:par>
        <p:cTn id="1" dur="indefinite" restart="never" nodeType="tmRoot"/>
      </p:par>
    </p:tnLst>
  </p:timing>
  <p:hf hdr="0" ftr="0" dt="0"/>
  <p:extLst mod="1">
    <p:ext uri="{DCECCB84-F9BA-43D5-87BE-67443E8EF086}">
      <p15:sldGuideLst xmlns:p15="http://schemas.microsoft.com/office/powerpoint/2012/main">
        <p15:guide id="1" pos="480">
          <p15:clr>
            <a:srgbClr val="FBAE40"/>
          </p15:clr>
        </p15:guide>
        <p15:guide id="2" pos="720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o Not Use Layouts Past This">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2" name="Title 1"/>
          <p:cNvSpPr>
            <a:spLocks noGrp="1"/>
          </p:cNvSpPr>
          <p:nvPr>
            <p:ph type="title" hasCustomPrompt="1"/>
          </p:nvPr>
        </p:nvSpPr>
        <p:spPr>
          <a:xfrm>
            <a:off x="336549" y="2694582"/>
            <a:ext cx="11513969" cy="1468836"/>
          </a:xfrm>
        </p:spPr>
        <p:txBody>
          <a:bodyPr/>
          <a:lstStyle>
            <a:lvl1pPr algn="ctr">
              <a:defRPr sz="5400" baseline="0">
                <a:solidFill>
                  <a:schemeClr val="bg1"/>
                </a:solidFill>
              </a:defRPr>
            </a:lvl1pPr>
          </a:lstStyle>
          <a:p>
            <a:r>
              <a:rPr lang="en-US" dirty="0" smtClean="0"/>
              <a:t>Do Not Use Any Layouts</a:t>
            </a:r>
            <a:br>
              <a:rPr lang="en-US" dirty="0" smtClean="0"/>
            </a:br>
            <a:r>
              <a:rPr lang="en-US" dirty="0" smtClean="0"/>
              <a:t>Past This One</a:t>
            </a:r>
            <a:endParaRPr lang="en-US" dirty="0"/>
          </a:p>
        </p:txBody>
      </p:sp>
    </p:spTree>
    <p:extLst>
      <p:ext uri="{BB962C8B-B14F-4D97-AF65-F5344CB8AC3E}">
        <p14:creationId xmlns:p14="http://schemas.microsoft.com/office/powerpoint/2010/main" val="2491108424"/>
      </p:ext>
    </p:extLst>
  </p:cSld>
  <p:clrMapOvr>
    <a:masterClrMapping/>
  </p:clrMapOvr>
  <p:timing>
    <p:tnLst>
      <p:par>
        <p:cTn id="1" dur="indefinite" restart="never" nodeType="tmRoot"/>
      </p:par>
    </p:tnLst>
  </p:timing>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image" Target="../media/image1.png"/><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36549" y="288923"/>
            <a:ext cx="11513969" cy="874319"/>
          </a:xfrm>
          <a:prstGeom prst="rect">
            <a:avLst/>
          </a:prstGeom>
        </p:spPr>
        <p:txBody>
          <a:bodyPr vert="horz" lIns="0" tIns="0" rIns="0" bIns="0" rtlCol="0" anchor="t">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36549" y="1341037"/>
            <a:ext cx="11522076" cy="4831163"/>
          </a:xfrm>
          <a:prstGeom prst="rect">
            <a:avLst/>
          </a:prstGeom>
        </p:spPr>
        <p:txBody>
          <a:bodyPr vert="horz" lIns="91440" tIns="45720" rIns="91440" bIns="45720" rtlCol="0">
            <a:normAutofit/>
          </a:bodyPr>
          <a:lstStyle/>
          <a:p>
            <a:pPr lvl="0"/>
            <a:r>
              <a:rPr lang="en-US" dirty="0" smtClean="0"/>
              <a:t>Click to edit Master text styles</a:t>
            </a:r>
          </a:p>
          <a:p>
            <a:pPr marL="685800" lvl="1" indent="-228600" algn="l" defTabSz="914400" rtl="0" eaLnBrk="1" latinLnBrk="0" hangingPunct="1">
              <a:lnSpc>
                <a:spcPct val="90000"/>
              </a:lnSpc>
              <a:spcBef>
                <a:spcPts val="600"/>
              </a:spcBef>
              <a:buClr>
                <a:prstClr val="black">
                  <a:lumMod val="75000"/>
                  <a:lumOff val="25000"/>
                </a:prstClr>
              </a:buClr>
              <a:buFont typeface="Arial" panose="020B0604020202020204" pitchFamily="34" charset="0"/>
              <a:buChar char="•"/>
            </a:pPr>
            <a:r>
              <a:rPr lang="en-US" dirty="0" smtClean="0"/>
              <a:t>Second level</a:t>
            </a:r>
          </a:p>
          <a:p>
            <a:pPr marL="1143000" lvl="2" indent="-228600" algn="l" defTabSz="914400" rtl="0" eaLnBrk="1" latinLnBrk="0" hangingPunct="1">
              <a:lnSpc>
                <a:spcPct val="90000"/>
              </a:lnSpc>
              <a:spcBef>
                <a:spcPts val="600"/>
              </a:spcBef>
              <a:buClr>
                <a:prstClr val="black">
                  <a:lumMod val="75000"/>
                  <a:lumOff val="25000"/>
                </a:prstClr>
              </a:buClr>
              <a:buFont typeface="Arial" panose="020B0604020202020204" pitchFamily="34" charset="0"/>
              <a:buChar char="•"/>
            </a:pPr>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11460592" y="6353968"/>
            <a:ext cx="398036" cy="365125"/>
          </a:xfrm>
          <a:prstGeom prst="rect">
            <a:avLst/>
          </a:prstGeom>
        </p:spPr>
        <p:txBody>
          <a:bodyPr vert="horz" lIns="0" tIns="0" rIns="0" bIns="0" rtlCol="0" anchor="ctr"/>
          <a:lstStyle>
            <a:lvl1pPr algn="ctr">
              <a:defRPr kumimoji="0" lang="en-US" sz="1200" b="1" i="0" u="none" strike="noStrike" kern="1200" cap="none" spc="0" normalizeH="0" baseline="0" smtClean="0">
                <a:ln>
                  <a:noFill/>
                </a:ln>
                <a:solidFill>
                  <a:prstClr val="black"/>
                </a:solidFill>
                <a:effectLst/>
                <a:uLnTx/>
                <a:uFillTx/>
                <a:latin typeface="Calibri"/>
                <a:ea typeface="+mn-ea"/>
                <a:cs typeface="+mn-cs"/>
              </a:defRPr>
            </a:lvl1pPr>
          </a:lstStyle>
          <a:p>
            <a:pPr algn="r"/>
            <a:fld id="{6FE306A7-A228-4E07-8D4E-C1DA2C3F3993}" type="slidenum">
              <a:rPr lang="en-US" smtClean="0"/>
              <a:pPr algn="r"/>
              <a:t>‹#›</a:t>
            </a:fld>
            <a:endParaRPr lang="en-US" dirty="0"/>
          </a:p>
        </p:txBody>
      </p:sp>
      <p:pic>
        <p:nvPicPr>
          <p:cNvPr id="11" name="Picture 10"/>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279400" y="6269348"/>
            <a:ext cx="1663700" cy="500071"/>
          </a:xfrm>
          <a:prstGeom prst="rect">
            <a:avLst/>
          </a:prstGeom>
        </p:spPr>
      </p:pic>
    </p:spTree>
    <p:extLst>
      <p:ext uri="{BB962C8B-B14F-4D97-AF65-F5344CB8AC3E}">
        <p14:creationId xmlns:p14="http://schemas.microsoft.com/office/powerpoint/2010/main" val="822610439"/>
      </p:ext>
    </p:extLst>
  </p:cSld>
  <p:clrMap bg1="lt1" tx1="dk1" bg2="lt2" tx2="dk2" accent1="accent1" accent2="accent2" accent3="accent3" accent4="accent4" accent5="accent5" accent6="accent6" hlink="hlink" folHlink="folHlink"/>
  <p:sldLayoutIdLst>
    <p:sldLayoutId id="2147483665" r:id="rId1"/>
    <p:sldLayoutId id="2147483663" r:id="rId2"/>
    <p:sldLayoutId id="2147483674" r:id="rId3"/>
    <p:sldLayoutId id="2147483681" r:id="rId4"/>
    <p:sldLayoutId id="2147483682" r:id="rId5"/>
    <p:sldLayoutId id="2147483683" r:id="rId6"/>
    <p:sldLayoutId id="2147483684" r:id="rId7"/>
    <p:sldLayoutId id="2147483669" r:id="rId8"/>
    <p:sldLayoutId id="2147483650" r:id="rId9"/>
    <p:sldLayoutId id="2147483652" r:id="rId10"/>
    <p:sldLayoutId id="2147483653" r:id="rId11"/>
    <p:sldLayoutId id="2147483668" r:id="rId12"/>
    <p:sldLayoutId id="2147483654" r:id="rId13"/>
    <p:sldLayoutId id="2147483655" r:id="rId14"/>
    <p:sldLayoutId id="2147483667" r:id="rId15"/>
    <p:sldLayoutId id="2147483666" r:id="rId16"/>
  </p:sldLayoutIdLst>
  <p:timing>
    <p:tnLst>
      <p:par>
        <p:cTn id="1" dur="indefinite" restart="never" nodeType="tmRoot"/>
      </p:par>
    </p:tnLst>
  </p:timing>
  <p:hf hdr="0" dt="0"/>
  <p:txStyles>
    <p:titleStyle>
      <a:lvl1pPr marL="0" algn="l" defTabSz="914400" rtl="0" eaLnBrk="1" latinLnBrk="0" hangingPunct="1">
        <a:lnSpc>
          <a:spcPct val="90000"/>
        </a:lnSpc>
        <a:spcBef>
          <a:spcPct val="0"/>
        </a:spcBef>
        <a:buNone/>
        <a:defRPr lang="en-US" sz="3200" kern="1200" dirty="0" smtClean="0">
          <a:solidFill>
            <a:schemeClr val="accent1"/>
          </a:solidFill>
          <a:latin typeface="+mn-lt"/>
          <a:ea typeface="+mn-ea"/>
          <a:cs typeface="+mn-cs"/>
        </a:defRPr>
      </a:lvl1pPr>
    </p:titleStyle>
    <p:bodyStyle>
      <a:lvl1pPr marL="228600" indent="-228600" algn="l" defTabSz="914400" rtl="0" eaLnBrk="1" latinLnBrk="0" hangingPunct="1">
        <a:lnSpc>
          <a:spcPct val="90000"/>
        </a:lnSpc>
        <a:spcBef>
          <a:spcPts val="1400"/>
        </a:spcBef>
        <a:buClr>
          <a:srgbClr val="E12726"/>
        </a:buClr>
        <a:buFont typeface="Arial" panose="020B0604020202020204" pitchFamily="34" charset="0"/>
        <a:buChar char="•"/>
        <a:defRPr lang="en-US" sz="2800"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prstClr val="black"/>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prstClr val="black"/>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36549" y="288923"/>
            <a:ext cx="11513969" cy="874319"/>
          </a:xfrm>
          <a:prstGeom prst="rect">
            <a:avLst/>
          </a:prstGeom>
        </p:spPr>
        <p:txBody>
          <a:bodyPr vert="horz" lIns="0" tIns="0" rIns="0" bIns="0" rtlCol="0" anchor="t">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36549" y="1341037"/>
            <a:ext cx="11522076" cy="4831163"/>
          </a:xfrm>
          <a:prstGeom prst="rect">
            <a:avLst/>
          </a:prstGeom>
        </p:spPr>
        <p:txBody>
          <a:bodyPr vert="horz" lIns="91440" tIns="45720" rIns="91440" bIns="45720" rtlCol="0">
            <a:normAutofit/>
          </a:bodyPr>
          <a:lstStyle/>
          <a:p>
            <a:pPr lvl="0"/>
            <a:r>
              <a:rPr lang="en-US" dirty="0" smtClean="0"/>
              <a:t>Click to edit Master text styles</a:t>
            </a:r>
          </a:p>
          <a:p>
            <a:pPr marL="685800" lvl="1" indent="-228600" algn="l" defTabSz="914400" rtl="0" eaLnBrk="1" latinLnBrk="0" hangingPunct="1">
              <a:lnSpc>
                <a:spcPct val="90000"/>
              </a:lnSpc>
              <a:spcBef>
                <a:spcPts val="600"/>
              </a:spcBef>
              <a:buClr>
                <a:prstClr val="black">
                  <a:lumMod val="75000"/>
                  <a:lumOff val="25000"/>
                </a:prstClr>
              </a:buClr>
              <a:buFont typeface="Arial" panose="020B0604020202020204" pitchFamily="34" charset="0"/>
              <a:buChar char="•"/>
            </a:pPr>
            <a:r>
              <a:rPr lang="en-US" dirty="0" smtClean="0"/>
              <a:t>Second level</a:t>
            </a:r>
          </a:p>
          <a:p>
            <a:pPr marL="1143000" lvl="2" indent="-228600" algn="l" defTabSz="914400" rtl="0" eaLnBrk="1" latinLnBrk="0" hangingPunct="1">
              <a:lnSpc>
                <a:spcPct val="90000"/>
              </a:lnSpc>
              <a:spcBef>
                <a:spcPts val="600"/>
              </a:spcBef>
              <a:buClr>
                <a:prstClr val="black">
                  <a:lumMod val="75000"/>
                  <a:lumOff val="25000"/>
                </a:prstClr>
              </a:buClr>
              <a:buFont typeface="Arial" panose="020B0604020202020204" pitchFamily="34" charset="0"/>
              <a:buChar char="•"/>
            </a:pPr>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11460592" y="6353968"/>
            <a:ext cx="398036" cy="365125"/>
          </a:xfrm>
          <a:prstGeom prst="rect">
            <a:avLst/>
          </a:prstGeom>
        </p:spPr>
        <p:txBody>
          <a:bodyPr vert="horz" lIns="0" tIns="0" rIns="0" bIns="0" rtlCol="0" anchor="ctr"/>
          <a:lstStyle>
            <a:lvl1pPr algn="ctr">
              <a:defRPr kumimoji="0" lang="en-US" sz="1200" b="1" i="0" u="none" strike="noStrike" kern="1200" cap="none" spc="0" normalizeH="0" baseline="0" smtClean="0">
                <a:ln>
                  <a:noFill/>
                </a:ln>
                <a:solidFill>
                  <a:prstClr val="black"/>
                </a:solidFill>
                <a:effectLst/>
                <a:uLnTx/>
                <a:uFillTx/>
                <a:latin typeface="Calibri"/>
                <a:ea typeface="+mn-ea"/>
                <a:cs typeface="+mn-cs"/>
              </a:defRPr>
            </a:lvl1pPr>
          </a:lstStyle>
          <a:p>
            <a:pPr algn="r"/>
            <a:fld id="{6FE306A7-A228-4E07-8D4E-C1DA2C3F3993}" type="slidenum">
              <a:rPr/>
              <a:pPr algn="r"/>
              <a:t>‹#›</a:t>
            </a:fld>
            <a:endParaRPr dirty="0"/>
          </a:p>
        </p:txBody>
      </p:sp>
      <p:pic>
        <p:nvPicPr>
          <p:cNvPr id="11" name="Picture 10"/>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279400" y="6269348"/>
            <a:ext cx="1663700" cy="500071"/>
          </a:xfrm>
          <a:prstGeom prst="rect">
            <a:avLst/>
          </a:prstGeom>
        </p:spPr>
      </p:pic>
    </p:spTree>
    <p:extLst>
      <p:ext uri="{BB962C8B-B14F-4D97-AF65-F5344CB8AC3E}">
        <p14:creationId xmlns:p14="http://schemas.microsoft.com/office/powerpoint/2010/main" val="3428465183"/>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Lst>
  <p:timing>
    <p:tnLst>
      <p:par>
        <p:cTn id="1" dur="indefinite" restart="never" nodeType="tmRoot"/>
      </p:par>
    </p:tnLst>
  </p:timing>
  <p:hf hdr="0" dt="0"/>
  <p:txStyles>
    <p:titleStyle>
      <a:lvl1pPr marL="0" algn="l" defTabSz="914400" rtl="0" eaLnBrk="1" latinLnBrk="0" hangingPunct="1">
        <a:lnSpc>
          <a:spcPct val="90000"/>
        </a:lnSpc>
        <a:spcBef>
          <a:spcPct val="0"/>
        </a:spcBef>
        <a:buNone/>
        <a:defRPr lang="en-US" sz="3200" kern="1200" dirty="0" smtClean="0">
          <a:solidFill>
            <a:schemeClr val="accent1"/>
          </a:solidFill>
          <a:latin typeface="+mn-lt"/>
          <a:ea typeface="+mn-ea"/>
          <a:cs typeface="+mn-cs"/>
        </a:defRPr>
      </a:lvl1pPr>
    </p:titleStyle>
    <p:bodyStyle>
      <a:lvl1pPr marL="228600" indent="-228600" algn="l" defTabSz="914400" rtl="0" eaLnBrk="1" latinLnBrk="0" hangingPunct="1">
        <a:lnSpc>
          <a:spcPct val="90000"/>
        </a:lnSpc>
        <a:spcBef>
          <a:spcPts val="1400"/>
        </a:spcBef>
        <a:buClr>
          <a:srgbClr val="E12726"/>
        </a:buClr>
        <a:buFont typeface="Arial" panose="020B0604020202020204" pitchFamily="34" charset="0"/>
        <a:buChar char="•"/>
        <a:defRPr lang="en-US" sz="2800"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prstClr val="black"/>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prstClr val="black"/>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chart" Target="../charts/chart3.xml"/><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12.png"/><Relationship Id="rId11" Type="http://schemas.openxmlformats.org/officeDocument/2006/relationships/chart" Target="../charts/chart1.xml"/><Relationship Id="rId5" Type="http://schemas.openxmlformats.org/officeDocument/2006/relationships/image" Target="../media/image11.png"/><Relationship Id="rId15" Type="http://schemas.openxmlformats.org/officeDocument/2006/relationships/chart" Target="../charts/chart5.xml"/><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chart" Target="../charts/char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chart" Target="../charts/chart7.xml"/></Relationships>
</file>

<file path=ppt/slides/_rels/slide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chart" Target="../charts/chart13.xml"/><Relationship Id="rId5" Type="http://schemas.openxmlformats.org/officeDocument/2006/relationships/chart" Target="../charts/chart12.xml"/><Relationship Id="rId4" Type="http://schemas.openxmlformats.org/officeDocument/2006/relationships/chart" Target="../charts/chart11.xml"/></Relationships>
</file>

<file path=ppt/slides/_rels/slide9.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chart" Target="../charts/chart14.xml"/><Relationship Id="rId7" Type="http://schemas.openxmlformats.org/officeDocument/2006/relationships/chart" Target="../charts/chart18.xml"/><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chart" Target="../charts/chart17.xml"/><Relationship Id="rId5" Type="http://schemas.openxmlformats.org/officeDocument/2006/relationships/chart" Target="../charts/chart16.xml"/><Relationship Id="rId4" Type="http://schemas.openxmlformats.org/officeDocument/2006/relationships/chart" Target="../charts/chart15.xml"/><Relationship Id="rId9" Type="http://schemas.openxmlformats.org/officeDocument/2006/relationships/chart" Target="../charts/chart20.xml"/></Relationships>
</file>

<file path=ppt/slides/_rels/slide10.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10.xml"/><Relationship Id="rId1" Type="http://schemas.openxmlformats.org/officeDocument/2006/relationships/slideLayout" Target="../slideLayouts/slideLayout9.xml"/><Relationship Id="rId5" Type="http://schemas.openxmlformats.org/officeDocument/2006/relationships/chart" Target="../charts/chart24.xml"/><Relationship Id="rId4" Type="http://schemas.openxmlformats.org/officeDocument/2006/relationships/chart" Target="../charts/chart23.xml"/></Relationships>
</file>

<file path=ppt/slides/_rels/slide12.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chart" Target="../charts/chart29.xml"/><Relationship Id="rId5" Type="http://schemas.openxmlformats.org/officeDocument/2006/relationships/chart" Target="../charts/chart28.xml"/><Relationship Id="rId4" Type="http://schemas.openxmlformats.org/officeDocument/2006/relationships/chart" Target="../charts/chart27.xml"/></Relationships>
</file>

<file path=ppt/slides/_rels/slide14.xml.rels><?xml version="1.0" encoding="UTF-8" standalone="yes"?>
<Relationships xmlns="http://schemas.openxmlformats.org/package/2006/relationships"><Relationship Id="rId8" Type="http://schemas.openxmlformats.org/officeDocument/2006/relationships/chart" Target="../charts/chart35.xml"/><Relationship Id="rId3" Type="http://schemas.openxmlformats.org/officeDocument/2006/relationships/chart" Target="../charts/chart30.xml"/><Relationship Id="rId7" Type="http://schemas.openxmlformats.org/officeDocument/2006/relationships/chart" Target="../charts/chart34.xml"/><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chart" Target="../charts/chart33.xml"/><Relationship Id="rId5" Type="http://schemas.openxmlformats.org/officeDocument/2006/relationships/chart" Target="../charts/chart32.xml"/><Relationship Id="rId10" Type="http://schemas.openxmlformats.org/officeDocument/2006/relationships/chart" Target="../charts/chart37.xml"/><Relationship Id="rId4" Type="http://schemas.openxmlformats.org/officeDocument/2006/relationships/chart" Target="../charts/chart31.xml"/><Relationship Id="rId9" Type="http://schemas.openxmlformats.org/officeDocument/2006/relationships/chart" Target="../charts/chart3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chart" Target="../charts/chart38.xml"/><Relationship Id="rId7" Type="http://schemas.openxmlformats.org/officeDocument/2006/relationships/chart" Target="../charts/chart42.xml"/><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chart" Target="../charts/chart41.xml"/><Relationship Id="rId11" Type="http://schemas.openxmlformats.org/officeDocument/2006/relationships/chart" Target="../charts/chart46.xml"/><Relationship Id="rId5" Type="http://schemas.openxmlformats.org/officeDocument/2006/relationships/chart" Target="../charts/chart40.xml"/><Relationship Id="rId10" Type="http://schemas.openxmlformats.org/officeDocument/2006/relationships/chart" Target="../charts/chart45.xml"/><Relationship Id="rId4" Type="http://schemas.openxmlformats.org/officeDocument/2006/relationships/chart" Target="../charts/chart39.xml"/><Relationship Id="rId9" Type="http://schemas.openxmlformats.org/officeDocument/2006/relationships/chart" Target="../charts/chart44.xml"/></Relationships>
</file>

<file path=ppt/slides/_rels/slide17.xml.rels><?xml version="1.0" encoding="UTF-8" standalone="yes"?>
<Relationships xmlns="http://schemas.openxmlformats.org/package/2006/relationships"><Relationship Id="rId3" Type="http://schemas.openxmlformats.org/officeDocument/2006/relationships/chart" Target="../charts/chart47.xml"/><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chart" Target="../charts/chart48.xml"/></Relationships>
</file>

<file path=ppt/slides/_rels/slide18.xml.rels><?xml version="1.0" encoding="UTF-8" standalone="yes"?>
<Relationships xmlns="http://schemas.openxmlformats.org/package/2006/relationships"><Relationship Id="rId3" Type="http://schemas.openxmlformats.org/officeDocument/2006/relationships/chart" Target="../charts/chart49.xml"/><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notesSlide" Target="../notesSlides/notesSlide18.xml"/><Relationship Id="rId1" Type="http://schemas.openxmlformats.org/officeDocument/2006/relationships/slideLayout" Target="../slideLayouts/slideLayout9.xml"/><Relationship Id="rId4" Type="http://schemas.openxmlformats.org/officeDocument/2006/relationships/chart" Target="../charts/chart51.xml"/></Relationships>
</file>

<file path=ppt/slides/_rels/slide20.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notesSlide" Target="../notesSlides/notesSlide19.xml"/><Relationship Id="rId1" Type="http://schemas.openxmlformats.org/officeDocument/2006/relationships/slideLayout" Target="../slideLayouts/slideLayout25.xml"/><Relationship Id="rId5" Type="http://schemas.openxmlformats.org/officeDocument/2006/relationships/chart" Target="../charts/chart54.xml"/><Relationship Id="rId4" Type="http://schemas.openxmlformats.org/officeDocument/2006/relationships/chart" Target="../charts/chart53.xml"/></Relationships>
</file>

<file path=ppt/slides/_rels/slide21.xml.rels><?xml version="1.0" encoding="UTF-8" standalone="yes"?>
<Relationships xmlns="http://schemas.openxmlformats.org/package/2006/relationships"><Relationship Id="rId8" Type="http://schemas.openxmlformats.org/officeDocument/2006/relationships/chart" Target="../charts/chart60.xml"/><Relationship Id="rId3" Type="http://schemas.openxmlformats.org/officeDocument/2006/relationships/chart" Target="../charts/chart55.xml"/><Relationship Id="rId7" Type="http://schemas.openxmlformats.org/officeDocument/2006/relationships/chart" Target="../charts/chart59.xml"/><Relationship Id="rId2" Type="http://schemas.openxmlformats.org/officeDocument/2006/relationships/notesSlide" Target="../notesSlides/notesSlide20.xml"/><Relationship Id="rId1" Type="http://schemas.openxmlformats.org/officeDocument/2006/relationships/slideLayout" Target="../slideLayouts/slideLayout9.xml"/><Relationship Id="rId6" Type="http://schemas.openxmlformats.org/officeDocument/2006/relationships/chart" Target="../charts/chart58.xml"/><Relationship Id="rId5" Type="http://schemas.openxmlformats.org/officeDocument/2006/relationships/chart" Target="../charts/chart57.xml"/><Relationship Id="rId4" Type="http://schemas.openxmlformats.org/officeDocument/2006/relationships/chart" Target="../charts/chart5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chart" Target="../charts/chart61.xml"/><Relationship Id="rId2" Type="http://schemas.openxmlformats.org/officeDocument/2006/relationships/notesSlide" Target="../notesSlides/notesSlide22.xml"/><Relationship Id="rId1" Type="http://schemas.openxmlformats.org/officeDocument/2006/relationships/slideLayout" Target="../slideLayouts/slideLayout9.xml"/><Relationship Id="rId5" Type="http://schemas.openxmlformats.org/officeDocument/2006/relationships/chart" Target="../charts/chart63.xml"/><Relationship Id="rId4" Type="http://schemas.openxmlformats.org/officeDocument/2006/relationships/chart" Target="../charts/chart62.xml"/></Relationships>
</file>

<file path=ppt/slides/_rels/slide24.xml.rels><?xml version="1.0" encoding="UTF-8" standalone="yes"?>
<Relationships xmlns="http://schemas.openxmlformats.org/package/2006/relationships"><Relationship Id="rId3" Type="http://schemas.openxmlformats.org/officeDocument/2006/relationships/chart" Target="../charts/chart64.xml"/><Relationship Id="rId2" Type="http://schemas.openxmlformats.org/officeDocument/2006/relationships/notesSlide" Target="../notesSlides/notesSlide23.xml"/><Relationship Id="rId1" Type="http://schemas.openxmlformats.org/officeDocument/2006/relationships/slideLayout" Target="../slideLayouts/slideLayout9.xml"/><Relationship Id="rId4" Type="http://schemas.openxmlformats.org/officeDocument/2006/relationships/chart" Target="../charts/chart6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chart" Target="../charts/chart66.xml"/><Relationship Id="rId2" Type="http://schemas.openxmlformats.org/officeDocument/2006/relationships/notesSlide" Target="../notesSlides/notesSlide25.xml"/><Relationship Id="rId1" Type="http://schemas.openxmlformats.org/officeDocument/2006/relationships/slideLayout" Target="../slideLayouts/slideLayout9.xml"/><Relationship Id="rId6" Type="http://schemas.openxmlformats.org/officeDocument/2006/relationships/chart" Target="../charts/chart69.xml"/><Relationship Id="rId5" Type="http://schemas.openxmlformats.org/officeDocument/2006/relationships/chart" Target="../charts/chart68.xml"/><Relationship Id="rId4" Type="http://schemas.openxmlformats.org/officeDocument/2006/relationships/chart" Target="../charts/chart67.xml"/></Relationships>
</file>

<file path=ppt/slides/_rels/slide27.xml.rels><?xml version="1.0" encoding="UTF-8" standalone="yes"?>
<Relationships xmlns="http://schemas.openxmlformats.org/package/2006/relationships"><Relationship Id="rId8" Type="http://schemas.openxmlformats.org/officeDocument/2006/relationships/chart" Target="../charts/chart75.xml"/><Relationship Id="rId3" Type="http://schemas.openxmlformats.org/officeDocument/2006/relationships/chart" Target="../charts/chart70.xml"/><Relationship Id="rId7" Type="http://schemas.openxmlformats.org/officeDocument/2006/relationships/chart" Target="../charts/chart74.xml"/><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openxmlformats.org/officeDocument/2006/relationships/chart" Target="../charts/chart73.xml"/><Relationship Id="rId5" Type="http://schemas.openxmlformats.org/officeDocument/2006/relationships/chart" Target="../charts/chart72.xml"/><Relationship Id="rId4" Type="http://schemas.openxmlformats.org/officeDocument/2006/relationships/chart" Target="../charts/chart7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5194300" y="3441742"/>
            <a:ext cx="6997700" cy="1603516"/>
          </a:xfrm>
          <a:prstGeom prst="rect">
            <a:avLst/>
          </a:prstGeom>
          <a:solidFill>
            <a:schemeClr val="accent2">
              <a:lumMod val="75000"/>
            </a:schemeClr>
          </a:solidFill>
        </p:spPr>
        <p:txBody>
          <a:bodyPr vert="horz" wrap="square" lIns="210312" tIns="210312" rIns="210312" bIns="164592" rtlCol="0" anchor="t">
            <a:spAutoFit/>
          </a:bodyPr>
          <a:lstStyle>
            <a:lvl1pPr algn="l" defTabSz="914400" rtl="0" eaLnBrk="1" latinLnBrk="0" hangingPunct="1">
              <a:lnSpc>
                <a:spcPct val="90000"/>
              </a:lnSpc>
              <a:spcBef>
                <a:spcPct val="0"/>
              </a:spcBef>
              <a:buNone/>
              <a:defRPr sz="26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ES_tradnl" sz="3200" b="0" i="0" u="none" strike="noStrike" kern="1200" cap="none" spc="0" normalizeH="0" baseline="0" noProof="0" dirty="0" smtClean="0">
                <a:ln>
                  <a:noFill/>
                </a:ln>
                <a:solidFill>
                  <a:sysClr val="window" lastClr="FFFFFF"/>
                </a:solidFill>
                <a:effectLst/>
                <a:uLnTx/>
                <a:uFillTx/>
                <a:latin typeface="Calibri Light" panose="020F0302020204030204"/>
              </a:rPr>
              <a:t>LexisNexis® Risk Solutions</a:t>
            </a:r>
          </a:p>
          <a:p>
            <a:pPr lvl="0">
              <a:defRPr/>
            </a:pPr>
            <a:r>
              <a:rPr kumimoji="0" lang="es-ES_tradnl" sz="3200" b="0" i="0" u="none" strike="noStrike" kern="1200" cap="none" spc="0" normalizeH="0" baseline="0" noProof="0" dirty="0" smtClean="0">
                <a:ln>
                  <a:noFill/>
                </a:ln>
                <a:solidFill>
                  <a:sysClr val="window" lastClr="FFFFFF"/>
                </a:solidFill>
                <a:effectLst/>
                <a:uLnTx/>
                <a:uFillTx/>
                <a:latin typeface="Calibri Light" panose="020F0302020204030204"/>
              </a:rPr>
              <a:t>Estudio sobre los </a:t>
            </a:r>
            <a:r>
              <a:rPr lang="es-ES_tradnl" sz="3200" dirty="0" err="1" smtClean="0">
                <a:solidFill>
                  <a:sysClr val="window" lastClr="FFFFFF"/>
                </a:solidFill>
                <a:latin typeface="Calibri Light" panose="020F0302020204030204"/>
              </a:rPr>
              <a:t>Millennials</a:t>
            </a:r>
            <a:r>
              <a:rPr lang="es-ES_tradnl" sz="3200" dirty="0" smtClean="0">
                <a:solidFill>
                  <a:sysClr val="window" lastClr="FFFFFF"/>
                </a:solidFill>
                <a:latin typeface="Calibri Light" panose="020F0302020204030204"/>
              </a:rPr>
              <a:t> </a:t>
            </a:r>
            <a:r>
              <a:rPr kumimoji="0" lang="es-ES_tradnl" sz="3200" b="0" i="0" u="none" strike="noStrike" kern="1200" cap="none" spc="0" normalizeH="0" baseline="0" noProof="0" dirty="0" smtClean="0">
                <a:ln>
                  <a:noFill/>
                </a:ln>
                <a:solidFill>
                  <a:sysClr val="window" lastClr="FFFFFF"/>
                </a:solidFill>
                <a:effectLst/>
                <a:uLnTx/>
                <a:uFillTx/>
                <a:latin typeface="Calibri Light" panose="020F0302020204030204"/>
              </a:rPr>
              <a:t>Mexicanos</a:t>
            </a:r>
          </a:p>
          <a:p>
            <a:r>
              <a:rPr lang="es-ES_tradnl" sz="2400" dirty="0" smtClean="0">
                <a:solidFill>
                  <a:sysClr val="window" lastClr="FFFFFF"/>
                </a:solidFill>
                <a:latin typeface="Calibri Light" panose="020F0302020204030204"/>
              </a:rPr>
              <a:t>Privacidad vs. Experiencia del Cliente</a:t>
            </a:r>
            <a:endParaRPr lang="es-ES_tradnl" sz="2400" dirty="0">
              <a:solidFill>
                <a:sysClr val="window" lastClr="FFFFFF"/>
              </a:solidFill>
              <a:latin typeface="Calibri Light" panose="020F0302020204030204"/>
            </a:endParaRPr>
          </a:p>
        </p:txBody>
      </p:sp>
    </p:spTree>
    <p:extLst>
      <p:ext uri="{BB962C8B-B14F-4D97-AF65-F5344CB8AC3E}">
        <p14:creationId xmlns:p14="http://schemas.microsoft.com/office/powerpoint/2010/main" val="4507451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smtClean="0">
                <a:solidFill>
                  <a:srgbClr val="ED1C24"/>
                </a:solidFill>
              </a:rPr>
              <a:t>El cliente Milenario: privacidad vs. experiencia del cliente</a:t>
            </a:r>
            <a:endParaRPr lang="es-ES_tradnl" dirty="0">
              <a:solidFill>
                <a:srgbClr val="ED1C24"/>
              </a:solidFill>
            </a:endParaRPr>
          </a:p>
        </p:txBody>
      </p:sp>
      <p:sp>
        <p:nvSpPr>
          <p:cNvPr id="20" name="Content Placeholder 19"/>
          <p:cNvSpPr>
            <a:spLocks noGrp="1"/>
          </p:cNvSpPr>
          <p:nvPr>
            <p:ph idx="1"/>
          </p:nvPr>
        </p:nvSpPr>
        <p:spPr>
          <a:xfrm>
            <a:off x="1428400" y="1383200"/>
            <a:ext cx="5623753" cy="678719"/>
          </a:xfrm>
        </p:spPr>
        <p:txBody>
          <a:bodyPr>
            <a:noAutofit/>
          </a:bodyPr>
          <a:lstStyle/>
          <a:p>
            <a:pPr marL="0" indent="0">
              <a:buNone/>
            </a:pPr>
            <a:r>
              <a:rPr lang="es-ES_tradnl" sz="2400" b="1" dirty="0" smtClean="0">
                <a:solidFill>
                  <a:schemeClr val="tx1">
                    <a:lumMod val="85000"/>
                    <a:lumOff val="15000"/>
                  </a:schemeClr>
                </a:solidFill>
              </a:rPr>
              <a:t>¿Cuánta fricción tolerarán los clientes </a:t>
            </a:r>
            <a:r>
              <a:rPr lang="es-ES_tradnl" sz="2400" b="1" dirty="0" err="1" smtClean="0">
                <a:solidFill>
                  <a:schemeClr val="tx1">
                    <a:lumMod val="85000"/>
                    <a:lumOff val="15000"/>
                  </a:schemeClr>
                </a:solidFill>
              </a:rPr>
              <a:t>Millennials</a:t>
            </a:r>
            <a:r>
              <a:rPr lang="es-ES_tradnl" sz="2400" b="1" dirty="0" smtClean="0">
                <a:solidFill>
                  <a:schemeClr val="tx1">
                    <a:lumMod val="85000"/>
                    <a:lumOff val="15000"/>
                  </a:schemeClr>
                </a:solidFill>
              </a:rPr>
              <a:t> Mexicanos en transacciones con compañías de comunicaciones, bancos, proveedores de pagos y comerciantes? </a:t>
            </a:r>
          </a:p>
        </p:txBody>
      </p:sp>
      <p:sp>
        <p:nvSpPr>
          <p:cNvPr id="15" name="Content Placeholder 19"/>
          <p:cNvSpPr txBox="1">
            <a:spLocks/>
          </p:cNvSpPr>
          <p:nvPr/>
        </p:nvSpPr>
        <p:spPr>
          <a:xfrm>
            <a:off x="1507062" y="3332474"/>
            <a:ext cx="4652438" cy="228092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400"/>
              </a:spcBef>
              <a:buClr>
                <a:srgbClr val="E12726"/>
              </a:buClr>
              <a:buFont typeface="Arial" panose="020B0604020202020204" pitchFamily="34" charset="0"/>
              <a:buChar char="•"/>
              <a:defRPr lang="en-US" sz="2800"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Arial" panose="020B0604020202020204" pitchFamily="34" charset="0"/>
              <a:buChar char="•"/>
              <a:defRPr lang="en-US" sz="2400" kern="1200">
                <a:solidFill>
                  <a:prstClr val="black"/>
                </a:solidFill>
                <a:latin typeface="+mn-lt"/>
                <a:ea typeface="+mn-ea"/>
                <a:cs typeface="+mn-cs"/>
              </a:defRPr>
            </a:lvl2pPr>
            <a:lvl3pPr marL="1143000" indent="-228600" algn="l" defTabSz="914400" rtl="0" eaLnBrk="1" latinLnBrk="0" hangingPunct="1">
              <a:lnSpc>
                <a:spcPct val="90000"/>
              </a:lnSpc>
              <a:spcBef>
                <a:spcPts val="600"/>
              </a:spcBef>
              <a:buFont typeface="Arial" panose="020B0604020202020204" pitchFamily="34" charset="0"/>
              <a:buChar char="•"/>
              <a:defRPr lang="en-US" sz="2400" kern="1200">
                <a:solidFill>
                  <a:prstClr val="black"/>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_tradnl" sz="2000" dirty="0" smtClean="0"/>
              <a:t>Los resultados brindan valiosas perspectivas sobre las actitudes de los </a:t>
            </a:r>
            <a:r>
              <a:rPr lang="es-ES_tradnl" sz="2000" dirty="0" err="1" smtClean="0"/>
              <a:t>Millennials</a:t>
            </a:r>
            <a:r>
              <a:rPr lang="es-ES_tradnl" sz="2000" dirty="0" smtClean="0"/>
              <a:t> con respecto a compartir información y sus preferencias de autenticación, que le permitirá individualizar los procesos de verificación de identidad del cliente, para una mejor experiencia del cliente. </a:t>
            </a:r>
            <a:endParaRPr lang="es-ES_tradnl" sz="2000" dirty="0"/>
          </a:p>
        </p:txBody>
      </p:sp>
      <p:sp>
        <p:nvSpPr>
          <p:cNvPr id="11" name="TextBox 10"/>
          <p:cNvSpPr txBox="1"/>
          <p:nvPr/>
        </p:nvSpPr>
        <p:spPr>
          <a:xfrm>
            <a:off x="336548" y="763348"/>
            <a:ext cx="1170513" cy="2646878"/>
          </a:xfrm>
          <a:prstGeom prst="rect">
            <a:avLst/>
          </a:prstGeom>
          <a:noFill/>
        </p:spPr>
        <p:txBody>
          <a:bodyPr wrap="none" rtlCol="0">
            <a:spAutoFit/>
          </a:bodyPr>
          <a:lstStyle/>
          <a:p>
            <a:r>
              <a:rPr lang="es-ES_tradnl" sz="16600" b="1" dirty="0" smtClean="0">
                <a:solidFill>
                  <a:schemeClr val="accent2">
                    <a:lumMod val="75000"/>
                  </a:schemeClr>
                </a:solidFill>
              </a:rPr>
              <a:t>?</a:t>
            </a:r>
            <a:endParaRPr lang="es-ES_tradnl" sz="16600" b="1" dirty="0">
              <a:solidFill>
                <a:schemeClr val="accent2">
                  <a:lumMod val="75000"/>
                </a:schemeClr>
              </a:solidFill>
            </a:endParaRPr>
          </a:p>
        </p:txBody>
      </p:sp>
      <p:sp>
        <p:nvSpPr>
          <p:cNvPr id="17" name="TextBox 16"/>
          <p:cNvSpPr txBox="1"/>
          <p:nvPr/>
        </p:nvSpPr>
        <p:spPr>
          <a:xfrm>
            <a:off x="336547" y="2373262"/>
            <a:ext cx="1244251" cy="2646878"/>
          </a:xfrm>
          <a:prstGeom prst="rect">
            <a:avLst/>
          </a:prstGeom>
          <a:noFill/>
        </p:spPr>
        <p:txBody>
          <a:bodyPr wrap="none" rtlCol="0">
            <a:spAutoFit/>
          </a:bodyPr>
          <a:lstStyle/>
          <a:p>
            <a:r>
              <a:rPr lang="es-ES_tradnl" sz="16600" b="1" dirty="0" smtClean="0">
                <a:solidFill>
                  <a:schemeClr val="accent2">
                    <a:lumMod val="75000"/>
                  </a:schemeClr>
                </a:solidFill>
              </a:rPr>
              <a:t>=</a:t>
            </a:r>
            <a:endParaRPr lang="es-ES_tradnl" sz="16600" b="1" dirty="0">
              <a:solidFill>
                <a:schemeClr val="accent2">
                  <a:lumMod val="75000"/>
                </a:schemeClr>
              </a:solidFill>
            </a:endParaRPr>
          </a:p>
        </p:txBody>
      </p:sp>
      <p:sp>
        <p:nvSpPr>
          <p:cNvPr id="4" name="Slide Number Placeholder 3"/>
          <p:cNvSpPr>
            <a:spLocks noGrp="1"/>
          </p:cNvSpPr>
          <p:nvPr>
            <p:ph type="sldNum" sz="quarter" idx="12"/>
          </p:nvPr>
        </p:nvSpPr>
        <p:spPr/>
        <p:txBody>
          <a:bodyPr/>
          <a:lstStyle/>
          <a:p>
            <a:fld id="{6FE306A7-A228-4E07-8D4E-C1DA2C3F3993}" type="slidenum">
              <a:rPr lang="es-ES_tradnl" smtClean="0"/>
              <a:pPr/>
              <a:t>2</a:t>
            </a:fld>
            <a:endParaRPr lang="es-ES_tradnl" dirty="0"/>
          </a:p>
        </p:txBody>
      </p:sp>
    </p:spTree>
    <p:extLst>
      <p:ext uri="{BB962C8B-B14F-4D97-AF65-F5344CB8AC3E}">
        <p14:creationId xmlns:p14="http://schemas.microsoft.com/office/powerpoint/2010/main" val="25850202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800" dirty="0" smtClean="0">
                <a:solidFill>
                  <a:srgbClr val="ED1C24"/>
                </a:solidFill>
              </a:rPr>
              <a:t>LexisNexis contrató a KS&amp;R, una empresa global de investigación de mercados, para realizar un estudio de investigación sobre los comportamientos y actitudes de los </a:t>
            </a:r>
            <a:r>
              <a:rPr lang="es-ES_tradnl" sz="2800" dirty="0" err="1" smtClean="0">
                <a:solidFill>
                  <a:srgbClr val="ED1C24"/>
                </a:solidFill>
              </a:rPr>
              <a:t>Millennials</a:t>
            </a:r>
            <a:r>
              <a:rPr lang="es-ES_tradnl" sz="2800" dirty="0" smtClean="0">
                <a:solidFill>
                  <a:srgbClr val="ED1C24"/>
                </a:solidFill>
              </a:rPr>
              <a:t> sobre sus preferencias para compartir información y autenticación.</a:t>
            </a:r>
            <a:br>
              <a:rPr lang="es-ES_tradnl" sz="2800" dirty="0" smtClean="0">
                <a:solidFill>
                  <a:srgbClr val="ED1C24"/>
                </a:solidFill>
              </a:rPr>
            </a:br>
            <a:endParaRPr lang="es-ES_tradnl" sz="2800" dirty="0">
              <a:solidFill>
                <a:srgbClr val="ED1C24"/>
              </a:solidFill>
            </a:endParaRPr>
          </a:p>
        </p:txBody>
      </p:sp>
      <p:sp>
        <p:nvSpPr>
          <p:cNvPr id="20" name="Content Placeholder 19"/>
          <p:cNvSpPr>
            <a:spLocks noGrp="1"/>
          </p:cNvSpPr>
          <p:nvPr>
            <p:ph idx="1"/>
          </p:nvPr>
        </p:nvSpPr>
        <p:spPr>
          <a:xfrm>
            <a:off x="336549" y="2013945"/>
            <a:ext cx="7791451" cy="3997036"/>
          </a:xfrm>
        </p:spPr>
        <p:txBody>
          <a:bodyPr>
            <a:noAutofit/>
          </a:bodyPr>
          <a:lstStyle/>
          <a:p>
            <a:pPr marL="0" indent="0">
              <a:lnSpc>
                <a:spcPct val="110000"/>
              </a:lnSpc>
              <a:spcBef>
                <a:spcPts val="0"/>
              </a:spcBef>
              <a:buClr>
                <a:srgbClr val="C00000"/>
              </a:buClr>
              <a:buNone/>
            </a:pPr>
            <a:r>
              <a:rPr lang="es-ES_tradnl" sz="2000" dirty="0" smtClean="0">
                <a:solidFill>
                  <a:schemeClr val="tx1">
                    <a:lumMod val="85000"/>
                    <a:lumOff val="15000"/>
                  </a:schemeClr>
                </a:solidFill>
              </a:rPr>
              <a:t>La metodología de este estudio abarcó: </a:t>
            </a:r>
          </a:p>
          <a:p>
            <a:pPr marL="0" indent="0">
              <a:lnSpc>
                <a:spcPct val="110000"/>
              </a:lnSpc>
              <a:spcBef>
                <a:spcPts val="0"/>
              </a:spcBef>
              <a:buClr>
                <a:srgbClr val="C00000"/>
              </a:buClr>
              <a:buNone/>
            </a:pPr>
            <a:endParaRPr lang="es-ES_tradnl" sz="2000" dirty="0" smtClean="0">
              <a:solidFill>
                <a:schemeClr val="tx1">
                  <a:lumMod val="85000"/>
                  <a:lumOff val="15000"/>
                </a:schemeClr>
              </a:solidFill>
            </a:endParaRPr>
          </a:p>
          <a:p>
            <a:pPr>
              <a:lnSpc>
                <a:spcPct val="110000"/>
              </a:lnSpc>
              <a:spcBef>
                <a:spcPts val="0"/>
              </a:spcBef>
              <a:buClr>
                <a:srgbClr val="C00000"/>
              </a:buClr>
            </a:pPr>
            <a:r>
              <a:rPr lang="es-ES_tradnl" sz="1800" dirty="0" smtClean="0">
                <a:solidFill>
                  <a:schemeClr val="tx1">
                    <a:lumMod val="85000"/>
                    <a:lumOff val="15000"/>
                  </a:schemeClr>
                </a:solidFill>
              </a:rPr>
              <a:t>Estudio integral de 402 </a:t>
            </a:r>
            <a:r>
              <a:rPr lang="es-ES_tradnl" sz="1800" dirty="0" err="1" smtClean="0">
                <a:solidFill>
                  <a:schemeClr val="tx1">
                    <a:lumMod val="85000"/>
                    <a:lumOff val="15000"/>
                  </a:schemeClr>
                </a:solidFill>
              </a:rPr>
              <a:t>Millennials</a:t>
            </a:r>
            <a:r>
              <a:rPr lang="es-ES_tradnl" sz="1800" dirty="0" smtClean="0">
                <a:solidFill>
                  <a:schemeClr val="tx1">
                    <a:lumMod val="85000"/>
                    <a:lumOff val="15000"/>
                  </a:schemeClr>
                </a:solidFill>
              </a:rPr>
              <a:t>, desarrollado entre Abril – Mayo 2016.</a:t>
            </a:r>
          </a:p>
          <a:p>
            <a:pPr lvl="0">
              <a:lnSpc>
                <a:spcPct val="110000"/>
              </a:lnSpc>
              <a:spcBef>
                <a:spcPts val="600"/>
              </a:spcBef>
              <a:buClr>
                <a:srgbClr val="FF0000"/>
              </a:buClr>
            </a:pPr>
            <a:r>
              <a:rPr lang="es-ES_tradnl" sz="1800" dirty="0" smtClean="0">
                <a:solidFill>
                  <a:schemeClr val="tx1">
                    <a:lumMod val="85000"/>
                    <a:lumOff val="15000"/>
                  </a:schemeClr>
                </a:solidFill>
              </a:rPr>
              <a:t>Los participantes representan </a:t>
            </a:r>
            <a:r>
              <a:rPr lang="es-ES_tradnl" sz="1800" dirty="0" err="1" smtClean="0">
                <a:solidFill>
                  <a:schemeClr val="tx1">
                    <a:lumMod val="85000"/>
                    <a:lumOff val="15000"/>
                  </a:schemeClr>
                </a:solidFill>
              </a:rPr>
              <a:t>Millennials</a:t>
            </a:r>
            <a:r>
              <a:rPr lang="es-ES_tradnl" sz="1800" dirty="0" smtClean="0">
                <a:solidFill>
                  <a:schemeClr val="tx1">
                    <a:lumMod val="85000"/>
                    <a:lumOff val="15000"/>
                  </a:schemeClr>
                </a:solidFill>
              </a:rPr>
              <a:t> en México, tanto jóvenes (18-24 años de edad) como de mayor edad (25-34 años de edad).</a:t>
            </a:r>
          </a:p>
          <a:p>
            <a:pPr lvl="0">
              <a:lnSpc>
                <a:spcPct val="110000"/>
              </a:lnSpc>
              <a:spcBef>
                <a:spcPts val="600"/>
              </a:spcBef>
              <a:buClr>
                <a:srgbClr val="FF0000"/>
              </a:buClr>
            </a:pPr>
            <a:r>
              <a:rPr lang="es-ES_tradnl" sz="1800" dirty="0" smtClean="0">
                <a:solidFill>
                  <a:schemeClr val="tx1">
                    <a:lumMod val="85000"/>
                    <a:lumOff val="15000"/>
                  </a:schemeClr>
                </a:solidFill>
              </a:rPr>
              <a:t>El margen de error de muestreo general es +/- 4.89%, a un nivel de confianza del 95%.</a:t>
            </a:r>
          </a:p>
          <a:p>
            <a:pPr lvl="0">
              <a:lnSpc>
                <a:spcPct val="110000"/>
              </a:lnSpc>
              <a:spcBef>
                <a:spcPts val="600"/>
              </a:spcBef>
              <a:buClr>
                <a:srgbClr val="FF0000"/>
              </a:buClr>
            </a:pPr>
            <a:r>
              <a:rPr lang="es-ES_tradnl" sz="1800" dirty="0" smtClean="0">
                <a:solidFill>
                  <a:schemeClr val="tx1">
                    <a:lumMod val="85000"/>
                    <a:lumOff val="15000"/>
                  </a:schemeClr>
                </a:solidFill>
              </a:rPr>
              <a:t>Los datos reflejan la población Milenaria de México ponderado con respecto al censo mexicano.</a:t>
            </a:r>
            <a:endParaRPr lang="es-ES_tradnl" sz="1800" dirty="0">
              <a:solidFill>
                <a:schemeClr val="tx1">
                  <a:lumMod val="85000"/>
                  <a:lumOff val="15000"/>
                </a:schemeClr>
              </a:solidFill>
            </a:endParaRPr>
          </a:p>
        </p:txBody>
      </p:sp>
      <p:sp>
        <p:nvSpPr>
          <p:cNvPr id="4" name="Slide Number Placeholder 3"/>
          <p:cNvSpPr>
            <a:spLocks noGrp="1"/>
          </p:cNvSpPr>
          <p:nvPr>
            <p:ph type="sldNum" sz="quarter" idx="12"/>
          </p:nvPr>
        </p:nvSpPr>
        <p:spPr/>
        <p:txBody>
          <a:bodyPr/>
          <a:lstStyle/>
          <a:p>
            <a:fld id="{6FE306A7-A228-4E07-8D4E-C1DA2C3F3993}" type="slidenum">
              <a:rPr lang="es-ES_tradnl" smtClean="0"/>
              <a:pPr/>
              <a:t>3</a:t>
            </a:fld>
            <a:endParaRPr lang="es-ES_tradnl" dirty="0"/>
          </a:p>
        </p:txBody>
      </p:sp>
    </p:spTree>
    <p:extLst>
      <p:ext uri="{BB962C8B-B14F-4D97-AF65-F5344CB8AC3E}">
        <p14:creationId xmlns:p14="http://schemas.microsoft.com/office/powerpoint/2010/main" val="18932497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3"/>
          </p:nvPr>
        </p:nvSpPr>
        <p:spPr>
          <a:xfrm>
            <a:off x="317276" y="2375808"/>
            <a:ext cx="3137124" cy="986518"/>
          </a:xfrm>
        </p:spPr>
        <p:txBody>
          <a:bodyPr/>
          <a:lstStyle/>
          <a:p>
            <a:r>
              <a:rPr lang="es-ES_tradnl" dirty="0" smtClean="0"/>
              <a:t>¿Quiénes son los </a:t>
            </a:r>
            <a:r>
              <a:rPr lang="es-ES_tradnl" dirty="0" err="1" smtClean="0"/>
              <a:t>Millennials</a:t>
            </a:r>
            <a:r>
              <a:rPr lang="es-ES_tradnl" dirty="0" smtClean="0"/>
              <a:t> Mexicanos </a:t>
            </a:r>
            <a:r>
              <a:rPr lang="es-ES_tradnl" dirty="0"/>
              <a:t>?</a:t>
            </a:r>
            <a:endParaRPr lang="es-ES_tradnl" dirty="0" smtClean="0"/>
          </a:p>
        </p:txBody>
      </p:sp>
    </p:spTree>
    <p:extLst>
      <p:ext uri="{BB962C8B-B14F-4D97-AF65-F5344CB8AC3E}">
        <p14:creationId xmlns:p14="http://schemas.microsoft.com/office/powerpoint/2010/main" val="15107523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800" dirty="0" smtClean="0">
                <a:solidFill>
                  <a:srgbClr val="ED1C24"/>
                </a:solidFill>
              </a:rPr>
              <a:t>Los </a:t>
            </a:r>
            <a:r>
              <a:rPr lang="es-ES_tradnl" sz="2800" dirty="0" err="1" smtClean="0">
                <a:solidFill>
                  <a:srgbClr val="ED1C24"/>
                </a:solidFill>
              </a:rPr>
              <a:t>Millennials</a:t>
            </a:r>
            <a:r>
              <a:rPr lang="es-ES_tradnl" sz="2800" dirty="0" smtClean="0">
                <a:solidFill>
                  <a:srgbClr val="ED1C24"/>
                </a:solidFill>
              </a:rPr>
              <a:t> Mexicanos son educados y muchos son profesionales.  Los </a:t>
            </a:r>
            <a:r>
              <a:rPr lang="es-ES_tradnl" sz="2800" dirty="0" err="1" smtClean="0">
                <a:solidFill>
                  <a:srgbClr val="ED1C24"/>
                </a:solidFill>
              </a:rPr>
              <a:t>Millennials</a:t>
            </a:r>
            <a:r>
              <a:rPr lang="es-ES_tradnl" sz="2800" dirty="0" smtClean="0">
                <a:solidFill>
                  <a:srgbClr val="ED1C24"/>
                </a:solidFill>
              </a:rPr>
              <a:t> mayores tienden a estar casados o vivir con su pareja, mientras que casi la mitad de los más jóvenes aun viven en casa con sus padres.</a:t>
            </a:r>
            <a:endParaRPr lang="es-ES_tradnl" sz="2800" dirty="0">
              <a:solidFill>
                <a:srgbClr val="ED1C24"/>
              </a:solidFill>
            </a:endParaRPr>
          </a:p>
        </p:txBody>
      </p:sp>
      <p:pic>
        <p:nvPicPr>
          <p:cNvPr id="94" name="Picture 93"/>
          <p:cNvPicPr>
            <a:picLocks noChangeAspect="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16392" y="1778249"/>
            <a:ext cx="639506" cy="639506"/>
          </a:xfrm>
          <a:prstGeom prst="rect">
            <a:avLst/>
          </a:prstGeom>
        </p:spPr>
      </p:pic>
      <p:pic>
        <p:nvPicPr>
          <p:cNvPr id="105" name="Picture 104"/>
          <p:cNvPicPr>
            <a:picLocks noChangeAspect="1"/>
          </p:cNvPicPr>
          <p:nvPr/>
        </p:nvPicPr>
        <p:blipFill>
          <a:blip r:embed="rId4"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844815" y="4305108"/>
            <a:ext cx="639506" cy="639506"/>
          </a:xfrm>
          <a:prstGeom prst="rect">
            <a:avLst/>
          </a:prstGeom>
        </p:spPr>
      </p:pic>
      <p:cxnSp>
        <p:nvCxnSpPr>
          <p:cNvPr id="123" name="Straight Connector 122"/>
          <p:cNvCxnSpPr/>
          <p:nvPr/>
        </p:nvCxnSpPr>
        <p:spPr>
          <a:xfrm>
            <a:off x="7915361" y="1694878"/>
            <a:ext cx="0" cy="2535466"/>
          </a:xfrm>
          <a:prstGeom prst="line">
            <a:avLst/>
          </a:prstGeom>
          <a:ln w="19050">
            <a:solidFill>
              <a:schemeClr val="bg1">
                <a:lumMod val="75000"/>
                <a:alpha val="70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p:nvPicPr>
        <p:blipFill>
          <a:blip r:embed="rId5"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122711" y="1811254"/>
            <a:ext cx="639506" cy="639506"/>
          </a:xfrm>
          <a:prstGeom prst="rect">
            <a:avLst/>
          </a:prstGeom>
        </p:spPr>
      </p:pic>
      <p:pic>
        <p:nvPicPr>
          <p:cNvPr id="19" name="Picture 18"/>
          <p:cNvPicPr>
            <a:picLocks noChangeAspect="1"/>
          </p:cNvPicPr>
          <p:nvPr/>
        </p:nvPicPr>
        <p:blipFill>
          <a:blip r:embed="rId6"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219184" y="1811848"/>
            <a:ext cx="643359" cy="639661"/>
          </a:xfrm>
          <a:prstGeom prst="rect">
            <a:avLst/>
          </a:prstGeom>
        </p:spPr>
      </p:pic>
      <p:pic>
        <p:nvPicPr>
          <p:cNvPr id="12" name="Picture 11"/>
          <p:cNvPicPr>
            <a:picLocks noChangeAspect="1"/>
          </p:cNvPicPr>
          <p:nvPr/>
        </p:nvPicPr>
        <p:blipFill>
          <a:blip r:embed="rId7">
            <a:duotone>
              <a:schemeClr val="accent4">
                <a:shade val="45000"/>
                <a:satMod val="135000"/>
              </a:schemeClr>
              <a:prstClr val="white"/>
            </a:duotone>
          </a:blip>
          <a:stretch>
            <a:fillRect/>
          </a:stretch>
        </p:blipFill>
        <p:spPr>
          <a:xfrm>
            <a:off x="7913627" y="4285028"/>
            <a:ext cx="689759" cy="846522"/>
          </a:xfrm>
          <a:prstGeom prst="rect">
            <a:avLst/>
          </a:prstGeom>
        </p:spPr>
      </p:pic>
      <p:sp>
        <p:nvSpPr>
          <p:cNvPr id="87" name="TextBox 86"/>
          <p:cNvSpPr txBox="1"/>
          <p:nvPr/>
        </p:nvSpPr>
        <p:spPr>
          <a:xfrm>
            <a:off x="1555899" y="1936618"/>
            <a:ext cx="1775145" cy="338554"/>
          </a:xfrm>
          <a:prstGeom prst="rect">
            <a:avLst/>
          </a:prstGeom>
          <a:noFill/>
        </p:spPr>
        <p:txBody>
          <a:bodyPr wrap="none" rtlCol="0">
            <a:spAutoFit/>
          </a:bodyPr>
          <a:lstStyle/>
          <a:p>
            <a:r>
              <a:rPr lang="es-ES_tradnl" sz="1600" b="1" dirty="0" smtClean="0"/>
              <a:t>Nivel de Educación</a:t>
            </a:r>
            <a:endParaRPr lang="es-ES_tradnl" sz="1600" b="1" dirty="0"/>
          </a:p>
        </p:txBody>
      </p:sp>
      <p:sp>
        <p:nvSpPr>
          <p:cNvPr id="93" name="TextBox 92"/>
          <p:cNvSpPr txBox="1"/>
          <p:nvPr/>
        </p:nvSpPr>
        <p:spPr>
          <a:xfrm>
            <a:off x="3474855" y="4470893"/>
            <a:ext cx="2020605" cy="338554"/>
          </a:xfrm>
          <a:prstGeom prst="rect">
            <a:avLst/>
          </a:prstGeom>
          <a:noFill/>
        </p:spPr>
        <p:txBody>
          <a:bodyPr wrap="none" rtlCol="0">
            <a:spAutoFit/>
          </a:bodyPr>
          <a:lstStyle/>
          <a:p>
            <a:r>
              <a:rPr lang="es-ES_tradnl" sz="1600" b="1" dirty="0" smtClean="0"/>
              <a:t>Estatus de Relaciones</a:t>
            </a:r>
            <a:endParaRPr lang="es-ES_tradnl" sz="1600" b="1" dirty="0"/>
          </a:p>
        </p:txBody>
      </p:sp>
      <p:sp>
        <p:nvSpPr>
          <p:cNvPr id="155" name="TextBox 154"/>
          <p:cNvSpPr txBox="1"/>
          <p:nvPr/>
        </p:nvSpPr>
        <p:spPr>
          <a:xfrm>
            <a:off x="5978594" y="1819371"/>
            <a:ext cx="1590606" cy="584776"/>
          </a:xfrm>
          <a:prstGeom prst="rect">
            <a:avLst/>
          </a:prstGeom>
          <a:noFill/>
        </p:spPr>
        <p:txBody>
          <a:bodyPr wrap="square" rtlCol="0">
            <a:spAutoFit/>
          </a:bodyPr>
          <a:lstStyle/>
          <a:p>
            <a:r>
              <a:rPr lang="es-ES_tradnl" sz="1600" b="1" dirty="0" smtClean="0"/>
              <a:t>Estatus de Empleo</a:t>
            </a:r>
            <a:endParaRPr lang="es-ES_tradnl" sz="1600" b="1" dirty="0"/>
          </a:p>
        </p:txBody>
      </p:sp>
      <p:sp>
        <p:nvSpPr>
          <p:cNvPr id="166" name="TextBox 165"/>
          <p:cNvSpPr txBox="1"/>
          <p:nvPr/>
        </p:nvSpPr>
        <p:spPr>
          <a:xfrm>
            <a:off x="9878935" y="1963675"/>
            <a:ext cx="1087457" cy="338554"/>
          </a:xfrm>
          <a:prstGeom prst="rect">
            <a:avLst/>
          </a:prstGeom>
          <a:noFill/>
        </p:spPr>
        <p:txBody>
          <a:bodyPr wrap="none" rtlCol="0">
            <a:spAutoFit/>
          </a:bodyPr>
          <a:lstStyle/>
          <a:p>
            <a:r>
              <a:rPr lang="es-ES_tradnl" sz="1600" b="1" dirty="0" smtClean="0"/>
              <a:t>Ocupación</a:t>
            </a:r>
            <a:endParaRPr lang="es-ES_tradnl" sz="1600" b="1" dirty="0"/>
          </a:p>
        </p:txBody>
      </p:sp>
      <p:sp>
        <p:nvSpPr>
          <p:cNvPr id="179" name="TextBox 178"/>
          <p:cNvSpPr txBox="1"/>
          <p:nvPr/>
        </p:nvSpPr>
        <p:spPr>
          <a:xfrm>
            <a:off x="8657752" y="4444105"/>
            <a:ext cx="2889088" cy="338554"/>
          </a:xfrm>
          <a:prstGeom prst="rect">
            <a:avLst/>
          </a:prstGeom>
          <a:noFill/>
        </p:spPr>
        <p:txBody>
          <a:bodyPr wrap="square" rtlCol="0">
            <a:spAutoFit/>
          </a:bodyPr>
          <a:lstStyle/>
          <a:p>
            <a:pPr algn="ctr"/>
            <a:r>
              <a:rPr lang="es-ES_tradnl" sz="1600" b="1" dirty="0" smtClean="0"/>
              <a:t>Uso de Servicios Financieros</a:t>
            </a:r>
            <a:endParaRPr lang="es-ES_tradnl" sz="1600" b="1" dirty="0"/>
          </a:p>
        </p:txBody>
      </p:sp>
      <p:cxnSp>
        <p:nvCxnSpPr>
          <p:cNvPr id="183" name="Straight Connector 182"/>
          <p:cNvCxnSpPr/>
          <p:nvPr/>
        </p:nvCxnSpPr>
        <p:spPr>
          <a:xfrm>
            <a:off x="561758" y="4227408"/>
            <a:ext cx="11386734" cy="5873"/>
          </a:xfrm>
          <a:prstGeom prst="line">
            <a:avLst/>
          </a:prstGeom>
          <a:ln w="19050">
            <a:solidFill>
              <a:schemeClr val="bg1">
                <a:lumMod val="75000"/>
                <a:alpha val="7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4198980" y="1745942"/>
            <a:ext cx="0" cy="2475593"/>
          </a:xfrm>
          <a:prstGeom prst="line">
            <a:avLst/>
          </a:prstGeom>
          <a:ln w="19050">
            <a:solidFill>
              <a:schemeClr val="bg1">
                <a:lumMod val="75000"/>
                <a:alpha val="7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6153521" y="4248429"/>
            <a:ext cx="0" cy="2535466"/>
          </a:xfrm>
          <a:prstGeom prst="line">
            <a:avLst/>
          </a:prstGeom>
          <a:ln w="19050">
            <a:solidFill>
              <a:schemeClr val="bg1">
                <a:lumMod val="75000"/>
                <a:alpha val="70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65" name="Picture 6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92076" y="5320465"/>
            <a:ext cx="983553" cy="983553"/>
          </a:xfrm>
          <a:prstGeom prst="rect">
            <a:avLst/>
          </a:prstGeom>
        </p:spPr>
      </p:pic>
      <p:pic>
        <p:nvPicPr>
          <p:cNvPr id="66" name="Picture 6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26733" y="5131648"/>
            <a:ext cx="834342" cy="834342"/>
          </a:xfrm>
          <a:prstGeom prst="rect">
            <a:avLst/>
          </a:prstGeom>
        </p:spPr>
      </p:pic>
      <p:sp>
        <p:nvSpPr>
          <p:cNvPr id="67" name="TextBox 66"/>
          <p:cNvSpPr txBox="1"/>
          <p:nvPr/>
        </p:nvSpPr>
        <p:spPr>
          <a:xfrm>
            <a:off x="7841438" y="5386786"/>
            <a:ext cx="2288081" cy="261610"/>
          </a:xfrm>
          <a:prstGeom prst="rect">
            <a:avLst/>
          </a:prstGeom>
          <a:noFill/>
        </p:spPr>
        <p:txBody>
          <a:bodyPr wrap="square" rtlCol="0">
            <a:spAutoFit/>
          </a:bodyPr>
          <a:lstStyle/>
          <a:p>
            <a:r>
              <a:rPr lang="es-ES_tradnl" sz="1100" b="1" dirty="0" smtClean="0"/>
              <a:t>85% usa bancos tradicionales</a:t>
            </a:r>
            <a:endParaRPr lang="es-ES_tradnl" sz="1100" b="1" dirty="0"/>
          </a:p>
        </p:txBody>
      </p:sp>
      <p:sp>
        <p:nvSpPr>
          <p:cNvPr id="68" name="TextBox 67"/>
          <p:cNvSpPr txBox="1"/>
          <p:nvPr/>
        </p:nvSpPr>
        <p:spPr>
          <a:xfrm>
            <a:off x="7945891" y="5986941"/>
            <a:ext cx="2107856" cy="830997"/>
          </a:xfrm>
          <a:prstGeom prst="rect">
            <a:avLst/>
          </a:prstGeom>
          <a:noFill/>
        </p:spPr>
        <p:txBody>
          <a:bodyPr wrap="square" rtlCol="0">
            <a:spAutoFit/>
          </a:bodyPr>
          <a:lstStyle/>
          <a:p>
            <a:pPr algn="r"/>
            <a:r>
              <a:rPr lang="es-ES_tradnl" sz="1200" dirty="0" smtClean="0"/>
              <a:t>Únicamente el </a:t>
            </a:r>
            <a:r>
              <a:rPr lang="es-ES_tradnl" sz="1200" b="1" dirty="0" smtClean="0"/>
              <a:t>20% </a:t>
            </a:r>
            <a:r>
              <a:rPr lang="es-ES_tradnl" sz="1200" dirty="0" smtClean="0"/>
              <a:t>también usa bancos de inversión únicamente-en línea (e.g., E*trade, ING, Ally Bank)</a:t>
            </a:r>
            <a:endParaRPr lang="es-ES_tradnl" sz="1200" dirty="0"/>
          </a:p>
        </p:txBody>
      </p:sp>
      <p:pic>
        <p:nvPicPr>
          <p:cNvPr id="69" name="Picture 68"/>
          <p:cNvPicPr>
            <a:picLocks noChangeAspect="1"/>
          </p:cNvPicPr>
          <p:nvPr/>
        </p:nvPicPr>
        <p:blipFill rotWithShape="1">
          <a:blip r:embed="rId10" cstate="print">
            <a:extLst>
              <a:ext uri="{28A0092B-C50C-407E-A947-70E740481C1C}">
                <a14:useLocalDpi xmlns:a14="http://schemas.microsoft.com/office/drawing/2010/main" val="0"/>
              </a:ext>
            </a:extLst>
          </a:blip>
          <a:srcRect l="1" t="-1709" r="21044" b="2356"/>
          <a:stretch/>
        </p:blipFill>
        <p:spPr>
          <a:xfrm>
            <a:off x="10077090" y="5960749"/>
            <a:ext cx="399144" cy="509047"/>
          </a:xfrm>
          <a:prstGeom prst="rect">
            <a:avLst/>
          </a:prstGeom>
        </p:spPr>
      </p:pic>
      <p:graphicFrame>
        <p:nvGraphicFramePr>
          <p:cNvPr id="72" name="Content Placeholder 17"/>
          <p:cNvGraphicFramePr>
            <a:graphicFrameLocks/>
          </p:cNvGraphicFramePr>
          <p:nvPr>
            <p:extLst>
              <p:ext uri="{D42A27DB-BD31-4B8C-83A1-F6EECF244321}">
                <p14:modId xmlns:p14="http://schemas.microsoft.com/office/powerpoint/2010/main" val="217408033"/>
              </p:ext>
            </p:extLst>
          </p:nvPr>
        </p:nvGraphicFramePr>
        <p:xfrm>
          <a:off x="3379316" y="4971618"/>
          <a:ext cx="3039135" cy="1739201"/>
        </p:xfrm>
        <a:graphic>
          <a:graphicData uri="http://schemas.openxmlformats.org/drawingml/2006/chart">
            <c:chart xmlns:c="http://schemas.openxmlformats.org/drawingml/2006/chart" xmlns:r="http://schemas.openxmlformats.org/officeDocument/2006/relationships" r:id="rId11"/>
          </a:graphicData>
        </a:graphic>
      </p:graphicFrame>
      <p:sp>
        <p:nvSpPr>
          <p:cNvPr id="73" name="TextBox 72"/>
          <p:cNvSpPr txBox="1"/>
          <p:nvPr/>
        </p:nvSpPr>
        <p:spPr>
          <a:xfrm>
            <a:off x="2021840" y="5795611"/>
            <a:ext cx="1424561" cy="430887"/>
          </a:xfrm>
          <a:prstGeom prst="rect">
            <a:avLst/>
          </a:prstGeom>
          <a:noFill/>
        </p:spPr>
        <p:txBody>
          <a:bodyPr wrap="square" rtlCol="0">
            <a:spAutoFit/>
          </a:bodyPr>
          <a:lstStyle/>
          <a:p>
            <a:pPr algn="r"/>
            <a:r>
              <a:rPr lang="es-ES_tradnl" sz="1050" dirty="0" smtClean="0"/>
              <a:t>Soltero(a) vive con los padres</a:t>
            </a:r>
            <a:endParaRPr lang="es-ES_tradnl" sz="1050" dirty="0"/>
          </a:p>
        </p:txBody>
      </p:sp>
      <p:sp>
        <p:nvSpPr>
          <p:cNvPr id="74" name="TextBox 73"/>
          <p:cNvSpPr txBox="1"/>
          <p:nvPr/>
        </p:nvSpPr>
        <p:spPr>
          <a:xfrm>
            <a:off x="1788160" y="4979894"/>
            <a:ext cx="1694467" cy="261610"/>
          </a:xfrm>
          <a:prstGeom prst="rect">
            <a:avLst/>
          </a:prstGeom>
          <a:noFill/>
        </p:spPr>
        <p:txBody>
          <a:bodyPr wrap="square" rtlCol="0">
            <a:spAutoFit/>
          </a:bodyPr>
          <a:lstStyle/>
          <a:p>
            <a:pPr algn="r"/>
            <a:r>
              <a:rPr lang="es-ES_tradnl" sz="1100" dirty="0" smtClean="0"/>
              <a:t>Casado(a)/Vive con Pareja</a:t>
            </a:r>
            <a:endParaRPr lang="es-ES_tradnl" sz="1100" dirty="0"/>
          </a:p>
        </p:txBody>
      </p:sp>
      <p:sp>
        <p:nvSpPr>
          <p:cNvPr id="75" name="TextBox 74"/>
          <p:cNvSpPr txBox="1"/>
          <p:nvPr/>
        </p:nvSpPr>
        <p:spPr>
          <a:xfrm>
            <a:off x="2190124" y="6240686"/>
            <a:ext cx="1226176" cy="400110"/>
          </a:xfrm>
          <a:prstGeom prst="rect">
            <a:avLst/>
          </a:prstGeom>
          <a:noFill/>
        </p:spPr>
        <p:txBody>
          <a:bodyPr wrap="square" rtlCol="0">
            <a:spAutoFit/>
          </a:bodyPr>
          <a:lstStyle/>
          <a:p>
            <a:pPr algn="r"/>
            <a:r>
              <a:rPr lang="es-ES_tradnl" sz="1000" dirty="0" smtClean="0"/>
              <a:t>Casado(</a:t>
            </a:r>
            <a:r>
              <a:rPr lang="es-ES_tradnl" sz="1000" dirty="0"/>
              <a:t>a) vive con los padres</a:t>
            </a:r>
          </a:p>
        </p:txBody>
      </p:sp>
      <p:sp>
        <p:nvSpPr>
          <p:cNvPr id="76" name="TextBox 75"/>
          <p:cNvSpPr txBox="1"/>
          <p:nvPr/>
        </p:nvSpPr>
        <p:spPr>
          <a:xfrm>
            <a:off x="2190679" y="5362305"/>
            <a:ext cx="1308272" cy="430887"/>
          </a:xfrm>
          <a:prstGeom prst="rect">
            <a:avLst/>
          </a:prstGeom>
          <a:noFill/>
        </p:spPr>
        <p:txBody>
          <a:bodyPr wrap="square" rtlCol="0">
            <a:spAutoFit/>
          </a:bodyPr>
          <a:lstStyle/>
          <a:p>
            <a:pPr algn="r"/>
            <a:r>
              <a:rPr lang="es-ES_tradnl" sz="1100" dirty="0" smtClean="0"/>
              <a:t>Soltero(a) vive solo o con amistades a</a:t>
            </a:r>
            <a:endParaRPr lang="es-ES_tradnl" sz="1100" dirty="0"/>
          </a:p>
        </p:txBody>
      </p:sp>
      <p:graphicFrame>
        <p:nvGraphicFramePr>
          <p:cNvPr id="77" name="Content Placeholder 17"/>
          <p:cNvGraphicFramePr>
            <a:graphicFrameLocks/>
          </p:cNvGraphicFramePr>
          <p:nvPr>
            <p:extLst>
              <p:ext uri="{D42A27DB-BD31-4B8C-83A1-F6EECF244321}">
                <p14:modId xmlns:p14="http://schemas.microsoft.com/office/powerpoint/2010/main" val="327999687"/>
              </p:ext>
            </p:extLst>
          </p:nvPr>
        </p:nvGraphicFramePr>
        <p:xfrm>
          <a:off x="8544441" y="2706019"/>
          <a:ext cx="3170193" cy="141921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78" name="Content Placeholder 17"/>
          <p:cNvGraphicFramePr>
            <a:graphicFrameLocks noGrp="1"/>
          </p:cNvGraphicFramePr>
          <p:nvPr>
            <p:ph idx="1"/>
            <p:extLst>
              <p:ext uri="{D42A27DB-BD31-4B8C-83A1-F6EECF244321}">
                <p14:modId xmlns:p14="http://schemas.microsoft.com/office/powerpoint/2010/main" val="862639417"/>
              </p:ext>
            </p:extLst>
          </p:nvPr>
        </p:nvGraphicFramePr>
        <p:xfrm>
          <a:off x="561759" y="2697085"/>
          <a:ext cx="2746876" cy="1268920"/>
        </p:xfrm>
        <a:graphic>
          <a:graphicData uri="http://schemas.openxmlformats.org/drawingml/2006/chart">
            <c:chart xmlns:c="http://schemas.openxmlformats.org/drawingml/2006/chart" xmlns:r="http://schemas.openxmlformats.org/officeDocument/2006/relationships" r:id="rId13"/>
          </a:graphicData>
        </a:graphic>
      </p:graphicFrame>
      <p:sp>
        <p:nvSpPr>
          <p:cNvPr id="79" name="TextBox 78"/>
          <p:cNvSpPr txBox="1"/>
          <p:nvPr/>
        </p:nvSpPr>
        <p:spPr>
          <a:xfrm>
            <a:off x="2722880" y="3317737"/>
            <a:ext cx="1087120" cy="430887"/>
          </a:xfrm>
          <a:prstGeom prst="rect">
            <a:avLst/>
          </a:prstGeom>
          <a:noFill/>
        </p:spPr>
        <p:txBody>
          <a:bodyPr wrap="square" rtlCol="0">
            <a:spAutoFit/>
          </a:bodyPr>
          <a:lstStyle/>
          <a:p>
            <a:r>
              <a:rPr lang="es-ES_tradnl" sz="1100" b="1" dirty="0" smtClean="0"/>
              <a:t>Algo de Univ / Titulo a 2 Años</a:t>
            </a:r>
            <a:endParaRPr lang="es-ES_tradnl" sz="1100" b="1" dirty="0"/>
          </a:p>
        </p:txBody>
      </p:sp>
      <p:sp>
        <p:nvSpPr>
          <p:cNvPr id="80" name="TextBox 79"/>
          <p:cNvSpPr txBox="1"/>
          <p:nvPr/>
        </p:nvSpPr>
        <p:spPr>
          <a:xfrm>
            <a:off x="2824480" y="3029236"/>
            <a:ext cx="1188720" cy="261610"/>
          </a:xfrm>
          <a:prstGeom prst="rect">
            <a:avLst/>
          </a:prstGeom>
          <a:noFill/>
        </p:spPr>
        <p:txBody>
          <a:bodyPr wrap="square" rtlCol="0">
            <a:spAutoFit/>
          </a:bodyPr>
          <a:lstStyle/>
          <a:p>
            <a:r>
              <a:rPr lang="es-ES_tradnl" sz="1100" b="1" dirty="0" smtClean="0"/>
              <a:t>Universitario</a:t>
            </a:r>
            <a:endParaRPr lang="es-ES_tradnl" sz="1100" b="1" dirty="0"/>
          </a:p>
        </p:txBody>
      </p:sp>
      <p:sp>
        <p:nvSpPr>
          <p:cNvPr id="81" name="TextBox 80"/>
          <p:cNvSpPr txBox="1"/>
          <p:nvPr/>
        </p:nvSpPr>
        <p:spPr>
          <a:xfrm>
            <a:off x="989164" y="3687408"/>
            <a:ext cx="1449445" cy="253916"/>
          </a:xfrm>
          <a:prstGeom prst="rect">
            <a:avLst/>
          </a:prstGeom>
          <a:noFill/>
        </p:spPr>
        <p:txBody>
          <a:bodyPr wrap="square" rtlCol="0">
            <a:spAutoFit/>
          </a:bodyPr>
          <a:lstStyle/>
          <a:p>
            <a:r>
              <a:rPr lang="es-ES_tradnl" sz="1000" dirty="0" smtClean="0"/>
              <a:t>Otro</a:t>
            </a:r>
            <a:endParaRPr lang="es-ES_tradnl" sz="1000" dirty="0"/>
          </a:p>
        </p:txBody>
      </p:sp>
      <p:graphicFrame>
        <p:nvGraphicFramePr>
          <p:cNvPr id="82" name="Content Placeholder 17"/>
          <p:cNvGraphicFramePr>
            <a:graphicFrameLocks/>
          </p:cNvGraphicFramePr>
          <p:nvPr>
            <p:extLst>
              <p:ext uri="{D42A27DB-BD31-4B8C-83A1-F6EECF244321}">
                <p14:modId xmlns:p14="http://schemas.microsoft.com/office/powerpoint/2010/main" val="2158792922"/>
              </p:ext>
            </p:extLst>
          </p:nvPr>
        </p:nvGraphicFramePr>
        <p:xfrm>
          <a:off x="4893879" y="2753949"/>
          <a:ext cx="3183400" cy="1268920"/>
        </p:xfrm>
        <a:graphic>
          <a:graphicData uri="http://schemas.openxmlformats.org/drawingml/2006/chart">
            <c:chart xmlns:c="http://schemas.openxmlformats.org/drawingml/2006/chart" xmlns:r="http://schemas.openxmlformats.org/officeDocument/2006/relationships" r:id="rId14"/>
          </a:graphicData>
        </a:graphic>
      </p:graphicFrame>
      <p:sp>
        <p:nvSpPr>
          <p:cNvPr id="83" name="TextBox 82"/>
          <p:cNvSpPr txBox="1"/>
          <p:nvPr/>
        </p:nvSpPr>
        <p:spPr>
          <a:xfrm>
            <a:off x="6187441" y="2841443"/>
            <a:ext cx="953936" cy="261610"/>
          </a:xfrm>
          <a:prstGeom prst="rect">
            <a:avLst/>
          </a:prstGeom>
          <a:noFill/>
        </p:spPr>
        <p:txBody>
          <a:bodyPr wrap="square" rtlCol="0">
            <a:spAutoFit/>
          </a:bodyPr>
          <a:lstStyle/>
          <a:p>
            <a:r>
              <a:rPr lang="es-ES_tradnl" sz="1100" b="1" dirty="0" smtClean="0"/>
              <a:t>Empleados</a:t>
            </a:r>
            <a:endParaRPr lang="es-ES_tradnl" sz="1100" b="1" dirty="0"/>
          </a:p>
        </p:txBody>
      </p:sp>
      <p:sp>
        <p:nvSpPr>
          <p:cNvPr id="84" name="TextBox 83"/>
          <p:cNvSpPr txBox="1"/>
          <p:nvPr/>
        </p:nvSpPr>
        <p:spPr>
          <a:xfrm>
            <a:off x="5849272" y="3261191"/>
            <a:ext cx="917288" cy="246221"/>
          </a:xfrm>
          <a:prstGeom prst="rect">
            <a:avLst/>
          </a:prstGeom>
          <a:noFill/>
        </p:spPr>
        <p:txBody>
          <a:bodyPr wrap="square" rtlCol="0">
            <a:spAutoFit/>
          </a:bodyPr>
          <a:lstStyle/>
          <a:p>
            <a:r>
              <a:rPr lang="es-ES_tradnl" sz="1000" dirty="0" smtClean="0"/>
              <a:t>Estudiantes</a:t>
            </a:r>
            <a:endParaRPr lang="es-ES_tradnl" sz="1000" dirty="0"/>
          </a:p>
        </p:txBody>
      </p:sp>
      <p:sp>
        <p:nvSpPr>
          <p:cNvPr id="85" name="TextBox 84"/>
          <p:cNvSpPr txBox="1"/>
          <p:nvPr/>
        </p:nvSpPr>
        <p:spPr>
          <a:xfrm>
            <a:off x="5394740" y="3664915"/>
            <a:ext cx="559740" cy="246221"/>
          </a:xfrm>
          <a:prstGeom prst="rect">
            <a:avLst/>
          </a:prstGeom>
          <a:noFill/>
        </p:spPr>
        <p:txBody>
          <a:bodyPr wrap="square" rtlCol="0">
            <a:spAutoFit/>
          </a:bodyPr>
          <a:lstStyle/>
          <a:p>
            <a:r>
              <a:rPr lang="es-ES_tradnl" sz="1000" dirty="0" smtClean="0"/>
              <a:t>Otro</a:t>
            </a:r>
            <a:endParaRPr lang="es-ES_tradnl" sz="1000" dirty="0"/>
          </a:p>
        </p:txBody>
      </p:sp>
      <p:sp>
        <p:nvSpPr>
          <p:cNvPr id="86" name="TextBox 85"/>
          <p:cNvSpPr txBox="1"/>
          <p:nvPr/>
        </p:nvSpPr>
        <p:spPr>
          <a:xfrm>
            <a:off x="11202078" y="2727121"/>
            <a:ext cx="1025111" cy="253916"/>
          </a:xfrm>
          <a:prstGeom prst="rect">
            <a:avLst/>
          </a:prstGeom>
          <a:noFill/>
        </p:spPr>
        <p:txBody>
          <a:bodyPr wrap="square" rtlCol="0">
            <a:spAutoFit/>
          </a:bodyPr>
          <a:lstStyle/>
          <a:p>
            <a:r>
              <a:rPr lang="es-ES_tradnl" sz="1050" b="1" dirty="0" smtClean="0"/>
              <a:t>Profesional</a:t>
            </a:r>
          </a:p>
        </p:txBody>
      </p:sp>
      <p:sp>
        <p:nvSpPr>
          <p:cNvPr id="88" name="TextBox 87"/>
          <p:cNvSpPr txBox="1"/>
          <p:nvPr/>
        </p:nvSpPr>
        <p:spPr>
          <a:xfrm>
            <a:off x="10551503" y="3002138"/>
            <a:ext cx="1094515" cy="246221"/>
          </a:xfrm>
          <a:prstGeom prst="rect">
            <a:avLst/>
          </a:prstGeom>
          <a:noFill/>
        </p:spPr>
        <p:txBody>
          <a:bodyPr wrap="square" rtlCol="0">
            <a:spAutoFit/>
          </a:bodyPr>
          <a:lstStyle/>
          <a:p>
            <a:r>
              <a:rPr lang="es-ES_tradnl" sz="1000" dirty="0" smtClean="0"/>
              <a:t>Administrativo</a:t>
            </a:r>
            <a:endParaRPr lang="es-ES_tradnl" sz="1000" dirty="0"/>
          </a:p>
        </p:txBody>
      </p:sp>
      <p:sp>
        <p:nvSpPr>
          <p:cNvPr id="89" name="TextBox 88"/>
          <p:cNvSpPr txBox="1"/>
          <p:nvPr/>
        </p:nvSpPr>
        <p:spPr>
          <a:xfrm>
            <a:off x="9344881" y="3281128"/>
            <a:ext cx="1591963" cy="246221"/>
          </a:xfrm>
          <a:prstGeom prst="rect">
            <a:avLst/>
          </a:prstGeom>
          <a:noFill/>
        </p:spPr>
        <p:txBody>
          <a:bodyPr wrap="square" rtlCol="0">
            <a:spAutoFit/>
          </a:bodyPr>
          <a:lstStyle/>
          <a:p>
            <a:r>
              <a:rPr lang="es-ES_tradnl" sz="1000" dirty="0" smtClean="0"/>
              <a:t>Servicio/Oficio/Técnico </a:t>
            </a:r>
            <a:endParaRPr lang="es-ES_tradnl" sz="1000" dirty="0"/>
          </a:p>
        </p:txBody>
      </p:sp>
      <p:sp>
        <p:nvSpPr>
          <p:cNvPr id="90" name="TextBox 89"/>
          <p:cNvSpPr txBox="1"/>
          <p:nvPr/>
        </p:nvSpPr>
        <p:spPr>
          <a:xfrm>
            <a:off x="9128739" y="3551267"/>
            <a:ext cx="1010941" cy="400110"/>
          </a:xfrm>
          <a:prstGeom prst="rect">
            <a:avLst/>
          </a:prstGeom>
          <a:noFill/>
        </p:spPr>
        <p:txBody>
          <a:bodyPr wrap="square" rtlCol="0">
            <a:spAutoFit/>
          </a:bodyPr>
          <a:lstStyle/>
          <a:p>
            <a:r>
              <a:rPr lang="es-ES_tradnl" sz="1000" dirty="0" smtClean="0"/>
              <a:t>Trabajador Manual</a:t>
            </a:r>
            <a:endParaRPr lang="es-ES_tradnl" sz="1100" dirty="0"/>
          </a:p>
        </p:txBody>
      </p:sp>
      <p:sp>
        <p:nvSpPr>
          <p:cNvPr id="91" name="TextBox 90"/>
          <p:cNvSpPr txBox="1"/>
          <p:nvPr/>
        </p:nvSpPr>
        <p:spPr>
          <a:xfrm>
            <a:off x="8933031" y="3831402"/>
            <a:ext cx="569010" cy="246221"/>
          </a:xfrm>
          <a:prstGeom prst="rect">
            <a:avLst/>
          </a:prstGeom>
          <a:noFill/>
        </p:spPr>
        <p:txBody>
          <a:bodyPr wrap="square" rtlCol="0">
            <a:spAutoFit/>
          </a:bodyPr>
          <a:lstStyle/>
          <a:p>
            <a:r>
              <a:rPr lang="es-ES_tradnl" sz="1000" dirty="0" smtClean="0"/>
              <a:t>Otro</a:t>
            </a:r>
            <a:endParaRPr lang="es-ES_tradnl" sz="1000" dirty="0"/>
          </a:p>
        </p:txBody>
      </p:sp>
      <p:sp>
        <p:nvSpPr>
          <p:cNvPr id="92" name="TextBox 91"/>
          <p:cNvSpPr txBox="1"/>
          <p:nvPr/>
        </p:nvSpPr>
        <p:spPr>
          <a:xfrm>
            <a:off x="1320800" y="2743200"/>
            <a:ext cx="2667465" cy="246221"/>
          </a:xfrm>
          <a:prstGeom prst="rect">
            <a:avLst/>
          </a:prstGeom>
          <a:noFill/>
        </p:spPr>
        <p:txBody>
          <a:bodyPr wrap="square" rtlCol="0">
            <a:spAutoFit/>
          </a:bodyPr>
          <a:lstStyle/>
          <a:p>
            <a:r>
              <a:rPr lang="es-ES_tradnl" sz="1000" dirty="0" smtClean="0"/>
              <a:t>Título posgrado o algún trabajo posgraduado</a:t>
            </a:r>
            <a:endParaRPr lang="es-ES_tradnl" sz="1000" dirty="0"/>
          </a:p>
        </p:txBody>
      </p:sp>
      <p:graphicFrame>
        <p:nvGraphicFramePr>
          <p:cNvPr id="45" name="Content Placeholder 17"/>
          <p:cNvGraphicFramePr>
            <a:graphicFrameLocks/>
          </p:cNvGraphicFramePr>
          <p:nvPr>
            <p:extLst>
              <p:ext uri="{D42A27DB-BD31-4B8C-83A1-F6EECF244321}">
                <p14:modId xmlns:p14="http://schemas.microsoft.com/office/powerpoint/2010/main" val="3056763554"/>
              </p:ext>
            </p:extLst>
          </p:nvPr>
        </p:nvGraphicFramePr>
        <p:xfrm>
          <a:off x="4845305" y="6238934"/>
          <a:ext cx="1330792" cy="755679"/>
        </p:xfrm>
        <a:graphic>
          <a:graphicData uri="http://schemas.openxmlformats.org/drawingml/2006/chart">
            <c:chart xmlns:c="http://schemas.openxmlformats.org/drawingml/2006/chart" xmlns:r="http://schemas.openxmlformats.org/officeDocument/2006/relationships" r:id="rId15"/>
          </a:graphicData>
        </a:graphic>
      </p:graphicFrame>
      <p:sp>
        <p:nvSpPr>
          <p:cNvPr id="46" name="TextBox 45"/>
          <p:cNvSpPr txBox="1"/>
          <p:nvPr/>
        </p:nvSpPr>
        <p:spPr>
          <a:xfrm>
            <a:off x="6728199" y="6238934"/>
            <a:ext cx="1042881" cy="400110"/>
          </a:xfrm>
          <a:prstGeom prst="rect">
            <a:avLst/>
          </a:prstGeom>
          <a:noFill/>
        </p:spPr>
        <p:txBody>
          <a:bodyPr wrap="square" rtlCol="0">
            <a:spAutoFit/>
          </a:bodyPr>
          <a:lstStyle/>
          <a:p>
            <a:r>
              <a:rPr lang="es-ES_tradnl" sz="1000" dirty="0" smtClean="0">
                <a:solidFill>
                  <a:schemeClr val="accent4"/>
                </a:solidFill>
              </a:rPr>
              <a:t>25-34 años. (91%)</a:t>
            </a:r>
            <a:endParaRPr lang="es-ES_tradnl" sz="1000" dirty="0">
              <a:solidFill>
                <a:schemeClr val="accent4"/>
              </a:solidFill>
            </a:endParaRPr>
          </a:p>
        </p:txBody>
      </p:sp>
      <p:cxnSp>
        <p:nvCxnSpPr>
          <p:cNvPr id="47" name="Straight Connector 46"/>
          <p:cNvCxnSpPr/>
          <p:nvPr/>
        </p:nvCxnSpPr>
        <p:spPr>
          <a:xfrm flipV="1">
            <a:off x="7430888" y="5980180"/>
            <a:ext cx="0" cy="258754"/>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6FE306A7-A228-4E07-8D4E-C1DA2C3F3993}" type="slidenum">
              <a:rPr lang="es-ES_tradnl" smtClean="0"/>
              <a:pPr/>
              <a:t>5</a:t>
            </a:fld>
            <a:endParaRPr lang="es-ES_tradnl" dirty="0"/>
          </a:p>
        </p:txBody>
      </p:sp>
    </p:spTree>
    <p:extLst>
      <p:ext uri="{BB962C8B-B14F-4D97-AF65-F5344CB8AC3E}">
        <p14:creationId xmlns:p14="http://schemas.microsoft.com/office/powerpoint/2010/main" val="41881252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3"/>
          </p:nvPr>
        </p:nvSpPr>
        <p:spPr>
          <a:xfrm>
            <a:off x="317276" y="2375808"/>
            <a:ext cx="3429224" cy="986518"/>
          </a:xfrm>
        </p:spPr>
        <p:txBody>
          <a:bodyPr/>
          <a:lstStyle/>
          <a:p>
            <a:r>
              <a:rPr lang="es-ES_tradnl" dirty="0" smtClean="0"/>
              <a:t>Como piensan      los </a:t>
            </a:r>
            <a:r>
              <a:rPr lang="es-ES_tradnl" dirty="0" err="1" smtClean="0"/>
              <a:t>Millennials</a:t>
            </a:r>
            <a:r>
              <a:rPr lang="es-ES_tradnl" dirty="0" smtClean="0"/>
              <a:t> Mexicanos</a:t>
            </a:r>
            <a:endParaRPr lang="es-ES_tradnl" dirty="0"/>
          </a:p>
        </p:txBody>
      </p:sp>
    </p:spTree>
    <p:extLst>
      <p:ext uri="{BB962C8B-B14F-4D97-AF65-F5344CB8AC3E}">
        <p14:creationId xmlns:p14="http://schemas.microsoft.com/office/powerpoint/2010/main" val="36075744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800" dirty="0" smtClean="0"/>
              <a:t>Los </a:t>
            </a:r>
            <a:r>
              <a:rPr lang="es-ES_tradnl" sz="2800" dirty="0" err="1" smtClean="0"/>
              <a:t>Millennials</a:t>
            </a:r>
            <a:r>
              <a:rPr lang="es-ES_tradnl" sz="2800" dirty="0" smtClean="0"/>
              <a:t> Mexicanos están muy conectados digitalmente por medio de varios dispositivos</a:t>
            </a:r>
            <a:endParaRPr lang="es-ES_tradnl" sz="2800" dirty="0"/>
          </a:p>
        </p:txBody>
      </p:sp>
      <p:sp>
        <p:nvSpPr>
          <p:cNvPr id="57" name="Rectangle 56"/>
          <p:cNvSpPr/>
          <p:nvPr/>
        </p:nvSpPr>
        <p:spPr>
          <a:xfrm>
            <a:off x="336549" y="1859156"/>
            <a:ext cx="3391694" cy="3080074"/>
          </a:xfrm>
          <a:prstGeom prst="rect">
            <a:avLst/>
          </a:prstGeom>
        </p:spPr>
        <p:txBody>
          <a:bodyPr wrap="square" anchor="t">
            <a:spAutoFit/>
          </a:bodyPr>
          <a:lstStyle/>
          <a:p>
            <a:pPr>
              <a:lnSpc>
                <a:spcPct val="85000"/>
              </a:lnSpc>
            </a:pPr>
            <a:r>
              <a:rPr lang="es-ES_tradnl" sz="1600" b="1" dirty="0" smtClean="0">
                <a:solidFill>
                  <a:schemeClr val="tx1">
                    <a:lumMod val="65000"/>
                    <a:lumOff val="35000"/>
                  </a:schemeClr>
                </a:solidFill>
              </a:rPr>
              <a:t>Usan un promedio de 3.9 tipos diferentes de dispositivos.  </a:t>
            </a:r>
            <a:r>
              <a:rPr lang="es-ES_tradnl" sz="1400" dirty="0" smtClean="0">
                <a:solidFill>
                  <a:schemeClr val="tx1">
                    <a:lumMod val="65000"/>
                    <a:lumOff val="35000"/>
                  </a:schemeClr>
                </a:solidFill>
              </a:rPr>
              <a:t>Los profesionales usan aún más dispositivos (promedio 4.3).</a:t>
            </a:r>
          </a:p>
          <a:p>
            <a:pPr>
              <a:lnSpc>
                <a:spcPct val="85000"/>
              </a:lnSpc>
            </a:pPr>
            <a:endParaRPr lang="es-ES_tradnl" sz="1400" dirty="0">
              <a:solidFill>
                <a:schemeClr val="tx1">
                  <a:lumMod val="65000"/>
                  <a:lumOff val="35000"/>
                </a:schemeClr>
              </a:solidFill>
            </a:endParaRPr>
          </a:p>
          <a:p>
            <a:pPr>
              <a:lnSpc>
                <a:spcPct val="85000"/>
              </a:lnSpc>
            </a:pPr>
            <a:r>
              <a:rPr lang="es-ES_tradnl" sz="1400" dirty="0" smtClean="0">
                <a:solidFill>
                  <a:schemeClr val="tx1">
                    <a:lumMod val="65000"/>
                    <a:lumOff val="35000"/>
                  </a:schemeClr>
                </a:solidFill>
              </a:rPr>
              <a:t>En adición a una penetración importante de teléfonos inteligentes y computadoras, hay bastante uso de tabletas, particularmente entre los profesionales. </a:t>
            </a:r>
          </a:p>
          <a:p>
            <a:pPr>
              <a:lnSpc>
                <a:spcPct val="85000"/>
              </a:lnSpc>
            </a:pPr>
            <a:endParaRPr lang="es-ES_tradnl" sz="1400" dirty="0">
              <a:solidFill>
                <a:schemeClr val="tx1">
                  <a:lumMod val="65000"/>
                  <a:lumOff val="35000"/>
                </a:schemeClr>
              </a:solidFill>
            </a:endParaRPr>
          </a:p>
          <a:p>
            <a:pPr>
              <a:lnSpc>
                <a:spcPct val="85000"/>
              </a:lnSpc>
            </a:pPr>
            <a:r>
              <a:rPr lang="es-ES_tradnl" sz="1400" dirty="0" smtClean="0">
                <a:solidFill>
                  <a:schemeClr val="tx1">
                    <a:lumMod val="65000"/>
                    <a:lumOff val="35000"/>
                  </a:schemeClr>
                </a:solidFill>
              </a:rPr>
              <a:t>Casi tres cuartos de los profesionales de también reportan que usan un dispositivo portátil (o sea, que se puede llevar puesto).</a:t>
            </a:r>
          </a:p>
          <a:p>
            <a:pPr>
              <a:lnSpc>
                <a:spcPct val="85000"/>
              </a:lnSpc>
            </a:pPr>
            <a:endParaRPr lang="es-ES_tradnl" sz="1400" dirty="0" smtClean="0">
              <a:solidFill>
                <a:schemeClr val="tx1">
                  <a:lumMod val="65000"/>
                  <a:lumOff val="35000"/>
                </a:schemeClr>
              </a:solidFill>
            </a:endParaRPr>
          </a:p>
          <a:p>
            <a:pPr>
              <a:lnSpc>
                <a:spcPct val="85000"/>
              </a:lnSpc>
            </a:pPr>
            <a:r>
              <a:rPr lang="es-ES_tradnl" sz="1400" dirty="0" smtClean="0">
                <a:solidFill>
                  <a:schemeClr val="tx1">
                    <a:lumMod val="65000"/>
                    <a:lumOff val="35000"/>
                  </a:schemeClr>
                </a:solidFill>
              </a:rPr>
              <a:t>WiFi predomina para acceder a laptops y tabletas.</a:t>
            </a:r>
            <a:endParaRPr lang="es-ES_tradnl" sz="1400" dirty="0">
              <a:solidFill>
                <a:schemeClr val="tx1">
                  <a:lumMod val="65000"/>
                  <a:lumOff val="35000"/>
                </a:schemeClr>
              </a:solidFill>
            </a:endParaRPr>
          </a:p>
        </p:txBody>
      </p:sp>
      <p:graphicFrame>
        <p:nvGraphicFramePr>
          <p:cNvPr id="15" name="Chart 14"/>
          <p:cNvGraphicFramePr/>
          <p:nvPr>
            <p:extLst>
              <p:ext uri="{D42A27DB-BD31-4B8C-83A1-F6EECF244321}">
                <p14:modId xmlns:p14="http://schemas.microsoft.com/office/powerpoint/2010/main" val="1588771402"/>
              </p:ext>
            </p:extLst>
          </p:nvPr>
        </p:nvGraphicFramePr>
        <p:xfrm>
          <a:off x="4723497" y="1247046"/>
          <a:ext cx="7098189" cy="3724039"/>
        </p:xfrm>
        <a:graphic>
          <a:graphicData uri="http://schemas.openxmlformats.org/drawingml/2006/chart">
            <c:chart xmlns:c="http://schemas.openxmlformats.org/drawingml/2006/chart" xmlns:r="http://schemas.openxmlformats.org/officeDocument/2006/relationships" r:id="rId3"/>
          </a:graphicData>
        </a:graphic>
      </p:graphicFrame>
      <p:sp>
        <p:nvSpPr>
          <p:cNvPr id="38" name="TextBox 37"/>
          <p:cNvSpPr txBox="1"/>
          <p:nvPr/>
        </p:nvSpPr>
        <p:spPr>
          <a:xfrm>
            <a:off x="1894624" y="6436502"/>
            <a:ext cx="3112546" cy="415498"/>
          </a:xfrm>
          <a:prstGeom prst="rect">
            <a:avLst/>
          </a:prstGeom>
          <a:noFill/>
        </p:spPr>
        <p:txBody>
          <a:bodyPr wrap="square" rtlCol="0">
            <a:spAutoFit/>
          </a:bodyPr>
          <a:lstStyle>
            <a:defPPr>
              <a:defRPr lang="en-US"/>
            </a:defPPr>
            <a:lvl1pPr defTabSz="914340">
              <a:defRPr sz="700">
                <a:solidFill>
                  <a:schemeClr val="bg1">
                    <a:lumMod val="65000"/>
                  </a:schemeClr>
                </a:solidFill>
              </a:defRPr>
            </a:lvl1pPr>
            <a:lvl2pPr marL="457170" defTabSz="914340"/>
            <a:lvl3pPr marL="914340" defTabSz="914340"/>
            <a:lvl4pPr marL="1371511" defTabSz="914340"/>
            <a:lvl5pPr marL="1828681" defTabSz="914340"/>
            <a:lvl6pPr marL="2285852" defTabSz="914340"/>
            <a:lvl7pPr marL="2743022" defTabSz="914340"/>
            <a:lvl8pPr marL="3200193" defTabSz="914340"/>
            <a:lvl9pPr marL="3657363" defTabSz="914340"/>
          </a:lstStyle>
          <a:p>
            <a:r>
              <a:rPr lang="es-ES_tradnl" dirty="0" smtClean="0"/>
              <a:t>P: ¿Cuál de los siguientes dispositivos usa actualmente? </a:t>
            </a:r>
          </a:p>
          <a:p>
            <a:r>
              <a:rPr lang="es-ES_tradnl" dirty="0" smtClean="0"/>
              <a:t>P: ¿Su laptop, computadora o tableta obtiene acceso al Internet usando cuáles de las siguientes formas?</a:t>
            </a:r>
            <a:endParaRPr lang="es-ES_tradnl" dirty="0"/>
          </a:p>
        </p:txBody>
      </p:sp>
      <p:sp>
        <p:nvSpPr>
          <p:cNvPr id="39" name="TextBox 38"/>
          <p:cNvSpPr txBox="1"/>
          <p:nvPr/>
        </p:nvSpPr>
        <p:spPr>
          <a:xfrm>
            <a:off x="6695144" y="1155138"/>
            <a:ext cx="2816558" cy="523220"/>
          </a:xfrm>
          <a:prstGeom prst="rect">
            <a:avLst/>
          </a:prstGeom>
          <a:noFill/>
        </p:spPr>
        <p:txBody>
          <a:bodyPr wrap="square" rtlCol="0">
            <a:spAutoFit/>
          </a:bodyPr>
          <a:lstStyle/>
          <a:p>
            <a:pPr algn="ctr"/>
            <a:r>
              <a:rPr lang="es-ES_tradnl" sz="1400" b="1" dirty="0" smtClean="0">
                <a:solidFill>
                  <a:schemeClr val="tx1">
                    <a:lumMod val="85000"/>
                    <a:lumOff val="15000"/>
                  </a:schemeClr>
                </a:solidFill>
              </a:rPr>
              <a:t>Dispositivos Usados</a:t>
            </a:r>
          </a:p>
          <a:p>
            <a:pPr algn="ctr"/>
            <a:endParaRPr lang="es-ES_tradnl" sz="1400" b="1" dirty="0">
              <a:solidFill>
                <a:schemeClr val="tx1">
                  <a:lumMod val="85000"/>
                  <a:lumOff val="15000"/>
                </a:schemeClr>
              </a:solidFill>
            </a:endParaRPr>
          </a:p>
        </p:txBody>
      </p:sp>
      <p:cxnSp>
        <p:nvCxnSpPr>
          <p:cNvPr id="37" name="Straight Connector 36"/>
          <p:cNvCxnSpPr/>
          <p:nvPr/>
        </p:nvCxnSpPr>
        <p:spPr>
          <a:xfrm>
            <a:off x="413477" y="5076327"/>
            <a:ext cx="3237837"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413477" y="1773496"/>
            <a:ext cx="3237837"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aphicFrame>
        <p:nvGraphicFramePr>
          <p:cNvPr id="22" name="Chart 21"/>
          <p:cNvGraphicFramePr/>
          <p:nvPr>
            <p:extLst>
              <p:ext uri="{D42A27DB-BD31-4B8C-83A1-F6EECF244321}">
                <p14:modId xmlns:p14="http://schemas.microsoft.com/office/powerpoint/2010/main" val="1118579174"/>
              </p:ext>
            </p:extLst>
          </p:nvPr>
        </p:nvGraphicFramePr>
        <p:xfrm>
          <a:off x="9087931" y="5517929"/>
          <a:ext cx="2100896" cy="70020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8" name="Chart 27"/>
          <p:cNvGraphicFramePr/>
          <p:nvPr>
            <p:extLst>
              <p:ext uri="{D42A27DB-BD31-4B8C-83A1-F6EECF244321}">
                <p14:modId xmlns:p14="http://schemas.microsoft.com/office/powerpoint/2010/main" val="3661767136"/>
              </p:ext>
            </p:extLst>
          </p:nvPr>
        </p:nvGraphicFramePr>
        <p:xfrm>
          <a:off x="6380330" y="5189025"/>
          <a:ext cx="1195478" cy="142791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9" name="Chart 28"/>
          <p:cNvGraphicFramePr/>
          <p:nvPr>
            <p:extLst>
              <p:ext uri="{D42A27DB-BD31-4B8C-83A1-F6EECF244321}">
                <p14:modId xmlns:p14="http://schemas.microsoft.com/office/powerpoint/2010/main" val="4087539077"/>
              </p:ext>
            </p:extLst>
          </p:nvPr>
        </p:nvGraphicFramePr>
        <p:xfrm>
          <a:off x="7760950" y="5189025"/>
          <a:ext cx="1195478" cy="1427919"/>
        </p:xfrm>
        <a:graphic>
          <a:graphicData uri="http://schemas.openxmlformats.org/drawingml/2006/chart">
            <c:chart xmlns:c="http://schemas.openxmlformats.org/drawingml/2006/chart" xmlns:r="http://schemas.openxmlformats.org/officeDocument/2006/relationships" r:id="rId6"/>
          </a:graphicData>
        </a:graphic>
      </p:graphicFrame>
      <p:cxnSp>
        <p:nvCxnSpPr>
          <p:cNvPr id="33" name="Straight Connector 32"/>
          <p:cNvCxnSpPr/>
          <p:nvPr/>
        </p:nvCxnSpPr>
        <p:spPr>
          <a:xfrm>
            <a:off x="6951316" y="4697261"/>
            <a:ext cx="0" cy="365760"/>
          </a:xfrm>
          <a:prstGeom prst="line">
            <a:avLst/>
          </a:prstGeom>
          <a:ln>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3327400" y="5542702"/>
            <a:ext cx="3012514" cy="523220"/>
          </a:xfrm>
          <a:prstGeom prst="rect">
            <a:avLst/>
          </a:prstGeom>
          <a:noFill/>
        </p:spPr>
        <p:txBody>
          <a:bodyPr wrap="square" rtlCol="0">
            <a:spAutoFit/>
          </a:bodyPr>
          <a:lstStyle/>
          <a:p>
            <a:pPr algn="ctr"/>
            <a:r>
              <a:rPr lang="es-ES_tradnl" sz="1400" b="1" dirty="0" smtClean="0">
                <a:solidFill>
                  <a:schemeClr val="tx1">
                    <a:lumMod val="85000"/>
                    <a:lumOff val="15000"/>
                  </a:schemeClr>
                </a:solidFill>
              </a:rPr>
              <a:t>¿Cómo obtiene el dispositivo su acceso al Internet?</a:t>
            </a:r>
            <a:endParaRPr lang="es-ES_tradnl" sz="1400" b="1" dirty="0">
              <a:solidFill>
                <a:schemeClr val="tx1">
                  <a:lumMod val="85000"/>
                  <a:lumOff val="15000"/>
                </a:schemeClr>
              </a:solidFill>
            </a:endParaRPr>
          </a:p>
        </p:txBody>
      </p:sp>
      <p:cxnSp>
        <p:nvCxnSpPr>
          <p:cNvPr id="35" name="Straight Connector 34"/>
          <p:cNvCxnSpPr/>
          <p:nvPr/>
        </p:nvCxnSpPr>
        <p:spPr>
          <a:xfrm>
            <a:off x="8313391" y="4697261"/>
            <a:ext cx="0" cy="365760"/>
          </a:xfrm>
          <a:prstGeom prst="line">
            <a:avLst/>
          </a:prstGeom>
          <a:ln>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5687220" y="3080479"/>
            <a:ext cx="2360412" cy="430887"/>
          </a:xfrm>
          <a:prstGeom prst="rect">
            <a:avLst/>
          </a:prstGeom>
          <a:solidFill>
            <a:schemeClr val="bg1"/>
          </a:solidFill>
          <a:ln>
            <a:solidFill>
              <a:schemeClr val="accent4"/>
            </a:solidFill>
            <a:prstDash val="dash"/>
          </a:ln>
        </p:spPr>
        <p:txBody>
          <a:bodyPr wrap="square" lIns="45720" rIns="45720" rtlCol="0">
            <a:spAutoFit/>
          </a:bodyPr>
          <a:lstStyle/>
          <a:p>
            <a:pPr algn="ctr"/>
            <a:r>
              <a:rPr lang="es-ES_tradnl" sz="1100" dirty="0" smtClean="0">
                <a:solidFill>
                  <a:schemeClr val="accent4"/>
                </a:solidFill>
              </a:rPr>
              <a:t>72% usa un teléfono inteligente, laptop, y tableta</a:t>
            </a:r>
            <a:endParaRPr lang="es-ES_tradnl" sz="1100" dirty="0">
              <a:solidFill>
                <a:schemeClr val="accent4"/>
              </a:solidFill>
            </a:endParaRPr>
          </a:p>
        </p:txBody>
      </p:sp>
      <p:sp>
        <p:nvSpPr>
          <p:cNvPr id="44" name="TextBox 43"/>
          <p:cNvSpPr txBox="1"/>
          <p:nvPr/>
        </p:nvSpPr>
        <p:spPr>
          <a:xfrm>
            <a:off x="8755445" y="2093303"/>
            <a:ext cx="848608" cy="400110"/>
          </a:xfrm>
          <a:prstGeom prst="rect">
            <a:avLst/>
          </a:prstGeom>
          <a:noFill/>
        </p:spPr>
        <p:txBody>
          <a:bodyPr wrap="square" rtlCol="0">
            <a:spAutoFit/>
          </a:bodyPr>
          <a:lstStyle/>
          <a:p>
            <a:r>
              <a:rPr lang="es-ES_tradnl" sz="1000" dirty="0" smtClean="0">
                <a:solidFill>
                  <a:schemeClr val="accent4"/>
                </a:solidFill>
              </a:rPr>
              <a:t>Profesional </a:t>
            </a:r>
          </a:p>
          <a:p>
            <a:r>
              <a:rPr lang="es-ES_tradnl" sz="1000" dirty="0" smtClean="0">
                <a:solidFill>
                  <a:schemeClr val="accent4"/>
                </a:solidFill>
              </a:rPr>
              <a:t>(90%)</a:t>
            </a:r>
            <a:endParaRPr lang="es-ES_tradnl" sz="1000" dirty="0">
              <a:solidFill>
                <a:schemeClr val="accent4"/>
              </a:solidFill>
            </a:endParaRPr>
          </a:p>
        </p:txBody>
      </p:sp>
      <p:cxnSp>
        <p:nvCxnSpPr>
          <p:cNvPr id="45" name="Straight Connector 44"/>
          <p:cNvCxnSpPr/>
          <p:nvPr/>
        </p:nvCxnSpPr>
        <p:spPr>
          <a:xfrm flipH="1">
            <a:off x="8364942" y="2194625"/>
            <a:ext cx="440815"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0131830" y="2093303"/>
            <a:ext cx="848608" cy="400110"/>
          </a:xfrm>
          <a:prstGeom prst="rect">
            <a:avLst/>
          </a:prstGeom>
          <a:noFill/>
        </p:spPr>
        <p:txBody>
          <a:bodyPr wrap="square" rtlCol="0">
            <a:spAutoFit/>
          </a:bodyPr>
          <a:lstStyle/>
          <a:p>
            <a:r>
              <a:rPr lang="es-ES_tradnl" sz="1000" dirty="0" smtClean="0">
                <a:solidFill>
                  <a:schemeClr val="accent4"/>
                </a:solidFill>
              </a:rPr>
              <a:t>Profesional </a:t>
            </a:r>
          </a:p>
          <a:p>
            <a:r>
              <a:rPr lang="es-ES_tradnl" sz="1000" dirty="0" smtClean="0">
                <a:solidFill>
                  <a:schemeClr val="accent4"/>
                </a:solidFill>
              </a:rPr>
              <a:t>(92%)</a:t>
            </a:r>
            <a:endParaRPr lang="es-ES_tradnl" sz="1000" dirty="0">
              <a:solidFill>
                <a:schemeClr val="accent4"/>
              </a:solidFill>
            </a:endParaRPr>
          </a:p>
        </p:txBody>
      </p:sp>
      <p:cxnSp>
        <p:nvCxnSpPr>
          <p:cNvPr id="23" name="Straight Connector 22"/>
          <p:cNvCxnSpPr/>
          <p:nvPr/>
        </p:nvCxnSpPr>
        <p:spPr>
          <a:xfrm flipH="1">
            <a:off x="9741327" y="2194625"/>
            <a:ext cx="440815"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6FE306A7-A228-4E07-8D4E-C1DA2C3F3993}" type="slidenum">
              <a:rPr lang="es-ES_tradnl" smtClean="0"/>
              <a:pPr/>
              <a:t>7</a:t>
            </a:fld>
            <a:endParaRPr lang="es-ES_tradnl" dirty="0"/>
          </a:p>
        </p:txBody>
      </p:sp>
      <p:sp>
        <p:nvSpPr>
          <p:cNvPr id="24" name="TextBox 23"/>
          <p:cNvSpPr txBox="1"/>
          <p:nvPr/>
        </p:nvSpPr>
        <p:spPr>
          <a:xfrm>
            <a:off x="11602042" y="3077815"/>
            <a:ext cx="848608" cy="400110"/>
          </a:xfrm>
          <a:prstGeom prst="rect">
            <a:avLst/>
          </a:prstGeom>
          <a:noFill/>
        </p:spPr>
        <p:txBody>
          <a:bodyPr wrap="square" rtlCol="0">
            <a:spAutoFit/>
          </a:bodyPr>
          <a:lstStyle/>
          <a:p>
            <a:r>
              <a:rPr lang="es-ES_tradnl" sz="1000" dirty="0" smtClean="0">
                <a:solidFill>
                  <a:schemeClr val="accent4"/>
                </a:solidFill>
              </a:rPr>
              <a:t>Profesional </a:t>
            </a:r>
          </a:p>
          <a:p>
            <a:r>
              <a:rPr lang="es-ES_tradnl" sz="1000" dirty="0" smtClean="0">
                <a:solidFill>
                  <a:schemeClr val="accent4"/>
                </a:solidFill>
              </a:rPr>
              <a:t>(71%)</a:t>
            </a:r>
            <a:endParaRPr lang="es-ES_tradnl" sz="1000" dirty="0">
              <a:solidFill>
                <a:schemeClr val="accent4"/>
              </a:solidFill>
            </a:endParaRPr>
          </a:p>
        </p:txBody>
      </p:sp>
      <p:cxnSp>
        <p:nvCxnSpPr>
          <p:cNvPr id="25" name="Straight Connector 24"/>
          <p:cNvCxnSpPr/>
          <p:nvPr/>
        </p:nvCxnSpPr>
        <p:spPr>
          <a:xfrm flipH="1">
            <a:off x="11211539" y="3179137"/>
            <a:ext cx="440815"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61523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800" dirty="0" smtClean="0"/>
              <a:t>La mayoría de estos dispositivos son personales (no aportados por un empleador) aunque algunos son usados para actividades tanto personales como profesionales.</a:t>
            </a:r>
            <a:endParaRPr lang="es-ES_tradnl" sz="2800" dirty="0"/>
          </a:p>
        </p:txBody>
      </p:sp>
      <p:sp>
        <p:nvSpPr>
          <p:cNvPr id="57" name="Rectangle 56"/>
          <p:cNvSpPr/>
          <p:nvPr/>
        </p:nvSpPr>
        <p:spPr>
          <a:xfrm>
            <a:off x="413477" y="1870896"/>
            <a:ext cx="3122203" cy="1745862"/>
          </a:xfrm>
          <a:prstGeom prst="rect">
            <a:avLst/>
          </a:prstGeom>
        </p:spPr>
        <p:txBody>
          <a:bodyPr wrap="square" anchor="t">
            <a:spAutoFit/>
          </a:bodyPr>
          <a:lstStyle/>
          <a:p>
            <a:pPr>
              <a:lnSpc>
                <a:spcPct val="85000"/>
              </a:lnSpc>
            </a:pPr>
            <a:r>
              <a:rPr lang="es-ES_tradnl" sz="1400" dirty="0" smtClean="0">
                <a:solidFill>
                  <a:schemeClr val="tx1">
                    <a:lumMod val="65000"/>
                    <a:lumOff val="35000"/>
                  </a:schemeClr>
                </a:solidFill>
              </a:rPr>
              <a:t>Cuando los dispositivos son comprados por empleadores, esto tiende a ocurrir más con computadoras de escritorio.  Pero más de la mitad indicó que usan laptops y computadoras de escritorio para sus actividades tanto personales como del trabajo.  Asimismo, más de un tercio también usan su teléfono inteligente para el trabajo.</a:t>
            </a:r>
          </a:p>
        </p:txBody>
      </p:sp>
      <p:sp>
        <p:nvSpPr>
          <p:cNvPr id="38" name="TextBox 37"/>
          <p:cNvSpPr txBox="1"/>
          <p:nvPr/>
        </p:nvSpPr>
        <p:spPr>
          <a:xfrm>
            <a:off x="1885786" y="6432216"/>
            <a:ext cx="8675146" cy="307777"/>
          </a:xfrm>
          <a:prstGeom prst="rect">
            <a:avLst/>
          </a:prstGeom>
          <a:noFill/>
        </p:spPr>
        <p:txBody>
          <a:bodyPr wrap="square" rtlCol="0">
            <a:spAutoFit/>
          </a:bodyPr>
          <a:lstStyle>
            <a:defPPr>
              <a:defRPr lang="en-US"/>
            </a:defPPr>
            <a:lvl1pPr defTabSz="914340">
              <a:defRPr sz="700">
                <a:solidFill>
                  <a:schemeClr val="bg1">
                    <a:lumMod val="65000"/>
                  </a:schemeClr>
                </a:solidFill>
              </a:defRPr>
            </a:lvl1pPr>
            <a:lvl2pPr marL="457170" defTabSz="914340"/>
            <a:lvl3pPr marL="914340" defTabSz="914340"/>
            <a:lvl4pPr marL="1371511" defTabSz="914340"/>
            <a:lvl5pPr marL="1828681" defTabSz="914340"/>
            <a:lvl6pPr marL="2285852" defTabSz="914340"/>
            <a:lvl7pPr marL="2743022" defTabSz="914340"/>
            <a:lvl8pPr marL="3200193" defTabSz="914340"/>
            <a:lvl9pPr marL="3657363" defTabSz="914340"/>
          </a:lstStyle>
          <a:p>
            <a:r>
              <a:rPr lang="es-ES_tradnl" dirty="0" smtClean="0"/>
              <a:t>P: Favor indique si este dispositivo es un dispositivo personal o uno que fue aportado por su empleador.</a:t>
            </a:r>
          </a:p>
          <a:p>
            <a:r>
              <a:rPr lang="es-ES_tradnl" dirty="0" smtClean="0"/>
              <a:t>P: ¿Cuáles de estos dispositivos son para uso personal y cuáles se usan para el trabajo/negocio?</a:t>
            </a:r>
            <a:endParaRPr lang="es-ES_tradnl" dirty="0"/>
          </a:p>
        </p:txBody>
      </p:sp>
      <p:sp>
        <p:nvSpPr>
          <p:cNvPr id="39" name="TextBox 38"/>
          <p:cNvSpPr txBox="1"/>
          <p:nvPr/>
        </p:nvSpPr>
        <p:spPr>
          <a:xfrm>
            <a:off x="5730240" y="1339783"/>
            <a:ext cx="4724400" cy="477054"/>
          </a:xfrm>
          <a:prstGeom prst="rect">
            <a:avLst/>
          </a:prstGeom>
          <a:noFill/>
        </p:spPr>
        <p:txBody>
          <a:bodyPr wrap="square" rtlCol="0">
            <a:spAutoFit/>
          </a:bodyPr>
          <a:lstStyle>
            <a:defPPr>
              <a:defRPr lang="en-US"/>
            </a:defPPr>
            <a:lvl1pPr algn="ctr">
              <a:defRPr sz="1400" b="1">
                <a:solidFill>
                  <a:schemeClr val="tx1">
                    <a:lumMod val="85000"/>
                    <a:lumOff val="15000"/>
                  </a:schemeClr>
                </a:solidFill>
              </a:defRPr>
            </a:lvl1pPr>
          </a:lstStyle>
          <a:p>
            <a:r>
              <a:rPr lang="es-ES_tradnl" dirty="0"/>
              <a:t>D</a:t>
            </a:r>
            <a:r>
              <a:rPr lang="es-ES_tradnl" dirty="0" smtClean="0"/>
              <a:t>ispositivos Personales vs. Aportado por Empleador*</a:t>
            </a:r>
          </a:p>
          <a:p>
            <a:r>
              <a:rPr lang="es-ES_tradnl" sz="1100" b="0" dirty="0" smtClean="0"/>
              <a:t>(entre usuarios de ambos dispositivos)</a:t>
            </a:r>
            <a:endParaRPr lang="es-ES_tradnl" sz="1100" b="0" dirty="0"/>
          </a:p>
        </p:txBody>
      </p:sp>
      <p:graphicFrame>
        <p:nvGraphicFramePr>
          <p:cNvPr id="21" name="Chart 20"/>
          <p:cNvGraphicFramePr/>
          <p:nvPr>
            <p:extLst>
              <p:ext uri="{D42A27DB-BD31-4B8C-83A1-F6EECF244321}">
                <p14:modId xmlns:p14="http://schemas.microsoft.com/office/powerpoint/2010/main" val="3011887765"/>
              </p:ext>
            </p:extLst>
          </p:nvPr>
        </p:nvGraphicFramePr>
        <p:xfrm>
          <a:off x="5019881" y="1874284"/>
          <a:ext cx="5541385" cy="14630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p:nvPr>
            <p:extLst>
              <p:ext uri="{D42A27DB-BD31-4B8C-83A1-F6EECF244321}">
                <p14:modId xmlns:p14="http://schemas.microsoft.com/office/powerpoint/2010/main" val="1032858994"/>
              </p:ext>
            </p:extLst>
          </p:nvPr>
        </p:nvGraphicFramePr>
        <p:xfrm>
          <a:off x="10654269" y="1832226"/>
          <a:ext cx="1408623" cy="115755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Chart 16"/>
          <p:cNvGraphicFramePr/>
          <p:nvPr>
            <p:extLst>
              <p:ext uri="{D42A27DB-BD31-4B8C-83A1-F6EECF244321}">
                <p14:modId xmlns:p14="http://schemas.microsoft.com/office/powerpoint/2010/main" val="4120294985"/>
              </p:ext>
            </p:extLst>
          </p:nvPr>
        </p:nvGraphicFramePr>
        <p:xfrm>
          <a:off x="5019881" y="4265206"/>
          <a:ext cx="5541385" cy="146304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8" name="Chart 17"/>
          <p:cNvGraphicFramePr/>
          <p:nvPr>
            <p:extLst>
              <p:ext uri="{D42A27DB-BD31-4B8C-83A1-F6EECF244321}">
                <p14:modId xmlns:p14="http://schemas.microsoft.com/office/powerpoint/2010/main" val="2276322744"/>
              </p:ext>
            </p:extLst>
          </p:nvPr>
        </p:nvGraphicFramePr>
        <p:xfrm>
          <a:off x="10514850" y="4226535"/>
          <a:ext cx="1509942" cy="578280"/>
        </p:xfrm>
        <a:graphic>
          <a:graphicData uri="http://schemas.openxmlformats.org/drawingml/2006/chart">
            <c:chart xmlns:c="http://schemas.openxmlformats.org/drawingml/2006/chart" xmlns:r="http://schemas.openxmlformats.org/officeDocument/2006/relationships" r:id="rId6"/>
          </a:graphicData>
        </a:graphic>
      </p:graphicFrame>
      <p:sp>
        <p:nvSpPr>
          <p:cNvPr id="16" name="TextBox 15"/>
          <p:cNvSpPr txBox="1"/>
          <p:nvPr/>
        </p:nvSpPr>
        <p:spPr>
          <a:xfrm>
            <a:off x="6591300" y="3945072"/>
            <a:ext cx="2538086" cy="477054"/>
          </a:xfrm>
          <a:prstGeom prst="rect">
            <a:avLst/>
          </a:prstGeom>
          <a:solidFill>
            <a:schemeClr val="bg1"/>
          </a:solidFill>
        </p:spPr>
        <p:txBody>
          <a:bodyPr wrap="square" rtlCol="0">
            <a:spAutoFit/>
          </a:bodyPr>
          <a:lstStyle/>
          <a:p>
            <a:pPr algn="ctr"/>
            <a:r>
              <a:rPr lang="es-ES_tradnl" sz="1400" b="1" dirty="0" smtClean="0">
                <a:solidFill>
                  <a:schemeClr val="tx1">
                    <a:lumMod val="85000"/>
                    <a:lumOff val="15000"/>
                  </a:schemeClr>
                </a:solidFill>
              </a:rPr>
              <a:t>Uso Personal vs. Trabajo*</a:t>
            </a:r>
          </a:p>
          <a:p>
            <a:r>
              <a:rPr lang="es-ES_tradnl" sz="1100" dirty="0"/>
              <a:t>(entre usuarios de ambos </a:t>
            </a:r>
            <a:r>
              <a:rPr lang="es-ES_tradnl" sz="1100" dirty="0" smtClean="0"/>
              <a:t>dispositivos</a:t>
            </a:r>
            <a:r>
              <a:rPr lang="es-ES_tradnl" sz="1100" dirty="0"/>
              <a:t>)</a:t>
            </a:r>
          </a:p>
        </p:txBody>
      </p:sp>
      <p:cxnSp>
        <p:nvCxnSpPr>
          <p:cNvPr id="25" name="Straight Connector 24"/>
          <p:cNvCxnSpPr/>
          <p:nvPr/>
        </p:nvCxnSpPr>
        <p:spPr>
          <a:xfrm>
            <a:off x="413477" y="3687637"/>
            <a:ext cx="3237837"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378073" y="5745650"/>
            <a:ext cx="918769" cy="861774"/>
          </a:xfrm>
          <a:prstGeom prst="rect">
            <a:avLst/>
          </a:prstGeom>
          <a:solidFill>
            <a:schemeClr val="accent3">
              <a:lumMod val="20000"/>
              <a:lumOff val="80000"/>
            </a:schemeClr>
          </a:solidFill>
        </p:spPr>
        <p:txBody>
          <a:bodyPr wrap="square" rtlCol="0">
            <a:spAutoFit/>
          </a:bodyPr>
          <a:lstStyle/>
          <a:p>
            <a:pPr algn="ctr"/>
            <a:r>
              <a:rPr lang="es-ES_tradnl" sz="1000" dirty="0" smtClean="0">
                <a:solidFill>
                  <a:schemeClr val="tx1">
                    <a:lumMod val="65000"/>
                    <a:lumOff val="35000"/>
                  </a:schemeClr>
                </a:solidFill>
              </a:rPr>
              <a:t>46% de Profesional usan su laptop para ambos</a:t>
            </a:r>
            <a:endParaRPr lang="es-ES_tradnl" sz="1000" dirty="0">
              <a:solidFill>
                <a:schemeClr val="tx1">
                  <a:lumMod val="65000"/>
                  <a:lumOff val="35000"/>
                </a:schemeClr>
              </a:solidFill>
            </a:endParaRPr>
          </a:p>
        </p:txBody>
      </p:sp>
      <p:sp>
        <p:nvSpPr>
          <p:cNvPr id="15" name="TextBox 14"/>
          <p:cNvSpPr txBox="1"/>
          <p:nvPr/>
        </p:nvSpPr>
        <p:spPr>
          <a:xfrm>
            <a:off x="6309019" y="5748586"/>
            <a:ext cx="919486" cy="1015663"/>
          </a:xfrm>
          <a:prstGeom prst="rect">
            <a:avLst/>
          </a:prstGeom>
          <a:solidFill>
            <a:schemeClr val="accent3">
              <a:lumMod val="20000"/>
              <a:lumOff val="80000"/>
            </a:schemeClr>
          </a:solidFill>
        </p:spPr>
        <p:txBody>
          <a:bodyPr wrap="square" rtlCol="0">
            <a:spAutoFit/>
          </a:bodyPr>
          <a:lstStyle/>
          <a:p>
            <a:pPr algn="ctr"/>
            <a:r>
              <a:rPr lang="es-ES_tradnl" sz="1000" dirty="0" smtClean="0">
                <a:solidFill>
                  <a:schemeClr val="tx1">
                    <a:lumMod val="65000"/>
                    <a:lumOff val="35000"/>
                  </a:schemeClr>
                </a:solidFill>
              </a:rPr>
              <a:t>36% en servicio/comercio/técnico usan su tableta para ambos</a:t>
            </a:r>
            <a:endParaRPr lang="es-ES_tradnl" sz="1000" dirty="0">
              <a:solidFill>
                <a:schemeClr val="tx1">
                  <a:lumMod val="65000"/>
                  <a:lumOff val="35000"/>
                </a:schemeClr>
              </a:solidFill>
            </a:endParaRPr>
          </a:p>
        </p:txBody>
      </p:sp>
      <p:cxnSp>
        <p:nvCxnSpPr>
          <p:cNvPr id="22" name="Straight Connector 21"/>
          <p:cNvCxnSpPr/>
          <p:nvPr/>
        </p:nvCxnSpPr>
        <p:spPr>
          <a:xfrm>
            <a:off x="413477" y="1773496"/>
            <a:ext cx="3237837"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aphicFrame>
        <p:nvGraphicFramePr>
          <p:cNvPr id="4" name="Table 3"/>
          <p:cNvGraphicFramePr>
            <a:graphicFrameLocks noGrp="1"/>
          </p:cNvGraphicFramePr>
          <p:nvPr>
            <p:extLst>
              <p:ext uri="{D42A27DB-BD31-4B8C-83A1-F6EECF244321}">
                <p14:modId xmlns:p14="http://schemas.microsoft.com/office/powerpoint/2010/main" val="4107740371"/>
              </p:ext>
            </p:extLst>
          </p:nvPr>
        </p:nvGraphicFramePr>
        <p:xfrm>
          <a:off x="4238540" y="3484969"/>
          <a:ext cx="6247697" cy="365760"/>
        </p:xfrm>
        <a:graphic>
          <a:graphicData uri="http://schemas.openxmlformats.org/drawingml/2006/table">
            <a:tbl>
              <a:tblPr firstRow="1" bandRow="1">
                <a:tableStyleId>{5C22544A-7EE6-4342-B048-85BDC9FD1C3A}</a:tableStyleId>
              </a:tblPr>
              <a:tblGrid>
                <a:gridCol w="895518"/>
                <a:gridCol w="1073791"/>
                <a:gridCol w="1048624"/>
                <a:gridCol w="1082180"/>
                <a:gridCol w="1082179"/>
                <a:gridCol w="1065405"/>
              </a:tblGrid>
              <a:tr h="153496">
                <a:tc>
                  <a:txBody>
                    <a:bodyPr/>
                    <a:lstStyle/>
                    <a:p>
                      <a:pPr algn="r"/>
                      <a:r>
                        <a:rPr lang="es-ES_tradnl" sz="900" b="0" i="1" noProof="0" dirty="0" smtClean="0">
                          <a:solidFill>
                            <a:schemeClr val="tx1">
                              <a:lumMod val="65000"/>
                              <a:lumOff val="35000"/>
                            </a:schemeClr>
                          </a:solidFill>
                        </a:rPr>
                        <a:t>% con más de 1 dispositivo</a:t>
                      </a:r>
                      <a:endParaRPr lang="es-ES_tradnl" sz="900" b="0" i="1" noProof="0" dirty="0">
                        <a:solidFill>
                          <a:schemeClr val="tx1">
                            <a:lumMod val="65000"/>
                            <a:lumOff val="35000"/>
                          </a:schemeClr>
                        </a:solidFill>
                      </a:endParaRPr>
                    </a:p>
                  </a:txBody>
                  <a:tcPr marL="27432" marR="45720" anchor="ctr">
                    <a:lnL w="1270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s-ES_tradnl" sz="1000" b="0" i="1" noProof="0" dirty="0" smtClean="0">
                          <a:solidFill>
                            <a:schemeClr val="tx1">
                              <a:lumMod val="65000"/>
                              <a:lumOff val="35000"/>
                            </a:schemeClr>
                          </a:solidFill>
                        </a:rPr>
                        <a:t>16%</a:t>
                      </a:r>
                      <a:endParaRPr lang="es-ES_tradnl" sz="1000" b="0" i="1" noProof="0" dirty="0">
                        <a:solidFill>
                          <a:schemeClr val="tx1">
                            <a:lumMod val="65000"/>
                            <a:lumOff val="35000"/>
                          </a:schemeClr>
                        </a:solidFill>
                      </a:endParaRP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3">
                        <a:lumMod val="40000"/>
                        <a:lumOff val="60000"/>
                      </a:schemeClr>
                    </a:solidFill>
                  </a:tcPr>
                </a:tc>
                <a:tc>
                  <a:txBody>
                    <a:bodyPr/>
                    <a:lstStyle/>
                    <a:p>
                      <a:pPr algn="ctr"/>
                      <a:r>
                        <a:rPr lang="es-ES_tradnl" sz="1000" b="0" i="1" noProof="0" dirty="0" smtClean="0">
                          <a:solidFill>
                            <a:schemeClr val="tx1">
                              <a:lumMod val="65000"/>
                              <a:lumOff val="35000"/>
                            </a:schemeClr>
                          </a:solidFill>
                        </a:rPr>
                        <a:t>8%</a:t>
                      </a:r>
                      <a:endParaRPr lang="es-ES_tradnl" sz="1000" b="0" i="1" noProof="0" dirty="0">
                        <a:solidFill>
                          <a:schemeClr val="tx1">
                            <a:lumMod val="65000"/>
                            <a:lumOff val="35000"/>
                          </a:schemeClr>
                        </a:solidFill>
                      </a:endParaRP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r>
                        <a:rPr lang="es-ES_tradnl" sz="1000" b="0" i="1" noProof="0" dirty="0" smtClean="0">
                          <a:solidFill>
                            <a:schemeClr val="tx1">
                              <a:lumMod val="65000"/>
                              <a:lumOff val="35000"/>
                            </a:schemeClr>
                          </a:solidFill>
                        </a:rPr>
                        <a:t>17%</a:t>
                      </a:r>
                      <a:endParaRPr lang="es-ES_tradnl" sz="1000" b="0" i="1" noProof="0" dirty="0">
                        <a:solidFill>
                          <a:schemeClr val="tx1">
                            <a:lumMod val="65000"/>
                            <a:lumOff val="35000"/>
                          </a:schemeClr>
                        </a:solidFill>
                      </a:endParaRP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3">
                        <a:lumMod val="40000"/>
                        <a:lumOff val="60000"/>
                      </a:schemeClr>
                    </a:solidFill>
                  </a:tcPr>
                </a:tc>
                <a:tc>
                  <a:txBody>
                    <a:bodyPr/>
                    <a:lstStyle/>
                    <a:p>
                      <a:pPr algn="ctr"/>
                      <a:r>
                        <a:rPr lang="es-ES_tradnl" sz="1000" b="0" i="1" noProof="0" dirty="0" smtClean="0">
                          <a:solidFill>
                            <a:schemeClr val="tx1">
                              <a:lumMod val="65000"/>
                              <a:lumOff val="35000"/>
                            </a:schemeClr>
                          </a:solidFill>
                        </a:rPr>
                        <a:t>21%</a:t>
                      </a:r>
                      <a:endParaRPr lang="es-ES_tradnl" sz="1000" b="0" i="1" noProof="0" dirty="0">
                        <a:solidFill>
                          <a:schemeClr val="tx1">
                            <a:lumMod val="65000"/>
                            <a:lumOff val="35000"/>
                          </a:schemeClr>
                        </a:solidFill>
                      </a:endParaRP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3">
                        <a:lumMod val="40000"/>
                        <a:lumOff val="60000"/>
                      </a:schemeClr>
                    </a:solidFill>
                  </a:tcPr>
                </a:tc>
                <a:tc>
                  <a:txBody>
                    <a:bodyPr/>
                    <a:lstStyle/>
                    <a:p>
                      <a:pPr algn="ctr"/>
                      <a:r>
                        <a:rPr lang="es-ES_tradnl" sz="1000" b="0" i="1" noProof="0" dirty="0" smtClean="0">
                          <a:solidFill>
                            <a:schemeClr val="tx1">
                              <a:lumMod val="65000"/>
                              <a:lumOff val="35000"/>
                            </a:schemeClr>
                          </a:solidFill>
                        </a:rPr>
                        <a:t>8%</a:t>
                      </a:r>
                      <a:endParaRPr lang="es-ES_tradnl" sz="1000" b="0" i="1" noProof="0" dirty="0">
                        <a:solidFill>
                          <a:schemeClr val="tx1">
                            <a:lumMod val="65000"/>
                            <a:lumOff val="35000"/>
                          </a:schemeClr>
                        </a:solidFill>
                      </a:endParaRP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r>
            </a:tbl>
          </a:graphicData>
        </a:graphic>
      </p:graphicFrame>
      <p:sp>
        <p:nvSpPr>
          <p:cNvPr id="20" name="TextBox 19"/>
          <p:cNvSpPr txBox="1"/>
          <p:nvPr/>
        </p:nvSpPr>
        <p:spPr>
          <a:xfrm>
            <a:off x="7362388" y="6573610"/>
            <a:ext cx="2454342" cy="215444"/>
          </a:xfrm>
          <a:prstGeom prst="rect">
            <a:avLst/>
          </a:prstGeom>
          <a:noFill/>
        </p:spPr>
        <p:txBody>
          <a:bodyPr wrap="square" rtlCol="0">
            <a:spAutoFit/>
          </a:bodyPr>
          <a:lstStyle>
            <a:defPPr>
              <a:defRPr lang="en-US"/>
            </a:defPPr>
            <a:lvl1pPr defTabSz="914340">
              <a:defRPr sz="700">
                <a:solidFill>
                  <a:schemeClr val="bg1">
                    <a:lumMod val="65000"/>
                  </a:schemeClr>
                </a:solidFill>
              </a:defRPr>
            </a:lvl1pPr>
            <a:lvl2pPr marL="457170" defTabSz="914340"/>
            <a:lvl3pPr marL="914340" defTabSz="914340"/>
            <a:lvl4pPr marL="1371511" defTabSz="914340"/>
            <a:lvl5pPr marL="1828681" defTabSz="914340"/>
            <a:lvl6pPr marL="2285852" defTabSz="914340"/>
            <a:lvl7pPr marL="2743022" defTabSz="914340"/>
            <a:lvl8pPr marL="3200193" defTabSz="914340"/>
            <a:lvl9pPr marL="3657363" defTabSz="914340"/>
          </a:lstStyle>
          <a:p>
            <a:r>
              <a:rPr lang="es-ES_tradnl" sz="800" dirty="0" smtClean="0"/>
              <a:t>*Entre los que están empleados</a:t>
            </a:r>
            <a:endParaRPr lang="es-ES_tradnl" sz="800" dirty="0"/>
          </a:p>
        </p:txBody>
      </p:sp>
      <p:sp>
        <p:nvSpPr>
          <p:cNvPr id="19" name="TextBox 18"/>
          <p:cNvSpPr txBox="1"/>
          <p:nvPr/>
        </p:nvSpPr>
        <p:spPr>
          <a:xfrm>
            <a:off x="8413662" y="5746628"/>
            <a:ext cx="918769" cy="861774"/>
          </a:xfrm>
          <a:prstGeom prst="rect">
            <a:avLst/>
          </a:prstGeom>
          <a:solidFill>
            <a:schemeClr val="accent3">
              <a:lumMod val="20000"/>
              <a:lumOff val="80000"/>
            </a:schemeClr>
          </a:solidFill>
        </p:spPr>
        <p:txBody>
          <a:bodyPr wrap="square" rtlCol="0">
            <a:spAutoFit/>
          </a:bodyPr>
          <a:lstStyle/>
          <a:p>
            <a:pPr algn="ctr"/>
            <a:r>
              <a:rPr lang="es-ES_tradnl" sz="1000" dirty="0" smtClean="0">
                <a:solidFill>
                  <a:schemeClr val="tx1">
                    <a:lumMod val="65000"/>
                    <a:lumOff val="35000"/>
                  </a:schemeClr>
                </a:solidFill>
              </a:rPr>
              <a:t>47% de admin usan su computadora de escritorio para ambos</a:t>
            </a:r>
            <a:endParaRPr lang="es-ES_tradnl" sz="1000" dirty="0">
              <a:solidFill>
                <a:schemeClr val="tx1">
                  <a:lumMod val="65000"/>
                  <a:lumOff val="35000"/>
                </a:schemeClr>
              </a:solidFill>
            </a:endParaRPr>
          </a:p>
        </p:txBody>
      </p:sp>
      <p:sp>
        <p:nvSpPr>
          <p:cNvPr id="5" name="Slide Number Placeholder 4"/>
          <p:cNvSpPr>
            <a:spLocks noGrp="1"/>
          </p:cNvSpPr>
          <p:nvPr>
            <p:ph type="sldNum" sz="quarter" idx="12"/>
          </p:nvPr>
        </p:nvSpPr>
        <p:spPr/>
        <p:txBody>
          <a:bodyPr/>
          <a:lstStyle/>
          <a:p>
            <a:fld id="{6FE306A7-A228-4E07-8D4E-C1DA2C3F3993}" type="slidenum">
              <a:rPr lang="es-ES_tradnl" smtClean="0"/>
              <a:pPr/>
              <a:t>8</a:t>
            </a:fld>
            <a:endParaRPr lang="es-ES_tradnl" dirty="0"/>
          </a:p>
        </p:txBody>
      </p:sp>
      <p:sp>
        <p:nvSpPr>
          <p:cNvPr id="27" name="TextBox 26"/>
          <p:cNvSpPr txBox="1"/>
          <p:nvPr/>
        </p:nvSpPr>
        <p:spPr>
          <a:xfrm>
            <a:off x="10833100" y="4159250"/>
            <a:ext cx="1358900" cy="636072"/>
          </a:xfrm>
          <a:prstGeom prst="rect">
            <a:avLst/>
          </a:prstGeom>
          <a:solidFill>
            <a:schemeClr val="bg1"/>
          </a:solidFill>
        </p:spPr>
        <p:txBody>
          <a:bodyPr wrap="square" rtlCol="0">
            <a:spAutoFit/>
          </a:bodyPr>
          <a:lstStyle/>
          <a:p>
            <a:pPr>
              <a:lnSpc>
                <a:spcPct val="150000"/>
              </a:lnSpc>
            </a:pPr>
            <a:r>
              <a:rPr lang="es-ES_tradnl" sz="800" dirty="0" smtClean="0"/>
              <a:t>Uso Personal Únicamente</a:t>
            </a:r>
          </a:p>
          <a:p>
            <a:pPr>
              <a:lnSpc>
                <a:spcPct val="150000"/>
              </a:lnSpc>
            </a:pPr>
            <a:r>
              <a:rPr lang="es-ES_tradnl" sz="800" dirty="0" smtClean="0"/>
              <a:t>Uso Trabajo Únicamente</a:t>
            </a:r>
          </a:p>
          <a:p>
            <a:pPr>
              <a:lnSpc>
                <a:spcPct val="150000"/>
              </a:lnSpc>
            </a:pPr>
            <a:r>
              <a:rPr lang="es-ES_tradnl" sz="800" dirty="0" smtClean="0"/>
              <a:t>Ambos</a:t>
            </a:r>
          </a:p>
        </p:txBody>
      </p:sp>
      <p:sp>
        <p:nvSpPr>
          <p:cNvPr id="28" name="TextBox 27"/>
          <p:cNvSpPr txBox="1"/>
          <p:nvPr/>
        </p:nvSpPr>
        <p:spPr>
          <a:xfrm>
            <a:off x="10826750" y="1936750"/>
            <a:ext cx="1454150" cy="886397"/>
          </a:xfrm>
          <a:prstGeom prst="rect">
            <a:avLst/>
          </a:prstGeom>
          <a:solidFill>
            <a:schemeClr val="bg1"/>
          </a:solidFill>
        </p:spPr>
        <p:txBody>
          <a:bodyPr wrap="square" rtlCol="0">
            <a:spAutoFit/>
          </a:bodyPr>
          <a:lstStyle/>
          <a:p>
            <a:pPr>
              <a:lnSpc>
                <a:spcPct val="130000"/>
              </a:lnSpc>
            </a:pPr>
            <a:r>
              <a:rPr lang="es-ES_tradnl" sz="800" dirty="0" smtClean="0"/>
              <a:t>Dispositivo Personal Únicamente</a:t>
            </a:r>
          </a:p>
          <a:p>
            <a:pPr>
              <a:lnSpc>
                <a:spcPct val="130000"/>
              </a:lnSpc>
            </a:pPr>
            <a:r>
              <a:rPr lang="es-ES_tradnl" sz="800" dirty="0" smtClean="0"/>
              <a:t>Dispositivo Aportado por Empleador Únicamente</a:t>
            </a:r>
          </a:p>
          <a:p>
            <a:pPr>
              <a:lnSpc>
                <a:spcPct val="130000"/>
              </a:lnSpc>
            </a:pPr>
            <a:r>
              <a:rPr lang="es-ES_tradnl" sz="800" dirty="0" smtClean="0"/>
              <a:t>Ambos</a:t>
            </a:r>
          </a:p>
        </p:txBody>
      </p:sp>
    </p:spTree>
    <p:extLst>
      <p:ext uri="{BB962C8B-B14F-4D97-AF65-F5344CB8AC3E}">
        <p14:creationId xmlns:p14="http://schemas.microsoft.com/office/powerpoint/2010/main" val="20019212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800" dirty="0" smtClean="0"/>
              <a:t>Cuando los </a:t>
            </a:r>
            <a:r>
              <a:rPr lang="es-ES_tradnl" sz="2800" dirty="0" err="1" smtClean="0"/>
              <a:t>Millennials</a:t>
            </a:r>
            <a:r>
              <a:rPr lang="es-ES_tradnl" sz="2800" dirty="0" smtClean="0"/>
              <a:t> Mexicanos compran, lo hacen en persona y remotamente, con la computadora siendo el dispositivo que usan para las compras remotas</a:t>
            </a:r>
            <a:endParaRPr lang="es-ES_tradnl" sz="2800" dirty="0"/>
          </a:p>
        </p:txBody>
      </p:sp>
      <p:sp>
        <p:nvSpPr>
          <p:cNvPr id="57" name="Rectangle 56"/>
          <p:cNvSpPr/>
          <p:nvPr/>
        </p:nvSpPr>
        <p:spPr>
          <a:xfrm>
            <a:off x="413477" y="1831631"/>
            <a:ext cx="3127325" cy="1562735"/>
          </a:xfrm>
          <a:prstGeom prst="rect">
            <a:avLst/>
          </a:prstGeom>
        </p:spPr>
        <p:txBody>
          <a:bodyPr wrap="square" anchor="t">
            <a:spAutoFit/>
          </a:bodyPr>
          <a:lstStyle/>
          <a:p>
            <a:pPr>
              <a:lnSpc>
                <a:spcPct val="85000"/>
              </a:lnSpc>
            </a:pPr>
            <a:r>
              <a:rPr lang="es-ES_tradnl" sz="1400" dirty="0" smtClean="0">
                <a:solidFill>
                  <a:schemeClr val="tx1">
                    <a:lumMod val="65000"/>
                    <a:lumOff val="35000"/>
                  </a:schemeClr>
                </a:solidFill>
              </a:rPr>
              <a:t>El canal de comercio electrónico se usa con mucha mayor frecuencia que el canal móvil para compras remotas.</a:t>
            </a:r>
          </a:p>
          <a:p>
            <a:pPr>
              <a:lnSpc>
                <a:spcPct val="85000"/>
              </a:lnSpc>
            </a:pPr>
            <a:endParaRPr lang="es-ES_tradnl" sz="1400" dirty="0">
              <a:solidFill>
                <a:schemeClr val="tx1">
                  <a:lumMod val="65000"/>
                  <a:lumOff val="35000"/>
                </a:schemeClr>
              </a:solidFill>
            </a:endParaRPr>
          </a:p>
          <a:p>
            <a:pPr>
              <a:lnSpc>
                <a:spcPct val="85000"/>
              </a:lnSpc>
            </a:pPr>
            <a:r>
              <a:rPr lang="es-ES_tradnl" sz="1400" dirty="0" smtClean="0">
                <a:solidFill>
                  <a:schemeClr val="tx1">
                    <a:lumMod val="65000"/>
                    <a:lumOff val="35000"/>
                  </a:schemeClr>
                </a:solidFill>
              </a:rPr>
              <a:t>Pero independientemente del dispositivo, los que compran por canales remotos lo usan un bastante frecuencia relativa – una vez al mes o más.</a:t>
            </a:r>
            <a:endParaRPr lang="es-ES_tradnl" sz="1400" dirty="0">
              <a:solidFill>
                <a:schemeClr val="tx1">
                  <a:lumMod val="65000"/>
                  <a:lumOff val="35000"/>
                </a:schemeClr>
              </a:solidFill>
            </a:endParaRPr>
          </a:p>
        </p:txBody>
      </p:sp>
      <p:graphicFrame>
        <p:nvGraphicFramePr>
          <p:cNvPr id="20" name="Chart 19"/>
          <p:cNvGraphicFramePr/>
          <p:nvPr>
            <p:extLst>
              <p:ext uri="{D42A27DB-BD31-4B8C-83A1-F6EECF244321}">
                <p14:modId xmlns:p14="http://schemas.microsoft.com/office/powerpoint/2010/main" val="3629428549"/>
              </p:ext>
            </p:extLst>
          </p:nvPr>
        </p:nvGraphicFramePr>
        <p:xfrm>
          <a:off x="4529797" y="1663869"/>
          <a:ext cx="7458329" cy="3421516"/>
        </p:xfrm>
        <a:graphic>
          <a:graphicData uri="http://schemas.openxmlformats.org/drawingml/2006/chart">
            <c:chart xmlns:c="http://schemas.openxmlformats.org/drawingml/2006/chart" xmlns:r="http://schemas.openxmlformats.org/officeDocument/2006/relationships" r:id="rId3"/>
          </a:graphicData>
        </a:graphic>
      </p:graphicFrame>
      <p:sp>
        <p:nvSpPr>
          <p:cNvPr id="39" name="TextBox 38"/>
          <p:cNvSpPr txBox="1"/>
          <p:nvPr/>
        </p:nvSpPr>
        <p:spPr>
          <a:xfrm>
            <a:off x="2032395" y="6418111"/>
            <a:ext cx="8675146" cy="307777"/>
          </a:xfrm>
          <a:prstGeom prst="rect">
            <a:avLst/>
          </a:prstGeom>
          <a:noFill/>
        </p:spPr>
        <p:txBody>
          <a:bodyPr wrap="square" rtlCol="0">
            <a:spAutoFit/>
          </a:bodyPr>
          <a:lstStyle>
            <a:defPPr>
              <a:defRPr lang="en-US"/>
            </a:defPPr>
            <a:lvl1pPr defTabSz="914340">
              <a:defRPr sz="700">
                <a:solidFill>
                  <a:schemeClr val="bg1">
                    <a:lumMod val="65000"/>
                  </a:schemeClr>
                </a:solidFill>
              </a:defRPr>
            </a:lvl1pPr>
            <a:lvl2pPr marL="457170" defTabSz="914340"/>
            <a:lvl3pPr marL="914340" defTabSz="914340"/>
            <a:lvl4pPr marL="1371511" defTabSz="914340"/>
            <a:lvl5pPr marL="1828681" defTabSz="914340"/>
            <a:lvl6pPr marL="2285852" defTabSz="914340"/>
            <a:lvl7pPr marL="2743022" defTabSz="914340"/>
            <a:lvl8pPr marL="3200193" defTabSz="914340"/>
            <a:lvl9pPr marL="3657363" defTabSz="914340"/>
          </a:lstStyle>
          <a:p>
            <a:r>
              <a:rPr lang="es-ES_tradnl" dirty="0" smtClean="0"/>
              <a:t>P: ¿En cuáles de las siguientes formas hace compres en la actualidad?</a:t>
            </a:r>
          </a:p>
          <a:p>
            <a:r>
              <a:rPr lang="es-ES_tradnl" dirty="0" smtClean="0"/>
              <a:t>P: ¿Qué tan a menudo hace compras o transacciones usando el/los siguiente(s) métodos)?</a:t>
            </a:r>
            <a:endParaRPr lang="es-ES_tradnl" dirty="0"/>
          </a:p>
        </p:txBody>
      </p:sp>
      <p:sp>
        <p:nvSpPr>
          <p:cNvPr id="40" name="TextBox 39"/>
          <p:cNvSpPr txBox="1"/>
          <p:nvPr/>
        </p:nvSpPr>
        <p:spPr>
          <a:xfrm>
            <a:off x="6830127" y="1617333"/>
            <a:ext cx="2816558" cy="307777"/>
          </a:xfrm>
          <a:prstGeom prst="rect">
            <a:avLst/>
          </a:prstGeom>
          <a:noFill/>
        </p:spPr>
        <p:txBody>
          <a:bodyPr wrap="square" rtlCol="0">
            <a:spAutoFit/>
          </a:bodyPr>
          <a:lstStyle/>
          <a:p>
            <a:pPr algn="ctr"/>
            <a:r>
              <a:rPr lang="es-ES_tradnl" sz="1400" b="1" dirty="0" smtClean="0">
                <a:solidFill>
                  <a:schemeClr val="tx1">
                    <a:lumMod val="85000"/>
                    <a:lumOff val="15000"/>
                  </a:schemeClr>
                </a:solidFill>
              </a:rPr>
              <a:t>Como Compran los </a:t>
            </a:r>
            <a:r>
              <a:rPr lang="es-ES_tradnl" sz="1400" b="1" dirty="0" err="1" smtClean="0">
                <a:solidFill>
                  <a:schemeClr val="tx1">
                    <a:lumMod val="85000"/>
                    <a:lumOff val="15000"/>
                  </a:schemeClr>
                </a:solidFill>
              </a:rPr>
              <a:t>Millennials</a:t>
            </a:r>
            <a:endParaRPr lang="es-ES_tradnl" sz="1400" b="1" dirty="0">
              <a:solidFill>
                <a:schemeClr val="tx1">
                  <a:lumMod val="85000"/>
                  <a:lumOff val="15000"/>
                </a:schemeClr>
              </a:solidFill>
            </a:endParaRPr>
          </a:p>
        </p:txBody>
      </p:sp>
      <p:graphicFrame>
        <p:nvGraphicFramePr>
          <p:cNvPr id="42" name="Chart 41"/>
          <p:cNvGraphicFramePr/>
          <p:nvPr>
            <p:extLst>
              <p:ext uri="{D42A27DB-BD31-4B8C-83A1-F6EECF244321}">
                <p14:modId xmlns:p14="http://schemas.microsoft.com/office/powerpoint/2010/main" val="2789737475"/>
              </p:ext>
            </p:extLst>
          </p:nvPr>
        </p:nvGraphicFramePr>
        <p:xfrm>
          <a:off x="4586068" y="5274550"/>
          <a:ext cx="1195478" cy="142791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3" name="Chart 42"/>
          <p:cNvGraphicFramePr/>
          <p:nvPr>
            <p:extLst>
              <p:ext uri="{D42A27DB-BD31-4B8C-83A1-F6EECF244321}">
                <p14:modId xmlns:p14="http://schemas.microsoft.com/office/powerpoint/2010/main" val="2058681326"/>
              </p:ext>
            </p:extLst>
          </p:nvPr>
        </p:nvGraphicFramePr>
        <p:xfrm>
          <a:off x="9558714" y="5878845"/>
          <a:ext cx="2100896" cy="70020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1" name="Chart 50"/>
          <p:cNvGraphicFramePr/>
          <p:nvPr>
            <p:extLst>
              <p:ext uri="{D42A27DB-BD31-4B8C-83A1-F6EECF244321}">
                <p14:modId xmlns:p14="http://schemas.microsoft.com/office/powerpoint/2010/main" val="173029070"/>
              </p:ext>
            </p:extLst>
          </p:nvPr>
        </p:nvGraphicFramePr>
        <p:xfrm>
          <a:off x="5634649" y="5274550"/>
          <a:ext cx="1195478" cy="142791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52" name="Chart 51"/>
          <p:cNvGraphicFramePr/>
          <p:nvPr>
            <p:extLst>
              <p:ext uri="{D42A27DB-BD31-4B8C-83A1-F6EECF244321}">
                <p14:modId xmlns:p14="http://schemas.microsoft.com/office/powerpoint/2010/main" val="3346444948"/>
              </p:ext>
            </p:extLst>
          </p:nvPr>
        </p:nvGraphicFramePr>
        <p:xfrm>
          <a:off x="7731812" y="5274550"/>
          <a:ext cx="1195478" cy="1427919"/>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53" name="Chart 52"/>
          <p:cNvGraphicFramePr/>
          <p:nvPr>
            <p:extLst>
              <p:ext uri="{D42A27DB-BD31-4B8C-83A1-F6EECF244321}">
                <p14:modId xmlns:p14="http://schemas.microsoft.com/office/powerpoint/2010/main" val="3975507081"/>
              </p:ext>
            </p:extLst>
          </p:nvPr>
        </p:nvGraphicFramePr>
        <p:xfrm>
          <a:off x="6683230" y="5274550"/>
          <a:ext cx="1195478" cy="1427919"/>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54" name="Chart 53"/>
          <p:cNvGraphicFramePr/>
          <p:nvPr>
            <p:extLst>
              <p:ext uri="{D42A27DB-BD31-4B8C-83A1-F6EECF244321}">
                <p14:modId xmlns:p14="http://schemas.microsoft.com/office/powerpoint/2010/main" val="2505123385"/>
              </p:ext>
            </p:extLst>
          </p:nvPr>
        </p:nvGraphicFramePr>
        <p:xfrm>
          <a:off x="8780394" y="5274550"/>
          <a:ext cx="1195478" cy="1427919"/>
        </p:xfrm>
        <a:graphic>
          <a:graphicData uri="http://schemas.openxmlformats.org/drawingml/2006/chart">
            <c:chart xmlns:c="http://schemas.openxmlformats.org/drawingml/2006/chart" xmlns:r="http://schemas.openxmlformats.org/officeDocument/2006/relationships" r:id="rId9"/>
          </a:graphicData>
        </a:graphic>
      </p:graphicFrame>
      <p:cxnSp>
        <p:nvCxnSpPr>
          <p:cNvPr id="32" name="Straight Connector 31"/>
          <p:cNvCxnSpPr/>
          <p:nvPr/>
        </p:nvCxnSpPr>
        <p:spPr>
          <a:xfrm>
            <a:off x="5199249" y="4837007"/>
            <a:ext cx="0" cy="274320"/>
          </a:xfrm>
          <a:prstGeom prst="line">
            <a:avLst/>
          </a:prstGeom>
          <a:ln>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228129" y="4837007"/>
            <a:ext cx="0" cy="274320"/>
          </a:xfrm>
          <a:prstGeom prst="line">
            <a:avLst/>
          </a:prstGeom>
          <a:ln>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7257009" y="4837007"/>
            <a:ext cx="0" cy="274320"/>
          </a:xfrm>
          <a:prstGeom prst="line">
            <a:avLst/>
          </a:prstGeom>
          <a:ln>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8285889" y="4837007"/>
            <a:ext cx="0" cy="274320"/>
          </a:xfrm>
          <a:prstGeom prst="line">
            <a:avLst/>
          </a:prstGeom>
          <a:ln>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9314770" y="4837007"/>
            <a:ext cx="0" cy="274320"/>
          </a:xfrm>
          <a:prstGeom prst="line">
            <a:avLst/>
          </a:prstGeom>
          <a:ln>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5946139" y="5236708"/>
            <a:ext cx="2816558" cy="307777"/>
          </a:xfrm>
          <a:prstGeom prst="rect">
            <a:avLst/>
          </a:prstGeom>
          <a:noFill/>
        </p:spPr>
        <p:txBody>
          <a:bodyPr wrap="square" rtlCol="0">
            <a:spAutoFit/>
          </a:bodyPr>
          <a:lstStyle/>
          <a:p>
            <a:pPr algn="ctr"/>
            <a:r>
              <a:rPr lang="es-ES_tradnl" sz="1400" b="1" dirty="0" smtClean="0">
                <a:solidFill>
                  <a:schemeClr val="tx1">
                    <a:lumMod val="85000"/>
                    <a:lumOff val="15000"/>
                  </a:schemeClr>
                </a:solidFill>
              </a:rPr>
              <a:t>¿Con qué Frecuencia?</a:t>
            </a:r>
            <a:endParaRPr lang="es-ES_tradnl" sz="1400" b="1" dirty="0">
              <a:solidFill>
                <a:schemeClr val="tx1">
                  <a:lumMod val="85000"/>
                  <a:lumOff val="15000"/>
                </a:schemeClr>
              </a:solidFill>
            </a:endParaRPr>
          </a:p>
        </p:txBody>
      </p:sp>
      <p:cxnSp>
        <p:nvCxnSpPr>
          <p:cNvPr id="24" name="Straight Connector 23"/>
          <p:cNvCxnSpPr/>
          <p:nvPr/>
        </p:nvCxnSpPr>
        <p:spPr>
          <a:xfrm>
            <a:off x="502292" y="3432929"/>
            <a:ext cx="3237837"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13477" y="1773496"/>
            <a:ext cx="3237837"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7711716" y="3256059"/>
            <a:ext cx="894452" cy="400110"/>
          </a:xfrm>
          <a:prstGeom prst="rect">
            <a:avLst/>
          </a:prstGeom>
          <a:noFill/>
        </p:spPr>
        <p:txBody>
          <a:bodyPr wrap="square" rtlCol="0">
            <a:spAutoFit/>
          </a:bodyPr>
          <a:lstStyle/>
          <a:p>
            <a:r>
              <a:rPr lang="es-ES_tradnl" sz="1000" dirty="0" smtClean="0">
                <a:solidFill>
                  <a:schemeClr val="accent4"/>
                </a:solidFill>
              </a:rPr>
              <a:t>25-34 años</a:t>
            </a:r>
          </a:p>
          <a:p>
            <a:r>
              <a:rPr lang="es-ES_tradnl" sz="1000" dirty="0" smtClean="0">
                <a:solidFill>
                  <a:schemeClr val="accent4"/>
                </a:solidFill>
              </a:rPr>
              <a:t>(47%)</a:t>
            </a:r>
            <a:endParaRPr lang="es-ES_tradnl" sz="1000" dirty="0">
              <a:solidFill>
                <a:schemeClr val="accent4"/>
              </a:solidFill>
            </a:endParaRPr>
          </a:p>
        </p:txBody>
      </p:sp>
      <p:cxnSp>
        <p:nvCxnSpPr>
          <p:cNvPr id="26" name="Straight Connector 25"/>
          <p:cNvCxnSpPr/>
          <p:nvPr/>
        </p:nvCxnSpPr>
        <p:spPr>
          <a:xfrm flipH="1">
            <a:off x="7277792" y="3547349"/>
            <a:ext cx="440815"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6596335" y="2734188"/>
            <a:ext cx="894452" cy="400110"/>
          </a:xfrm>
          <a:prstGeom prst="rect">
            <a:avLst/>
          </a:prstGeom>
          <a:noFill/>
        </p:spPr>
        <p:txBody>
          <a:bodyPr wrap="square" rtlCol="0">
            <a:spAutoFit/>
          </a:bodyPr>
          <a:lstStyle/>
          <a:p>
            <a:r>
              <a:rPr lang="es-ES_tradnl" sz="1000" dirty="0" smtClean="0">
                <a:solidFill>
                  <a:schemeClr val="accent4"/>
                </a:solidFill>
              </a:rPr>
              <a:t>25-34 años</a:t>
            </a:r>
          </a:p>
          <a:p>
            <a:r>
              <a:rPr lang="es-ES_tradnl" sz="1000" dirty="0" smtClean="0">
                <a:solidFill>
                  <a:schemeClr val="accent4"/>
                </a:solidFill>
              </a:rPr>
              <a:t>(80%)</a:t>
            </a:r>
            <a:endParaRPr lang="es-ES_tradnl" sz="1000" dirty="0">
              <a:solidFill>
                <a:schemeClr val="accent4"/>
              </a:solidFill>
            </a:endParaRPr>
          </a:p>
        </p:txBody>
      </p:sp>
      <p:cxnSp>
        <p:nvCxnSpPr>
          <p:cNvPr id="29" name="Straight Connector 28"/>
          <p:cNvCxnSpPr/>
          <p:nvPr/>
        </p:nvCxnSpPr>
        <p:spPr>
          <a:xfrm flipH="1">
            <a:off x="6182504" y="2864704"/>
            <a:ext cx="440815"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6FE306A7-A228-4E07-8D4E-C1DA2C3F3993}" type="slidenum">
              <a:rPr lang="es-ES_tradnl" smtClean="0"/>
              <a:pPr/>
              <a:t>9</a:t>
            </a:fld>
            <a:endParaRPr lang="es-ES_tradnl" dirty="0"/>
          </a:p>
        </p:txBody>
      </p:sp>
      <p:sp>
        <p:nvSpPr>
          <p:cNvPr id="27" name="TextBox 26"/>
          <p:cNvSpPr txBox="1"/>
          <p:nvPr/>
        </p:nvSpPr>
        <p:spPr>
          <a:xfrm>
            <a:off x="10172700" y="5848350"/>
            <a:ext cx="1282700" cy="704039"/>
          </a:xfrm>
          <a:prstGeom prst="rect">
            <a:avLst/>
          </a:prstGeom>
          <a:solidFill>
            <a:schemeClr val="bg1"/>
          </a:solidFill>
        </p:spPr>
        <p:txBody>
          <a:bodyPr wrap="square" rtlCol="0">
            <a:spAutoFit/>
          </a:bodyPr>
          <a:lstStyle/>
          <a:p>
            <a:pPr>
              <a:lnSpc>
                <a:spcPct val="150000"/>
              </a:lnSpc>
            </a:pPr>
            <a:r>
              <a:rPr lang="es-ES_tradnl" sz="900" dirty="0" smtClean="0"/>
              <a:t>&lt;Mensualmente</a:t>
            </a:r>
          </a:p>
          <a:p>
            <a:pPr>
              <a:lnSpc>
                <a:spcPct val="150000"/>
              </a:lnSpc>
            </a:pPr>
            <a:r>
              <a:rPr lang="es-ES_tradnl" sz="900" dirty="0" smtClean="0"/>
              <a:t>Unas pocas veces/mes</a:t>
            </a:r>
          </a:p>
          <a:p>
            <a:pPr>
              <a:lnSpc>
                <a:spcPct val="150000"/>
              </a:lnSpc>
            </a:pPr>
            <a:r>
              <a:rPr lang="es-ES_tradnl" sz="900" dirty="0" smtClean="0"/>
              <a:t>Semanalmente o más</a:t>
            </a:r>
          </a:p>
        </p:txBody>
      </p:sp>
    </p:spTree>
    <p:extLst>
      <p:ext uri="{BB962C8B-B14F-4D97-AF65-F5344CB8AC3E}">
        <p14:creationId xmlns:p14="http://schemas.microsoft.com/office/powerpoint/2010/main" val="36754850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800" dirty="0" smtClean="0"/>
              <a:t>Preocupaciones sobre la seguridad en línea no es lo que está impulsando los </a:t>
            </a:r>
            <a:r>
              <a:rPr lang="es-ES_tradnl" sz="2800" dirty="0" err="1" smtClean="0"/>
              <a:t>Millennials</a:t>
            </a:r>
            <a:r>
              <a:rPr lang="es-ES_tradnl" sz="2800" dirty="0" smtClean="0"/>
              <a:t> a comprar en locales físicos tradicionales.</a:t>
            </a:r>
            <a:endParaRPr lang="es-ES_tradnl" sz="2800" dirty="0"/>
          </a:p>
        </p:txBody>
      </p:sp>
      <p:sp>
        <p:nvSpPr>
          <p:cNvPr id="57" name="Rectangle 56"/>
          <p:cNvSpPr/>
          <p:nvPr/>
        </p:nvSpPr>
        <p:spPr>
          <a:xfrm>
            <a:off x="336549" y="1878659"/>
            <a:ext cx="3127325" cy="2839239"/>
          </a:xfrm>
          <a:prstGeom prst="rect">
            <a:avLst/>
          </a:prstGeom>
        </p:spPr>
        <p:txBody>
          <a:bodyPr wrap="square" anchor="t">
            <a:spAutoFit/>
          </a:bodyPr>
          <a:lstStyle/>
          <a:p>
            <a:pPr>
              <a:lnSpc>
                <a:spcPct val="85000"/>
              </a:lnSpc>
            </a:pPr>
            <a:r>
              <a:rPr lang="es-ES_tradnl" sz="1400" dirty="0" smtClean="0">
                <a:solidFill>
                  <a:schemeClr val="tx1">
                    <a:lumMod val="65000"/>
                    <a:lumOff val="35000"/>
                  </a:schemeClr>
                </a:solidFill>
              </a:rPr>
              <a:t>Los </a:t>
            </a:r>
            <a:r>
              <a:rPr lang="es-ES_tradnl" sz="1400" dirty="0" err="1" smtClean="0">
                <a:solidFill>
                  <a:schemeClr val="tx1">
                    <a:lumMod val="65000"/>
                    <a:lumOff val="35000"/>
                  </a:schemeClr>
                </a:solidFill>
              </a:rPr>
              <a:t>Millennials</a:t>
            </a:r>
            <a:r>
              <a:rPr lang="es-ES_tradnl" sz="1400" dirty="0" smtClean="0">
                <a:solidFill>
                  <a:schemeClr val="tx1">
                    <a:lumMod val="65000"/>
                    <a:lumOff val="35000"/>
                  </a:schemeClr>
                </a:solidFill>
              </a:rPr>
              <a:t> Mexicanos son impulsados a los comercios </a:t>
            </a:r>
            <a:r>
              <a:rPr lang="es-ES_tradnl" sz="1400" dirty="0">
                <a:solidFill>
                  <a:schemeClr val="tx1">
                    <a:lumMod val="65000"/>
                    <a:lumOff val="35000"/>
                  </a:schemeClr>
                </a:solidFill>
              </a:rPr>
              <a:t>tradicional (con interacciones </a:t>
            </a:r>
            <a:r>
              <a:rPr lang="es-ES_tradnl" sz="1400" dirty="0" smtClean="0">
                <a:solidFill>
                  <a:schemeClr val="tx1">
                    <a:lumMod val="65000"/>
                    <a:lumOff val="35000"/>
                  </a:schemeClr>
                </a:solidFill>
              </a:rPr>
              <a:t>personales) en base a razones tradicionales, tales como la gratificación instantánea de poder ver, tocar, y ajustar la mercancía.</a:t>
            </a:r>
          </a:p>
          <a:p>
            <a:pPr>
              <a:lnSpc>
                <a:spcPct val="85000"/>
              </a:lnSpc>
            </a:pPr>
            <a:endParaRPr lang="es-ES_tradnl" sz="1400" dirty="0">
              <a:solidFill>
                <a:schemeClr val="tx1">
                  <a:lumMod val="65000"/>
                  <a:lumOff val="35000"/>
                </a:schemeClr>
              </a:solidFill>
            </a:endParaRPr>
          </a:p>
          <a:p>
            <a:pPr>
              <a:lnSpc>
                <a:spcPct val="85000"/>
              </a:lnSpc>
            </a:pPr>
            <a:r>
              <a:rPr lang="es-ES_tradnl" sz="1400" dirty="0" smtClean="0">
                <a:solidFill>
                  <a:schemeClr val="tx1">
                    <a:lumMod val="65000"/>
                    <a:lumOff val="35000"/>
                  </a:schemeClr>
                </a:solidFill>
              </a:rPr>
              <a:t>Preocupaciones sobre la credibilidad del proveedor en línea y seguridad </a:t>
            </a:r>
            <a:r>
              <a:rPr lang="es-ES_tradnl" sz="1400" b="1" i="1" dirty="0" smtClean="0">
                <a:solidFill>
                  <a:schemeClr val="tx1">
                    <a:lumMod val="65000"/>
                    <a:lumOff val="35000"/>
                  </a:schemeClr>
                </a:solidFill>
              </a:rPr>
              <a:t>NO </a:t>
            </a:r>
            <a:r>
              <a:rPr lang="es-ES_tradnl" sz="1400" dirty="0" smtClean="0">
                <a:solidFill>
                  <a:schemeClr val="tx1">
                    <a:lumMod val="65000"/>
                    <a:lumOff val="35000"/>
                  </a:schemeClr>
                </a:solidFill>
              </a:rPr>
              <a:t>es lo que está impulsando a los </a:t>
            </a:r>
            <a:r>
              <a:rPr lang="es-ES_tradnl" sz="1400" dirty="0" err="1" smtClean="0">
                <a:solidFill>
                  <a:schemeClr val="tx1">
                    <a:lumMod val="65000"/>
                    <a:lumOff val="35000"/>
                  </a:schemeClr>
                </a:solidFill>
              </a:rPr>
              <a:t>Millennials</a:t>
            </a:r>
            <a:r>
              <a:rPr lang="es-ES_tradnl" sz="1400" dirty="0" smtClean="0">
                <a:solidFill>
                  <a:schemeClr val="tx1">
                    <a:lumMod val="65000"/>
                    <a:lumOff val="35000"/>
                  </a:schemeClr>
                </a:solidFill>
              </a:rPr>
              <a:t> Mexicanos a un comercio físico.  Pero eso no significa que de hecho no hay preocupaciones con la seguridad en línea (se vera más abajo en los resultados).</a:t>
            </a:r>
            <a:endParaRPr lang="es-ES_tradnl" sz="1400" dirty="0">
              <a:solidFill>
                <a:schemeClr val="tx1">
                  <a:lumMod val="65000"/>
                  <a:lumOff val="35000"/>
                </a:schemeClr>
              </a:solidFill>
            </a:endParaRPr>
          </a:p>
        </p:txBody>
      </p:sp>
      <p:graphicFrame>
        <p:nvGraphicFramePr>
          <p:cNvPr id="20" name="Chart 19"/>
          <p:cNvGraphicFramePr/>
          <p:nvPr>
            <p:extLst>
              <p:ext uri="{D42A27DB-BD31-4B8C-83A1-F6EECF244321}">
                <p14:modId xmlns:p14="http://schemas.microsoft.com/office/powerpoint/2010/main" val="3146644828"/>
              </p:ext>
            </p:extLst>
          </p:nvPr>
        </p:nvGraphicFramePr>
        <p:xfrm>
          <a:off x="4554368" y="1255787"/>
          <a:ext cx="7296150" cy="4133657"/>
        </p:xfrm>
        <a:graphic>
          <a:graphicData uri="http://schemas.openxmlformats.org/drawingml/2006/chart">
            <c:chart xmlns:c="http://schemas.openxmlformats.org/drawingml/2006/chart" xmlns:r="http://schemas.openxmlformats.org/officeDocument/2006/relationships" r:id="rId3"/>
          </a:graphicData>
        </a:graphic>
      </p:graphicFrame>
      <p:sp>
        <p:nvSpPr>
          <p:cNvPr id="39" name="TextBox 38"/>
          <p:cNvSpPr txBox="1"/>
          <p:nvPr/>
        </p:nvSpPr>
        <p:spPr>
          <a:xfrm>
            <a:off x="1900211" y="6476823"/>
            <a:ext cx="8675146" cy="200055"/>
          </a:xfrm>
          <a:prstGeom prst="rect">
            <a:avLst/>
          </a:prstGeom>
          <a:noFill/>
        </p:spPr>
        <p:txBody>
          <a:bodyPr wrap="square" rtlCol="0">
            <a:spAutoFit/>
          </a:bodyPr>
          <a:lstStyle>
            <a:defPPr>
              <a:defRPr lang="en-US"/>
            </a:defPPr>
            <a:lvl1pPr defTabSz="914340">
              <a:defRPr sz="700">
                <a:solidFill>
                  <a:schemeClr val="bg1">
                    <a:lumMod val="65000"/>
                  </a:schemeClr>
                </a:solidFill>
              </a:defRPr>
            </a:lvl1pPr>
            <a:lvl2pPr marL="457170" defTabSz="914340"/>
            <a:lvl3pPr marL="914340" defTabSz="914340"/>
            <a:lvl4pPr marL="1371511" defTabSz="914340"/>
            <a:lvl5pPr marL="1828681" defTabSz="914340"/>
            <a:lvl6pPr marL="2285852" defTabSz="914340"/>
            <a:lvl7pPr marL="2743022" defTabSz="914340"/>
            <a:lvl8pPr marL="3200193" defTabSz="914340"/>
            <a:lvl9pPr marL="3657363" defTabSz="914340"/>
          </a:lstStyle>
          <a:p>
            <a:r>
              <a:rPr lang="es-ES_tradnl" dirty="0" smtClean="0"/>
              <a:t>P: </a:t>
            </a:r>
            <a:r>
              <a:rPr lang="es-ES_tradnl" dirty="0"/>
              <a:t>¿</a:t>
            </a:r>
            <a:r>
              <a:rPr lang="es-ES_tradnl" dirty="0" smtClean="0"/>
              <a:t>Cuáles factores, en caso de haberlos, podrían motivar su decisión de comprar en el comercio en vez de en línea?</a:t>
            </a:r>
            <a:endParaRPr lang="es-ES_tradnl" dirty="0"/>
          </a:p>
        </p:txBody>
      </p:sp>
      <p:sp>
        <p:nvSpPr>
          <p:cNvPr id="40" name="TextBox 39"/>
          <p:cNvSpPr txBox="1"/>
          <p:nvPr/>
        </p:nvSpPr>
        <p:spPr>
          <a:xfrm>
            <a:off x="5882640" y="1433164"/>
            <a:ext cx="4886960" cy="307777"/>
          </a:xfrm>
          <a:prstGeom prst="rect">
            <a:avLst/>
          </a:prstGeom>
          <a:noFill/>
        </p:spPr>
        <p:txBody>
          <a:bodyPr wrap="square" rtlCol="0">
            <a:spAutoFit/>
          </a:bodyPr>
          <a:lstStyle>
            <a:defPPr>
              <a:defRPr lang="en-US"/>
            </a:defPPr>
            <a:lvl1pPr algn="ctr">
              <a:defRPr sz="1400" b="1">
                <a:solidFill>
                  <a:schemeClr val="tx1">
                    <a:lumMod val="85000"/>
                    <a:lumOff val="15000"/>
                  </a:schemeClr>
                </a:solidFill>
              </a:defRPr>
            </a:lvl1pPr>
          </a:lstStyle>
          <a:p>
            <a:r>
              <a:rPr lang="es-ES_tradnl" dirty="0" smtClean="0"/>
              <a:t>Razones para Comprar en Tiendas en Vez de En Línea</a:t>
            </a:r>
            <a:endParaRPr lang="es-ES_tradnl" dirty="0"/>
          </a:p>
        </p:txBody>
      </p:sp>
      <p:cxnSp>
        <p:nvCxnSpPr>
          <p:cNvPr id="4" name="Straight Arrow Connector 3"/>
          <p:cNvCxnSpPr/>
          <p:nvPr/>
        </p:nvCxnSpPr>
        <p:spPr>
          <a:xfrm>
            <a:off x="9495692" y="5580444"/>
            <a:ext cx="2239108" cy="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4743450" y="5580444"/>
            <a:ext cx="4420647" cy="0"/>
          </a:xfrm>
          <a:prstGeom prst="straightConnector1">
            <a:avLst/>
          </a:prstGeom>
          <a:ln>
            <a:solidFill>
              <a:schemeClr val="bg1">
                <a:lumMod val="75000"/>
              </a:schemeClr>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6557579" y="5349612"/>
            <a:ext cx="1042573" cy="230832"/>
          </a:xfrm>
          <a:prstGeom prst="rect">
            <a:avLst/>
          </a:prstGeom>
        </p:spPr>
        <p:txBody>
          <a:bodyPr wrap="none">
            <a:spAutoFit/>
          </a:bodyPr>
          <a:lstStyle/>
          <a:p>
            <a:r>
              <a:rPr lang="es-ES_tradnl" sz="900" i="1" dirty="0" smtClean="0">
                <a:solidFill>
                  <a:schemeClr val="bg1">
                    <a:lumMod val="75000"/>
                  </a:schemeClr>
                </a:solidFill>
              </a:rPr>
              <a:t>Más</a:t>
            </a:r>
            <a:r>
              <a:rPr lang="es-ES_tradnl" sz="900" i="1" dirty="0">
                <a:solidFill>
                  <a:schemeClr val="bg1">
                    <a:lumMod val="75000"/>
                  </a:schemeClr>
                </a:solidFill>
              </a:rPr>
              <a:t> </a:t>
            </a:r>
            <a:r>
              <a:rPr lang="es-ES_tradnl" sz="900" i="1" dirty="0" smtClean="0">
                <a:solidFill>
                  <a:schemeClr val="bg1">
                    <a:lumMod val="75000"/>
                  </a:schemeClr>
                </a:solidFill>
              </a:rPr>
              <a:t>seleccionado</a:t>
            </a:r>
            <a:endParaRPr lang="es-ES_tradnl" sz="900" i="1" dirty="0">
              <a:solidFill>
                <a:schemeClr val="bg1">
                  <a:lumMod val="75000"/>
                </a:schemeClr>
              </a:solidFill>
            </a:endParaRPr>
          </a:p>
        </p:txBody>
      </p:sp>
      <p:sp>
        <p:nvSpPr>
          <p:cNvPr id="16" name="Rectangle 15"/>
          <p:cNvSpPr/>
          <p:nvPr/>
        </p:nvSpPr>
        <p:spPr>
          <a:xfrm>
            <a:off x="10186116" y="5349612"/>
            <a:ext cx="1156919" cy="230832"/>
          </a:xfrm>
          <a:prstGeom prst="rect">
            <a:avLst/>
          </a:prstGeom>
        </p:spPr>
        <p:txBody>
          <a:bodyPr wrap="none">
            <a:spAutoFit/>
          </a:bodyPr>
          <a:lstStyle/>
          <a:p>
            <a:r>
              <a:rPr lang="es-ES_tradnl" sz="900" i="1" dirty="0" smtClean="0">
                <a:solidFill>
                  <a:schemeClr val="bg1">
                    <a:lumMod val="75000"/>
                  </a:schemeClr>
                </a:solidFill>
              </a:rPr>
              <a:t>Menos seleccionado</a:t>
            </a:r>
            <a:endParaRPr lang="es-ES_tradnl" sz="900" i="1" dirty="0">
              <a:solidFill>
                <a:schemeClr val="bg1">
                  <a:lumMod val="75000"/>
                </a:schemeClr>
              </a:solidFill>
            </a:endParaRPr>
          </a:p>
        </p:txBody>
      </p:sp>
      <p:sp>
        <p:nvSpPr>
          <p:cNvPr id="19" name="Right Bracket 18"/>
          <p:cNvSpPr/>
          <p:nvPr/>
        </p:nvSpPr>
        <p:spPr>
          <a:xfrm rot="16200000">
            <a:off x="8745981" y="2772448"/>
            <a:ext cx="144034" cy="1013754"/>
          </a:xfrm>
          <a:prstGeom prst="rightBracket">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dirty="0"/>
          </a:p>
        </p:txBody>
      </p:sp>
      <p:sp>
        <p:nvSpPr>
          <p:cNvPr id="21" name="TextBox 20"/>
          <p:cNvSpPr txBox="1"/>
          <p:nvPr/>
        </p:nvSpPr>
        <p:spPr>
          <a:xfrm>
            <a:off x="7924800" y="2821448"/>
            <a:ext cx="1706880" cy="276999"/>
          </a:xfrm>
          <a:prstGeom prst="rect">
            <a:avLst/>
          </a:prstGeom>
          <a:noFill/>
        </p:spPr>
        <p:txBody>
          <a:bodyPr wrap="square" rtlCol="0">
            <a:spAutoFit/>
          </a:bodyPr>
          <a:lstStyle/>
          <a:p>
            <a:pPr algn="ctr"/>
            <a:r>
              <a:rPr lang="es-ES_tradnl" sz="1200" dirty="0">
                <a:solidFill>
                  <a:schemeClr val="accent1"/>
                </a:solidFill>
              </a:rPr>
              <a:t>Tocar, probar, ajustar</a:t>
            </a:r>
          </a:p>
        </p:txBody>
      </p:sp>
      <p:cxnSp>
        <p:nvCxnSpPr>
          <p:cNvPr id="24" name="Straight Connector 23"/>
          <p:cNvCxnSpPr/>
          <p:nvPr/>
        </p:nvCxnSpPr>
        <p:spPr>
          <a:xfrm>
            <a:off x="413477" y="4678373"/>
            <a:ext cx="3237837"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413477" y="1773496"/>
            <a:ext cx="3237837"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9" name="Right Bracket 28"/>
          <p:cNvSpPr/>
          <p:nvPr/>
        </p:nvSpPr>
        <p:spPr>
          <a:xfrm rot="16200000">
            <a:off x="5185692" y="2119006"/>
            <a:ext cx="98833" cy="720297"/>
          </a:xfrm>
          <a:prstGeom prst="rightBracket">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dirty="0"/>
          </a:p>
        </p:txBody>
      </p:sp>
      <p:sp>
        <p:nvSpPr>
          <p:cNvPr id="30" name="TextBox 29"/>
          <p:cNvSpPr txBox="1"/>
          <p:nvPr/>
        </p:nvSpPr>
        <p:spPr>
          <a:xfrm>
            <a:off x="4693920" y="2060573"/>
            <a:ext cx="1555645" cy="276999"/>
          </a:xfrm>
          <a:prstGeom prst="rect">
            <a:avLst/>
          </a:prstGeom>
          <a:noFill/>
        </p:spPr>
        <p:txBody>
          <a:bodyPr wrap="square" rtlCol="0">
            <a:spAutoFit/>
          </a:bodyPr>
          <a:lstStyle/>
          <a:p>
            <a:pPr algn="ctr"/>
            <a:r>
              <a:rPr lang="es-ES_tradnl" sz="1200" dirty="0" smtClean="0">
                <a:solidFill>
                  <a:schemeClr val="accent1"/>
                </a:solidFill>
              </a:rPr>
              <a:t>Tocar, probar, ajustar</a:t>
            </a:r>
            <a:endParaRPr lang="es-ES_tradnl" sz="1200" dirty="0">
              <a:solidFill>
                <a:schemeClr val="accent1"/>
              </a:solidFill>
            </a:endParaRPr>
          </a:p>
        </p:txBody>
      </p:sp>
      <p:sp>
        <p:nvSpPr>
          <p:cNvPr id="31" name="Right Bracket 30"/>
          <p:cNvSpPr/>
          <p:nvPr/>
        </p:nvSpPr>
        <p:spPr>
          <a:xfrm rot="16200000">
            <a:off x="6351609" y="2384598"/>
            <a:ext cx="103911" cy="861482"/>
          </a:xfrm>
          <a:prstGeom prst="rightBracket">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dirty="0"/>
          </a:p>
        </p:txBody>
      </p:sp>
      <p:sp>
        <p:nvSpPr>
          <p:cNvPr id="32" name="TextBox 31"/>
          <p:cNvSpPr txBox="1"/>
          <p:nvPr/>
        </p:nvSpPr>
        <p:spPr>
          <a:xfrm>
            <a:off x="5935935" y="2399295"/>
            <a:ext cx="1364323" cy="276999"/>
          </a:xfrm>
          <a:prstGeom prst="rect">
            <a:avLst/>
          </a:prstGeom>
          <a:noFill/>
        </p:spPr>
        <p:txBody>
          <a:bodyPr wrap="square" rtlCol="0">
            <a:spAutoFit/>
          </a:bodyPr>
          <a:lstStyle/>
          <a:p>
            <a:pPr algn="ctr"/>
            <a:r>
              <a:rPr lang="es-ES_tradnl" sz="1200" dirty="0" smtClean="0">
                <a:solidFill>
                  <a:schemeClr val="accent1"/>
                </a:solidFill>
              </a:rPr>
              <a:t>Inmediatez</a:t>
            </a:r>
            <a:endParaRPr lang="es-ES_tradnl" sz="1200" dirty="0">
              <a:solidFill>
                <a:schemeClr val="accent1"/>
              </a:solidFill>
            </a:endParaRPr>
          </a:p>
        </p:txBody>
      </p:sp>
      <p:sp>
        <p:nvSpPr>
          <p:cNvPr id="35" name="Right Bracket 34"/>
          <p:cNvSpPr/>
          <p:nvPr/>
        </p:nvSpPr>
        <p:spPr>
          <a:xfrm rot="16200000">
            <a:off x="10488414" y="2812019"/>
            <a:ext cx="144034" cy="1975041"/>
          </a:xfrm>
          <a:prstGeom prst="rightBracket">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dirty="0"/>
          </a:p>
        </p:txBody>
      </p:sp>
      <p:sp>
        <p:nvSpPr>
          <p:cNvPr id="36" name="TextBox 35"/>
          <p:cNvSpPr txBox="1"/>
          <p:nvPr/>
        </p:nvSpPr>
        <p:spPr>
          <a:xfrm>
            <a:off x="9209445" y="3341663"/>
            <a:ext cx="2525355" cy="276999"/>
          </a:xfrm>
          <a:prstGeom prst="rect">
            <a:avLst/>
          </a:prstGeom>
          <a:noFill/>
        </p:spPr>
        <p:txBody>
          <a:bodyPr wrap="square" rtlCol="0">
            <a:spAutoFit/>
          </a:bodyPr>
          <a:lstStyle/>
          <a:p>
            <a:pPr algn="ctr"/>
            <a:r>
              <a:rPr lang="es-ES_tradnl" sz="1200" dirty="0" smtClean="0">
                <a:solidFill>
                  <a:schemeClr val="accent1"/>
                </a:solidFill>
              </a:rPr>
              <a:t>Seguridad en línea</a:t>
            </a:r>
            <a:endParaRPr lang="es-ES_tradnl" sz="1200" dirty="0">
              <a:solidFill>
                <a:schemeClr val="accent1"/>
              </a:solidFill>
            </a:endParaRPr>
          </a:p>
        </p:txBody>
      </p:sp>
      <p:sp>
        <p:nvSpPr>
          <p:cNvPr id="33" name="TextBox 32"/>
          <p:cNvSpPr txBox="1"/>
          <p:nvPr/>
        </p:nvSpPr>
        <p:spPr>
          <a:xfrm>
            <a:off x="6232998" y="3421765"/>
            <a:ext cx="759493" cy="400110"/>
          </a:xfrm>
          <a:prstGeom prst="rect">
            <a:avLst/>
          </a:prstGeom>
          <a:solidFill>
            <a:schemeClr val="bg1"/>
          </a:solidFill>
          <a:ln>
            <a:solidFill>
              <a:schemeClr val="accent4"/>
            </a:solidFill>
            <a:prstDash val="dash"/>
          </a:ln>
        </p:spPr>
        <p:txBody>
          <a:bodyPr wrap="none" rtlCol="0">
            <a:spAutoFit/>
          </a:bodyPr>
          <a:lstStyle/>
          <a:p>
            <a:pPr algn="ctr"/>
            <a:r>
              <a:rPr lang="es-ES_tradnl" sz="1000" dirty="0" smtClean="0">
                <a:solidFill>
                  <a:schemeClr val="accent4"/>
                </a:solidFill>
              </a:rPr>
              <a:t>25-34 años</a:t>
            </a:r>
          </a:p>
          <a:p>
            <a:pPr algn="ctr"/>
            <a:r>
              <a:rPr lang="es-ES_tradnl" sz="1000" dirty="0" smtClean="0">
                <a:solidFill>
                  <a:schemeClr val="accent4"/>
                </a:solidFill>
              </a:rPr>
              <a:t>(64%)</a:t>
            </a:r>
            <a:endParaRPr lang="es-ES_tradnl" sz="1000" dirty="0">
              <a:solidFill>
                <a:schemeClr val="accent4"/>
              </a:solidFill>
            </a:endParaRPr>
          </a:p>
        </p:txBody>
      </p:sp>
      <p:sp>
        <p:nvSpPr>
          <p:cNvPr id="34" name="TextBox 33"/>
          <p:cNvSpPr txBox="1"/>
          <p:nvPr/>
        </p:nvSpPr>
        <p:spPr>
          <a:xfrm>
            <a:off x="7330104" y="3928388"/>
            <a:ext cx="759493" cy="400110"/>
          </a:xfrm>
          <a:prstGeom prst="rect">
            <a:avLst/>
          </a:prstGeom>
          <a:solidFill>
            <a:schemeClr val="bg1"/>
          </a:solidFill>
          <a:ln>
            <a:solidFill>
              <a:schemeClr val="accent4"/>
            </a:solidFill>
            <a:prstDash val="dash"/>
          </a:ln>
        </p:spPr>
        <p:txBody>
          <a:bodyPr wrap="none" rtlCol="0">
            <a:spAutoFit/>
          </a:bodyPr>
          <a:lstStyle/>
          <a:p>
            <a:pPr algn="ctr"/>
            <a:r>
              <a:rPr lang="es-ES_tradnl" sz="1000" dirty="0" smtClean="0">
                <a:solidFill>
                  <a:schemeClr val="accent4"/>
                </a:solidFill>
              </a:rPr>
              <a:t>25-34 años</a:t>
            </a:r>
          </a:p>
          <a:p>
            <a:pPr algn="ctr"/>
            <a:r>
              <a:rPr lang="es-ES_tradnl" sz="1000" dirty="0" smtClean="0">
                <a:solidFill>
                  <a:schemeClr val="accent4"/>
                </a:solidFill>
              </a:rPr>
              <a:t>(49%)</a:t>
            </a:r>
            <a:endParaRPr lang="es-ES_tradnl" sz="1000" dirty="0">
              <a:solidFill>
                <a:schemeClr val="accent4"/>
              </a:solidFill>
            </a:endParaRPr>
          </a:p>
        </p:txBody>
      </p:sp>
      <p:sp>
        <p:nvSpPr>
          <p:cNvPr id="3" name="Slide Number Placeholder 2"/>
          <p:cNvSpPr>
            <a:spLocks noGrp="1"/>
          </p:cNvSpPr>
          <p:nvPr>
            <p:ph type="sldNum" sz="quarter" idx="12"/>
          </p:nvPr>
        </p:nvSpPr>
        <p:spPr/>
        <p:txBody>
          <a:bodyPr/>
          <a:lstStyle/>
          <a:p>
            <a:fld id="{6FE306A7-A228-4E07-8D4E-C1DA2C3F3993}" type="slidenum">
              <a:rPr lang="es-ES_tradnl" smtClean="0"/>
              <a:pPr/>
              <a:t>10</a:t>
            </a:fld>
            <a:endParaRPr lang="es-ES_tradnl" dirty="0"/>
          </a:p>
        </p:txBody>
      </p:sp>
      <p:graphicFrame>
        <p:nvGraphicFramePr>
          <p:cNvPr id="7" name="Table 6"/>
          <p:cNvGraphicFramePr>
            <a:graphicFrameLocks noGrp="1"/>
          </p:cNvGraphicFramePr>
          <p:nvPr>
            <p:extLst>
              <p:ext uri="{D42A27DB-BD31-4B8C-83A1-F6EECF244321}">
                <p14:modId xmlns:p14="http://schemas.microsoft.com/office/powerpoint/2010/main" val="4094203218"/>
              </p:ext>
            </p:extLst>
          </p:nvPr>
        </p:nvGraphicFramePr>
        <p:xfrm>
          <a:off x="1625600" y="5829300"/>
          <a:ext cx="9804400" cy="226906"/>
        </p:xfrm>
        <a:graphic>
          <a:graphicData uri="http://schemas.openxmlformats.org/drawingml/2006/table">
            <a:tbl>
              <a:tblPr firstRow="1" bandRow="1">
                <a:tableStyleId>{5C22544A-7EE6-4342-B048-85BDC9FD1C3A}</a:tableStyleId>
              </a:tblPr>
              <a:tblGrid>
                <a:gridCol w="2451100"/>
                <a:gridCol w="2451100"/>
                <a:gridCol w="2451100"/>
                <a:gridCol w="2451100"/>
              </a:tblGrid>
              <a:tr h="226906">
                <a:tc>
                  <a:txBody>
                    <a:bodyPr/>
                    <a:lstStyle/>
                    <a:p>
                      <a:endParaRPr lang="en-US" sz="800" dirty="0">
                        <a:solidFill>
                          <a:srgbClr val="000000"/>
                        </a:solidFill>
                      </a:endParaRPr>
                    </a:p>
                  </a:txBody>
                  <a:tcPr>
                    <a:solidFill>
                      <a:srgbClr val="FFFFFF"/>
                    </a:solidFill>
                  </a:tcPr>
                </a:tc>
                <a:tc>
                  <a:txBody>
                    <a:bodyPr/>
                    <a:lstStyle/>
                    <a:p>
                      <a:endParaRPr lang="en-US" sz="800" dirty="0">
                        <a:solidFill>
                          <a:srgbClr val="000000"/>
                        </a:solidFill>
                      </a:endParaRPr>
                    </a:p>
                  </a:txBody>
                  <a:tcPr>
                    <a:solidFill>
                      <a:srgbClr val="FFFFFF"/>
                    </a:solidFill>
                  </a:tcPr>
                </a:tc>
                <a:tc>
                  <a:txBody>
                    <a:bodyPr/>
                    <a:lstStyle/>
                    <a:p>
                      <a:endParaRPr lang="en-US" sz="800" dirty="0">
                        <a:solidFill>
                          <a:srgbClr val="000000"/>
                        </a:solidFill>
                      </a:endParaRPr>
                    </a:p>
                  </a:txBody>
                  <a:tcPr>
                    <a:solidFill>
                      <a:srgbClr val="FFFFFF"/>
                    </a:solidFill>
                  </a:tcPr>
                </a:tc>
                <a:tc>
                  <a:txBody>
                    <a:bodyPr/>
                    <a:lstStyle/>
                    <a:p>
                      <a:endParaRPr lang="en-US" sz="800" dirty="0">
                        <a:solidFill>
                          <a:srgbClr val="000000"/>
                        </a:solidFill>
                      </a:endParaRPr>
                    </a:p>
                  </a:txBody>
                  <a:tcPr>
                    <a:solidFill>
                      <a:srgbClr val="FFFFFF"/>
                    </a:solidFill>
                  </a:tcPr>
                </a:tc>
              </a:tr>
            </a:tbl>
          </a:graphicData>
        </a:graphic>
      </p:graphicFrame>
    </p:spTree>
    <p:extLst>
      <p:ext uri="{BB962C8B-B14F-4D97-AF65-F5344CB8AC3E}">
        <p14:creationId xmlns:p14="http://schemas.microsoft.com/office/powerpoint/2010/main" val="38706208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800" dirty="0" smtClean="0"/>
              <a:t>En adición a las compras remotas, los </a:t>
            </a:r>
            <a:r>
              <a:rPr lang="es-ES_tradnl" sz="2800" dirty="0" err="1" smtClean="0"/>
              <a:t>Millennials</a:t>
            </a:r>
            <a:r>
              <a:rPr lang="es-ES_tradnl" sz="2800" dirty="0" smtClean="0"/>
              <a:t> Mexicanos también hacen banca remota y descargan contenido de entretenimiento.</a:t>
            </a:r>
            <a:endParaRPr lang="es-ES_tradnl" sz="2800" dirty="0"/>
          </a:p>
        </p:txBody>
      </p:sp>
      <p:sp>
        <p:nvSpPr>
          <p:cNvPr id="57" name="Rectangle 56"/>
          <p:cNvSpPr/>
          <p:nvPr/>
        </p:nvSpPr>
        <p:spPr>
          <a:xfrm>
            <a:off x="377189" y="2081572"/>
            <a:ext cx="3310412" cy="2844625"/>
          </a:xfrm>
          <a:prstGeom prst="rect">
            <a:avLst/>
          </a:prstGeom>
        </p:spPr>
        <p:txBody>
          <a:bodyPr wrap="square" anchor="t">
            <a:spAutoFit/>
          </a:bodyPr>
          <a:lstStyle/>
          <a:p>
            <a:pPr>
              <a:lnSpc>
                <a:spcPct val="85000"/>
              </a:lnSpc>
            </a:pPr>
            <a:r>
              <a:rPr lang="es-ES_tradnl" sz="1400" dirty="0" smtClean="0">
                <a:solidFill>
                  <a:schemeClr val="tx1">
                    <a:lumMod val="65000"/>
                    <a:lumOff val="35000"/>
                  </a:schemeClr>
                </a:solidFill>
              </a:rPr>
              <a:t>Si bien las actividad de compras remotas es más limitada en teléfono inteligentes y tabletas, los </a:t>
            </a:r>
            <a:r>
              <a:rPr lang="es-ES_tradnl" sz="1400" dirty="0" err="1" smtClean="0">
                <a:solidFill>
                  <a:schemeClr val="tx1">
                    <a:lumMod val="65000"/>
                    <a:lumOff val="35000"/>
                  </a:schemeClr>
                </a:solidFill>
              </a:rPr>
              <a:t>Millennials</a:t>
            </a:r>
            <a:r>
              <a:rPr lang="es-ES_tradnl" sz="1400" dirty="0" smtClean="0">
                <a:solidFill>
                  <a:schemeClr val="tx1">
                    <a:lumMod val="65000"/>
                    <a:lumOff val="35000"/>
                  </a:schemeClr>
                </a:solidFill>
              </a:rPr>
              <a:t> Mexicanos están usando teléfono inteligente y computadoras para actividad bancaria y para descargar contenido.</a:t>
            </a:r>
          </a:p>
          <a:p>
            <a:pPr>
              <a:lnSpc>
                <a:spcPct val="85000"/>
              </a:lnSpc>
            </a:pPr>
            <a:endParaRPr lang="es-ES_tradnl" sz="1400" dirty="0">
              <a:solidFill>
                <a:schemeClr val="tx1">
                  <a:lumMod val="65000"/>
                  <a:lumOff val="35000"/>
                </a:schemeClr>
              </a:solidFill>
            </a:endParaRPr>
          </a:p>
          <a:p>
            <a:pPr>
              <a:lnSpc>
                <a:spcPct val="85000"/>
              </a:lnSpc>
            </a:pPr>
            <a:r>
              <a:rPr lang="es-ES_tradnl" sz="1400" dirty="0" smtClean="0">
                <a:solidFill>
                  <a:schemeClr val="tx1">
                    <a:lumMod val="65000"/>
                    <a:lumOff val="35000"/>
                  </a:schemeClr>
                </a:solidFill>
              </a:rPr>
              <a:t>Los </a:t>
            </a:r>
            <a:r>
              <a:rPr lang="es-ES_tradnl" sz="1400" dirty="0" err="1" smtClean="0">
                <a:solidFill>
                  <a:schemeClr val="tx1">
                    <a:lumMod val="65000"/>
                    <a:lumOff val="35000"/>
                  </a:schemeClr>
                </a:solidFill>
              </a:rPr>
              <a:t>Millennials</a:t>
            </a:r>
            <a:r>
              <a:rPr lang="es-ES_tradnl" sz="1400" dirty="0" smtClean="0">
                <a:solidFill>
                  <a:schemeClr val="tx1">
                    <a:lumMod val="65000"/>
                    <a:lumOff val="35000"/>
                  </a:schemeClr>
                </a:solidFill>
              </a:rPr>
              <a:t> mayores (25 – 35 años de edad) tienen mucha mayor probabilidad que los más jóvenes (18-25 años de edad) de estar haciendo banca y compras remotas.  También es mucho más probable que estén usando su teléfono inteligente para actividad bancaria que los más jóvenes.</a:t>
            </a:r>
          </a:p>
        </p:txBody>
      </p:sp>
      <p:sp>
        <p:nvSpPr>
          <p:cNvPr id="38" name="TextBox 37"/>
          <p:cNvSpPr txBox="1"/>
          <p:nvPr/>
        </p:nvSpPr>
        <p:spPr>
          <a:xfrm>
            <a:off x="1974714" y="6436502"/>
            <a:ext cx="5120960" cy="200055"/>
          </a:xfrm>
          <a:prstGeom prst="rect">
            <a:avLst/>
          </a:prstGeom>
          <a:noFill/>
        </p:spPr>
        <p:txBody>
          <a:bodyPr wrap="square" rtlCol="0">
            <a:spAutoFit/>
          </a:bodyPr>
          <a:lstStyle>
            <a:defPPr>
              <a:defRPr lang="en-US"/>
            </a:defPPr>
            <a:lvl1pPr defTabSz="914340">
              <a:defRPr sz="700">
                <a:solidFill>
                  <a:schemeClr val="bg1">
                    <a:lumMod val="65000"/>
                  </a:schemeClr>
                </a:solidFill>
              </a:defRPr>
            </a:lvl1pPr>
            <a:lvl2pPr marL="457170" defTabSz="914340"/>
            <a:lvl3pPr marL="914340" defTabSz="914340"/>
            <a:lvl4pPr marL="1371511" defTabSz="914340"/>
            <a:lvl5pPr marL="1828681" defTabSz="914340"/>
            <a:lvl6pPr marL="2285852" defTabSz="914340"/>
            <a:lvl7pPr marL="2743022" defTabSz="914340"/>
            <a:lvl8pPr marL="3200193" defTabSz="914340"/>
            <a:lvl9pPr marL="3657363" defTabSz="914340"/>
          </a:lstStyle>
          <a:p>
            <a:r>
              <a:rPr lang="es-ES_tradnl" dirty="0" smtClean="0"/>
              <a:t>P: ¿Cuales de los siguientes tipos de transacciones hace usando los siguientes dispositivos? </a:t>
            </a:r>
            <a:endParaRPr lang="es-ES_tradnl" dirty="0"/>
          </a:p>
        </p:txBody>
      </p:sp>
      <p:sp>
        <p:nvSpPr>
          <p:cNvPr id="39" name="TextBox 38"/>
          <p:cNvSpPr txBox="1"/>
          <p:nvPr/>
        </p:nvSpPr>
        <p:spPr>
          <a:xfrm>
            <a:off x="6451692" y="3500155"/>
            <a:ext cx="3706638" cy="492443"/>
          </a:xfrm>
          <a:prstGeom prst="rect">
            <a:avLst/>
          </a:prstGeom>
          <a:noFill/>
        </p:spPr>
        <p:txBody>
          <a:bodyPr wrap="square" rtlCol="0">
            <a:spAutoFit/>
          </a:bodyPr>
          <a:lstStyle/>
          <a:p>
            <a:pPr algn="ctr"/>
            <a:r>
              <a:rPr lang="es-ES_tradnl" sz="1400" b="1" dirty="0" smtClean="0">
                <a:solidFill>
                  <a:schemeClr val="tx1">
                    <a:lumMod val="85000"/>
                    <a:lumOff val="15000"/>
                  </a:schemeClr>
                </a:solidFill>
              </a:rPr>
              <a:t>Tipos de Transacciones Hechos por dispositivo</a:t>
            </a:r>
          </a:p>
          <a:p>
            <a:pPr algn="ctr"/>
            <a:r>
              <a:rPr lang="es-ES_tradnl" sz="1100" dirty="0" smtClean="0">
                <a:solidFill>
                  <a:schemeClr val="tx1">
                    <a:lumMod val="85000"/>
                    <a:lumOff val="15000"/>
                  </a:schemeClr>
                </a:solidFill>
              </a:rPr>
              <a:t>(entre usuarios de cada dispositivo)</a:t>
            </a:r>
            <a:endParaRPr lang="es-ES_tradnl" sz="1100" dirty="0">
              <a:solidFill>
                <a:schemeClr val="tx1">
                  <a:lumMod val="85000"/>
                  <a:lumOff val="15000"/>
                </a:schemeClr>
              </a:solidFill>
            </a:endParaRPr>
          </a:p>
        </p:txBody>
      </p:sp>
      <p:cxnSp>
        <p:nvCxnSpPr>
          <p:cNvPr id="13" name="Straight Connector 12"/>
          <p:cNvCxnSpPr/>
          <p:nvPr/>
        </p:nvCxnSpPr>
        <p:spPr>
          <a:xfrm>
            <a:off x="437064" y="4901980"/>
            <a:ext cx="3237837"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13477" y="1969441"/>
            <a:ext cx="3237837"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aphicFrame>
        <p:nvGraphicFramePr>
          <p:cNvPr id="16" name="Chart 15"/>
          <p:cNvGraphicFramePr/>
          <p:nvPr>
            <p:extLst>
              <p:ext uri="{D42A27DB-BD31-4B8C-83A1-F6EECF244321}">
                <p14:modId xmlns:p14="http://schemas.microsoft.com/office/powerpoint/2010/main" val="4254131721"/>
              </p:ext>
            </p:extLst>
          </p:nvPr>
        </p:nvGraphicFramePr>
        <p:xfrm>
          <a:off x="3136430" y="4888415"/>
          <a:ext cx="1844356" cy="792090"/>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21"/>
          <p:cNvSpPr txBox="1"/>
          <p:nvPr/>
        </p:nvSpPr>
        <p:spPr>
          <a:xfrm>
            <a:off x="6289040" y="1538031"/>
            <a:ext cx="4500880" cy="446276"/>
          </a:xfrm>
          <a:prstGeom prst="rect">
            <a:avLst/>
          </a:prstGeom>
          <a:noFill/>
        </p:spPr>
        <p:txBody>
          <a:bodyPr wrap="square" rtlCol="0">
            <a:spAutoFit/>
          </a:bodyPr>
          <a:lstStyle/>
          <a:p>
            <a:pPr algn="ctr"/>
            <a:r>
              <a:rPr lang="es-ES_tradnl" sz="1400" b="1" dirty="0" smtClean="0">
                <a:solidFill>
                  <a:schemeClr val="tx1">
                    <a:lumMod val="85000"/>
                    <a:lumOff val="15000"/>
                  </a:schemeClr>
                </a:solidFill>
              </a:rPr>
              <a:t>Tipos de Transacciones Hechos Remotamente</a:t>
            </a:r>
          </a:p>
          <a:p>
            <a:pPr algn="ctr"/>
            <a:r>
              <a:rPr lang="es-ES_tradnl" sz="900" i="1" dirty="0" smtClean="0"/>
              <a:t>(entre usuarios de cada dispositivo)</a:t>
            </a:r>
            <a:endParaRPr lang="es-ES_tradnl" sz="900" i="1" dirty="0"/>
          </a:p>
        </p:txBody>
      </p:sp>
      <p:graphicFrame>
        <p:nvGraphicFramePr>
          <p:cNvPr id="23" name="Chart 22"/>
          <p:cNvGraphicFramePr/>
          <p:nvPr>
            <p:extLst>
              <p:ext uri="{D42A27DB-BD31-4B8C-83A1-F6EECF244321}">
                <p14:modId xmlns:p14="http://schemas.microsoft.com/office/powerpoint/2010/main" val="4109106221"/>
              </p:ext>
            </p:extLst>
          </p:nvPr>
        </p:nvGraphicFramePr>
        <p:xfrm>
          <a:off x="4622799" y="2231784"/>
          <a:ext cx="6800851" cy="1218926"/>
        </p:xfrm>
        <a:graphic>
          <a:graphicData uri="http://schemas.openxmlformats.org/drawingml/2006/chart">
            <c:chart xmlns:c="http://schemas.openxmlformats.org/drawingml/2006/chart" xmlns:r="http://schemas.openxmlformats.org/officeDocument/2006/relationships" r:id="rId4"/>
          </a:graphicData>
        </a:graphic>
      </p:graphicFrame>
      <p:sp>
        <p:nvSpPr>
          <p:cNvPr id="24" name="TextBox 23"/>
          <p:cNvSpPr txBox="1"/>
          <p:nvPr/>
        </p:nvSpPr>
        <p:spPr>
          <a:xfrm>
            <a:off x="7681134" y="2571695"/>
            <a:ext cx="809722" cy="400110"/>
          </a:xfrm>
          <a:prstGeom prst="rect">
            <a:avLst/>
          </a:prstGeom>
          <a:noFill/>
        </p:spPr>
        <p:txBody>
          <a:bodyPr wrap="square" rtlCol="0">
            <a:spAutoFit/>
          </a:bodyPr>
          <a:lstStyle/>
          <a:p>
            <a:r>
              <a:rPr lang="es-ES_tradnl" sz="1000" dirty="0" smtClean="0">
                <a:solidFill>
                  <a:schemeClr val="accent4"/>
                </a:solidFill>
              </a:rPr>
              <a:t>Profesional (76%)</a:t>
            </a:r>
            <a:endParaRPr lang="es-ES_tradnl" sz="1000" dirty="0">
              <a:solidFill>
                <a:schemeClr val="accent4"/>
              </a:solidFill>
            </a:endParaRPr>
          </a:p>
        </p:txBody>
      </p:sp>
      <p:sp>
        <p:nvSpPr>
          <p:cNvPr id="26" name="TextBox 25"/>
          <p:cNvSpPr txBox="1"/>
          <p:nvPr/>
        </p:nvSpPr>
        <p:spPr>
          <a:xfrm>
            <a:off x="10463858" y="2163670"/>
            <a:ext cx="1042881" cy="400110"/>
          </a:xfrm>
          <a:prstGeom prst="rect">
            <a:avLst/>
          </a:prstGeom>
          <a:noFill/>
        </p:spPr>
        <p:txBody>
          <a:bodyPr wrap="square" rtlCol="0">
            <a:spAutoFit/>
          </a:bodyPr>
          <a:lstStyle/>
          <a:p>
            <a:pPr algn="r"/>
            <a:r>
              <a:rPr lang="es-ES_tradnl" sz="1000" dirty="0" smtClean="0">
                <a:solidFill>
                  <a:schemeClr val="accent4"/>
                </a:solidFill>
              </a:rPr>
              <a:t>Profesional (70%)</a:t>
            </a:r>
            <a:endParaRPr lang="es-ES_tradnl" sz="1000" dirty="0">
              <a:solidFill>
                <a:schemeClr val="accent4"/>
              </a:solidFill>
            </a:endParaRPr>
          </a:p>
        </p:txBody>
      </p:sp>
      <p:cxnSp>
        <p:nvCxnSpPr>
          <p:cNvPr id="28" name="Straight Connector 27"/>
          <p:cNvCxnSpPr/>
          <p:nvPr/>
        </p:nvCxnSpPr>
        <p:spPr>
          <a:xfrm flipV="1">
            <a:off x="10907263" y="2391134"/>
            <a:ext cx="0" cy="251425"/>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6FE306A7-A228-4E07-8D4E-C1DA2C3F3993}" type="slidenum">
              <a:rPr lang="es-ES_tradnl" smtClean="0"/>
              <a:pPr/>
              <a:t>11</a:t>
            </a:fld>
            <a:endParaRPr lang="es-ES_tradnl" dirty="0"/>
          </a:p>
        </p:txBody>
      </p:sp>
      <p:graphicFrame>
        <p:nvGraphicFramePr>
          <p:cNvPr id="33" name="Chart 32"/>
          <p:cNvGraphicFramePr/>
          <p:nvPr>
            <p:extLst>
              <p:ext uri="{D42A27DB-BD31-4B8C-83A1-F6EECF244321}">
                <p14:modId xmlns:p14="http://schemas.microsoft.com/office/powerpoint/2010/main" val="1030204948"/>
              </p:ext>
            </p:extLst>
          </p:nvPr>
        </p:nvGraphicFramePr>
        <p:xfrm>
          <a:off x="4904586" y="3369167"/>
          <a:ext cx="6800851" cy="2870268"/>
        </p:xfrm>
        <a:graphic>
          <a:graphicData uri="http://schemas.openxmlformats.org/drawingml/2006/chart">
            <c:chart xmlns:c="http://schemas.openxmlformats.org/drawingml/2006/chart" xmlns:r="http://schemas.openxmlformats.org/officeDocument/2006/relationships" r:id="rId5"/>
          </a:graphicData>
        </a:graphic>
      </p:graphicFrame>
      <p:sp>
        <p:nvSpPr>
          <p:cNvPr id="34" name="TextBox 33"/>
          <p:cNvSpPr txBox="1"/>
          <p:nvPr/>
        </p:nvSpPr>
        <p:spPr>
          <a:xfrm>
            <a:off x="5041456" y="5953858"/>
            <a:ext cx="1271090" cy="400110"/>
          </a:xfrm>
          <a:prstGeom prst="rect">
            <a:avLst/>
          </a:prstGeom>
          <a:noFill/>
        </p:spPr>
        <p:txBody>
          <a:bodyPr wrap="square" rtlCol="0">
            <a:spAutoFit/>
          </a:bodyPr>
          <a:lstStyle/>
          <a:p>
            <a:r>
              <a:rPr lang="es-ES_tradnl" sz="1000" dirty="0" smtClean="0">
                <a:solidFill>
                  <a:schemeClr val="accent4"/>
                </a:solidFill>
              </a:rPr>
              <a:t>25-34 años (53%)</a:t>
            </a:r>
          </a:p>
          <a:p>
            <a:r>
              <a:rPr lang="es-ES_tradnl" sz="1000" dirty="0" smtClean="0">
                <a:solidFill>
                  <a:schemeClr val="accent4"/>
                </a:solidFill>
              </a:rPr>
              <a:t>18-24 años (37%)</a:t>
            </a:r>
            <a:endParaRPr lang="es-ES_tradnl" sz="1000" dirty="0">
              <a:solidFill>
                <a:schemeClr val="accent4"/>
              </a:solidFill>
            </a:endParaRPr>
          </a:p>
        </p:txBody>
      </p:sp>
      <p:sp>
        <p:nvSpPr>
          <p:cNvPr id="40" name="TextBox 39"/>
          <p:cNvSpPr txBox="1"/>
          <p:nvPr/>
        </p:nvSpPr>
        <p:spPr>
          <a:xfrm>
            <a:off x="10052227" y="5937859"/>
            <a:ext cx="1310529" cy="400110"/>
          </a:xfrm>
          <a:prstGeom prst="rect">
            <a:avLst/>
          </a:prstGeom>
          <a:noFill/>
        </p:spPr>
        <p:txBody>
          <a:bodyPr wrap="square" rtlCol="0">
            <a:spAutoFit/>
          </a:bodyPr>
          <a:lstStyle/>
          <a:p>
            <a:r>
              <a:rPr lang="es-ES_tradnl" sz="1000" dirty="0" smtClean="0">
                <a:solidFill>
                  <a:schemeClr val="accent4"/>
                </a:solidFill>
              </a:rPr>
              <a:t>25-34 años (47%)</a:t>
            </a:r>
          </a:p>
          <a:p>
            <a:r>
              <a:rPr lang="es-ES_tradnl" sz="1000" dirty="0" smtClean="0">
                <a:solidFill>
                  <a:schemeClr val="accent4"/>
                </a:solidFill>
              </a:rPr>
              <a:t>18-24 años (36%)</a:t>
            </a:r>
            <a:endParaRPr lang="es-ES_tradnl" sz="1000" dirty="0">
              <a:solidFill>
                <a:schemeClr val="accent4"/>
              </a:solidFill>
            </a:endParaRPr>
          </a:p>
        </p:txBody>
      </p:sp>
      <p:cxnSp>
        <p:nvCxnSpPr>
          <p:cNvPr id="47" name="Straight Connector 46"/>
          <p:cNvCxnSpPr/>
          <p:nvPr/>
        </p:nvCxnSpPr>
        <p:spPr>
          <a:xfrm flipV="1">
            <a:off x="5355966" y="5702433"/>
            <a:ext cx="0" cy="251425"/>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8277223" y="5937859"/>
            <a:ext cx="1310529" cy="400110"/>
          </a:xfrm>
          <a:prstGeom prst="rect">
            <a:avLst/>
          </a:prstGeom>
          <a:noFill/>
        </p:spPr>
        <p:txBody>
          <a:bodyPr wrap="square" rtlCol="0">
            <a:spAutoFit/>
          </a:bodyPr>
          <a:lstStyle/>
          <a:p>
            <a:r>
              <a:rPr lang="es-ES_tradnl" sz="1000" dirty="0" smtClean="0">
                <a:solidFill>
                  <a:schemeClr val="accent4"/>
                </a:solidFill>
              </a:rPr>
              <a:t>25-34 años (62%)</a:t>
            </a:r>
          </a:p>
          <a:p>
            <a:r>
              <a:rPr lang="es-ES_tradnl" sz="1000" dirty="0" smtClean="0">
                <a:solidFill>
                  <a:schemeClr val="accent4"/>
                </a:solidFill>
              </a:rPr>
              <a:t>18-24 años (41%)</a:t>
            </a:r>
            <a:endParaRPr lang="es-ES_tradnl" sz="1000" dirty="0">
              <a:solidFill>
                <a:schemeClr val="accent4"/>
              </a:solidFill>
            </a:endParaRPr>
          </a:p>
        </p:txBody>
      </p:sp>
      <p:cxnSp>
        <p:nvCxnSpPr>
          <p:cNvPr id="50" name="Straight Connector 49"/>
          <p:cNvCxnSpPr/>
          <p:nvPr/>
        </p:nvCxnSpPr>
        <p:spPr>
          <a:xfrm flipV="1">
            <a:off x="8637051" y="5702433"/>
            <a:ext cx="0" cy="251425"/>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H="1">
            <a:off x="10287000" y="5580529"/>
            <a:ext cx="295835" cy="35733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6605988" y="1991478"/>
            <a:ext cx="1271090" cy="400110"/>
          </a:xfrm>
          <a:prstGeom prst="rect">
            <a:avLst/>
          </a:prstGeom>
          <a:noFill/>
        </p:spPr>
        <p:txBody>
          <a:bodyPr wrap="square" rtlCol="0">
            <a:spAutoFit/>
          </a:bodyPr>
          <a:lstStyle/>
          <a:p>
            <a:r>
              <a:rPr lang="es-ES_tradnl" sz="1000" dirty="0" smtClean="0">
                <a:solidFill>
                  <a:schemeClr val="accent4"/>
                </a:solidFill>
              </a:rPr>
              <a:t>25-34 años (73%)</a:t>
            </a:r>
          </a:p>
          <a:p>
            <a:r>
              <a:rPr lang="es-ES_tradnl" sz="1000" dirty="0" smtClean="0">
                <a:solidFill>
                  <a:schemeClr val="accent4"/>
                </a:solidFill>
              </a:rPr>
              <a:t>18-24 años (57%)</a:t>
            </a:r>
            <a:endParaRPr lang="es-ES_tradnl" sz="1000" dirty="0">
              <a:solidFill>
                <a:schemeClr val="accent4"/>
              </a:solidFill>
            </a:endParaRPr>
          </a:p>
        </p:txBody>
      </p:sp>
      <p:sp>
        <p:nvSpPr>
          <p:cNvPr id="54" name="TextBox 53"/>
          <p:cNvSpPr txBox="1"/>
          <p:nvPr/>
        </p:nvSpPr>
        <p:spPr>
          <a:xfrm>
            <a:off x="5126172" y="1925527"/>
            <a:ext cx="1271090" cy="400110"/>
          </a:xfrm>
          <a:prstGeom prst="rect">
            <a:avLst/>
          </a:prstGeom>
          <a:noFill/>
        </p:spPr>
        <p:txBody>
          <a:bodyPr wrap="square" rtlCol="0">
            <a:spAutoFit/>
          </a:bodyPr>
          <a:lstStyle/>
          <a:p>
            <a:r>
              <a:rPr lang="es-ES_tradnl" sz="1000" dirty="0" smtClean="0">
                <a:solidFill>
                  <a:schemeClr val="accent4"/>
                </a:solidFill>
              </a:rPr>
              <a:t>25-34 años (83%)</a:t>
            </a:r>
          </a:p>
          <a:p>
            <a:r>
              <a:rPr lang="es-ES_tradnl" sz="1000" dirty="0" smtClean="0">
                <a:solidFill>
                  <a:schemeClr val="accent4"/>
                </a:solidFill>
              </a:rPr>
              <a:t>18-24 años (63%)</a:t>
            </a:r>
            <a:endParaRPr lang="es-ES_tradnl" sz="1000" dirty="0">
              <a:solidFill>
                <a:schemeClr val="accent4"/>
              </a:solidFill>
            </a:endParaRPr>
          </a:p>
        </p:txBody>
      </p:sp>
      <p:cxnSp>
        <p:nvCxnSpPr>
          <p:cNvPr id="7" name="Straight Connector 6"/>
          <p:cNvCxnSpPr/>
          <p:nvPr/>
        </p:nvCxnSpPr>
        <p:spPr>
          <a:xfrm>
            <a:off x="7375055" y="2781376"/>
            <a:ext cx="349623"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29" name="Table 28"/>
          <p:cNvGraphicFramePr>
            <a:graphicFrameLocks noGrp="1"/>
          </p:cNvGraphicFramePr>
          <p:nvPr>
            <p:extLst>
              <p:ext uri="{D42A27DB-BD31-4B8C-83A1-F6EECF244321}">
                <p14:modId xmlns:p14="http://schemas.microsoft.com/office/powerpoint/2010/main" val="3387385883"/>
              </p:ext>
            </p:extLst>
          </p:nvPr>
        </p:nvGraphicFramePr>
        <p:xfrm>
          <a:off x="4724400" y="3056466"/>
          <a:ext cx="6591300" cy="448734"/>
        </p:xfrm>
        <a:graphic>
          <a:graphicData uri="http://schemas.openxmlformats.org/drawingml/2006/table">
            <a:tbl>
              <a:tblPr firstRow="1" bandRow="1">
                <a:tableStyleId>{5C22544A-7EE6-4342-B048-85BDC9FD1C3A}</a:tableStyleId>
              </a:tblPr>
              <a:tblGrid>
                <a:gridCol w="1647825"/>
                <a:gridCol w="1647825"/>
                <a:gridCol w="1647825"/>
                <a:gridCol w="1647825"/>
              </a:tblGrid>
              <a:tr h="44873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_tradnl" sz="1000" b="0" noProof="0" dirty="0" smtClean="0">
                          <a:solidFill>
                            <a:srgbClr val="000000"/>
                          </a:solidFill>
                        </a:rPr>
                        <a:t>Banca/Financiero</a:t>
                      </a:r>
                    </a:p>
                    <a:p>
                      <a:pPr algn="ctr"/>
                      <a:endParaRPr lang="es-ES_tradnl" sz="1000" b="0" noProof="0" dirty="0">
                        <a:solidFill>
                          <a:srgbClr val="000000"/>
                        </a:solidFill>
                      </a:endParaRPr>
                    </a:p>
                  </a:txBody>
                  <a:tcPr>
                    <a:solidFill>
                      <a:srgbClr val="FF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_tradnl" sz="1000" b="0" noProof="0" dirty="0" smtClean="0">
                          <a:solidFill>
                            <a:srgbClr val="000000"/>
                          </a:solidFill>
                        </a:rPr>
                        <a:t>Compras</a:t>
                      </a:r>
                      <a:r>
                        <a:rPr lang="es-ES_tradnl" sz="1000" b="0" baseline="0" noProof="0" dirty="0" smtClean="0">
                          <a:solidFill>
                            <a:srgbClr val="000000"/>
                          </a:solidFill>
                        </a:rPr>
                        <a:t> Minoristas</a:t>
                      </a:r>
                      <a:endParaRPr lang="es-ES_tradnl" sz="1000" b="0" noProof="0" dirty="0" smtClean="0">
                        <a:solidFill>
                          <a:srgbClr val="000000"/>
                        </a:solidFill>
                      </a:endParaRPr>
                    </a:p>
                    <a:p>
                      <a:pPr algn="ctr"/>
                      <a:endParaRPr lang="es-ES_tradnl" sz="1000" b="0" noProof="0" dirty="0">
                        <a:solidFill>
                          <a:srgbClr val="000000"/>
                        </a:solidFill>
                      </a:endParaRPr>
                    </a:p>
                  </a:txBody>
                  <a:tcPr>
                    <a:solidFill>
                      <a:srgbClr val="FF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_tradnl" sz="1000" b="0" noProof="0" dirty="0" smtClean="0">
                          <a:solidFill>
                            <a:srgbClr val="000000"/>
                          </a:solidFill>
                        </a:rPr>
                        <a:t>Música/Descargas</a:t>
                      </a:r>
                      <a:r>
                        <a:rPr lang="es-ES_tradnl" sz="1000" b="0" baseline="0" noProof="0" dirty="0" smtClean="0">
                          <a:solidFill>
                            <a:srgbClr val="000000"/>
                          </a:solidFill>
                        </a:rPr>
                        <a:t> Videos</a:t>
                      </a:r>
                      <a:endParaRPr lang="es-ES_tradnl" sz="1000" b="0" noProof="0" dirty="0">
                        <a:solidFill>
                          <a:srgbClr val="000000"/>
                        </a:solidFill>
                      </a:endParaRPr>
                    </a:p>
                  </a:txBody>
                  <a:tcPr>
                    <a:solidFill>
                      <a:srgbClr val="FF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_tradnl" sz="1000" b="0" noProof="0" dirty="0" smtClean="0">
                          <a:solidFill>
                            <a:srgbClr val="000000"/>
                          </a:solidFill>
                        </a:rPr>
                        <a:t>Compras</a:t>
                      </a:r>
                      <a:r>
                        <a:rPr lang="es-ES_tradnl" sz="1000" b="0" baseline="0" noProof="0" dirty="0" smtClean="0">
                          <a:solidFill>
                            <a:srgbClr val="000000"/>
                          </a:solidFill>
                        </a:rPr>
                        <a:t> en línea/App Móvil</a:t>
                      </a:r>
                      <a:endParaRPr lang="es-ES_tradnl" sz="1000" b="0" noProof="0" dirty="0" smtClean="0">
                        <a:solidFill>
                          <a:srgbClr val="000000"/>
                        </a:solidFill>
                      </a:endParaRPr>
                    </a:p>
                  </a:txBody>
                  <a:tcPr>
                    <a:solidFill>
                      <a:srgbClr val="FFFFFF"/>
                    </a:solidFill>
                  </a:tcPr>
                </a:tc>
              </a:tr>
            </a:tbl>
          </a:graphicData>
        </a:graphic>
      </p:graphicFrame>
      <p:sp>
        <p:nvSpPr>
          <p:cNvPr id="30" name="TextBox 29"/>
          <p:cNvSpPr txBox="1"/>
          <p:nvPr/>
        </p:nvSpPr>
        <p:spPr>
          <a:xfrm>
            <a:off x="3314700" y="4857750"/>
            <a:ext cx="1739900" cy="819150"/>
          </a:xfrm>
          <a:prstGeom prst="rect">
            <a:avLst/>
          </a:prstGeom>
          <a:solidFill>
            <a:schemeClr val="bg1"/>
          </a:solidFill>
        </p:spPr>
        <p:txBody>
          <a:bodyPr wrap="square" rtlCol="0">
            <a:spAutoFit/>
          </a:bodyPr>
          <a:lstStyle/>
          <a:p>
            <a:pPr>
              <a:lnSpc>
                <a:spcPct val="150000"/>
              </a:lnSpc>
            </a:pPr>
            <a:r>
              <a:rPr lang="es-ES_tradnl" sz="800" dirty="0" smtClean="0"/>
              <a:t>Banca/Financiero</a:t>
            </a:r>
          </a:p>
          <a:p>
            <a:pPr>
              <a:lnSpc>
                <a:spcPct val="150000"/>
              </a:lnSpc>
            </a:pPr>
            <a:r>
              <a:rPr lang="es-ES_tradnl" sz="800" dirty="0" smtClean="0"/>
              <a:t>Compras Minoristas</a:t>
            </a:r>
          </a:p>
          <a:p>
            <a:pPr>
              <a:lnSpc>
                <a:spcPct val="150000"/>
              </a:lnSpc>
            </a:pPr>
            <a:r>
              <a:rPr lang="es-ES_tradnl" sz="800" dirty="0" smtClean="0"/>
              <a:t>Música/Descargas Videos</a:t>
            </a:r>
          </a:p>
          <a:p>
            <a:pPr>
              <a:lnSpc>
                <a:spcPct val="150000"/>
              </a:lnSpc>
            </a:pPr>
            <a:r>
              <a:rPr lang="es-ES_tradnl" sz="800" dirty="0" smtClean="0"/>
              <a:t>Compras en línea/App Móvil</a:t>
            </a:r>
          </a:p>
        </p:txBody>
      </p:sp>
      <p:graphicFrame>
        <p:nvGraphicFramePr>
          <p:cNvPr id="31" name="Table 30"/>
          <p:cNvGraphicFramePr>
            <a:graphicFrameLocks noGrp="1"/>
          </p:cNvGraphicFramePr>
          <p:nvPr>
            <p:extLst>
              <p:ext uri="{D42A27DB-BD31-4B8C-83A1-F6EECF244321}">
                <p14:modId xmlns:p14="http://schemas.microsoft.com/office/powerpoint/2010/main" val="827815857"/>
              </p:ext>
            </p:extLst>
          </p:nvPr>
        </p:nvGraphicFramePr>
        <p:xfrm>
          <a:off x="4927600" y="5511800"/>
          <a:ext cx="6502400" cy="419100"/>
        </p:xfrm>
        <a:graphic>
          <a:graphicData uri="http://schemas.openxmlformats.org/drawingml/2006/table">
            <a:tbl>
              <a:tblPr firstRow="1" bandRow="1">
                <a:tableStyleId>{5C22544A-7EE6-4342-B048-85BDC9FD1C3A}</a:tableStyleId>
              </a:tblPr>
              <a:tblGrid>
                <a:gridCol w="1625600"/>
                <a:gridCol w="1625600"/>
                <a:gridCol w="1625600"/>
                <a:gridCol w="1625600"/>
              </a:tblGrid>
              <a:tr h="4191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_tradnl" sz="1000" b="0" noProof="0" dirty="0" smtClean="0">
                          <a:solidFill>
                            <a:srgbClr val="000000"/>
                          </a:solidFill>
                        </a:rPr>
                        <a:t>Teléfono Inteligente</a:t>
                      </a:r>
                    </a:p>
                    <a:p>
                      <a:pPr algn="ctr"/>
                      <a:endParaRPr lang="es-ES_tradnl" sz="1000" b="0" noProof="0" dirty="0">
                        <a:solidFill>
                          <a:srgbClr val="000000"/>
                        </a:solidFill>
                      </a:endParaRPr>
                    </a:p>
                  </a:txBody>
                  <a:tcPr>
                    <a:solidFill>
                      <a:srgbClr val="FF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_tradnl" sz="1000" b="0" noProof="0" dirty="0" smtClean="0">
                          <a:solidFill>
                            <a:srgbClr val="000000"/>
                          </a:solidFill>
                        </a:rPr>
                        <a:t>Tableta</a:t>
                      </a:r>
                    </a:p>
                    <a:p>
                      <a:pPr algn="ctr"/>
                      <a:endParaRPr lang="es-ES_tradnl" sz="1000" b="0" noProof="0" dirty="0">
                        <a:solidFill>
                          <a:srgbClr val="000000"/>
                        </a:solidFill>
                      </a:endParaRPr>
                    </a:p>
                  </a:txBody>
                  <a:tcPr>
                    <a:solidFill>
                      <a:srgbClr val="FF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_tradnl" sz="1000" b="0" noProof="0" dirty="0" smtClean="0">
                          <a:solidFill>
                            <a:srgbClr val="000000"/>
                          </a:solidFill>
                        </a:rPr>
                        <a:t>Laptop</a:t>
                      </a:r>
                      <a:endParaRPr lang="es-ES_tradnl" sz="1000" b="0" noProof="0" dirty="0">
                        <a:solidFill>
                          <a:srgbClr val="000000"/>
                        </a:solidFill>
                      </a:endParaRPr>
                    </a:p>
                  </a:txBody>
                  <a:tcPr>
                    <a:solidFill>
                      <a:srgbClr val="FF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_tradnl" sz="1000" b="0" noProof="0" dirty="0" smtClean="0">
                          <a:solidFill>
                            <a:srgbClr val="000000"/>
                          </a:solidFill>
                        </a:rPr>
                        <a:t>Desktop</a:t>
                      </a:r>
                    </a:p>
                  </a:txBody>
                  <a:tcPr>
                    <a:solidFill>
                      <a:srgbClr val="FFFFFF"/>
                    </a:solidFill>
                  </a:tcPr>
                </a:tc>
              </a:tr>
            </a:tbl>
          </a:graphicData>
        </a:graphic>
      </p:graphicFrame>
    </p:spTree>
    <p:extLst>
      <p:ext uri="{BB962C8B-B14F-4D97-AF65-F5344CB8AC3E}">
        <p14:creationId xmlns:p14="http://schemas.microsoft.com/office/powerpoint/2010/main" val="35111689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800" dirty="0" smtClean="0"/>
              <a:t>Los métodos comunes de pagos </a:t>
            </a:r>
            <a:r>
              <a:rPr lang="es-ES_tradnl" sz="2800" dirty="0"/>
              <a:t>usados por los </a:t>
            </a:r>
            <a:r>
              <a:rPr lang="es-ES_tradnl" sz="2800" dirty="0" err="1" smtClean="0"/>
              <a:t>Millennials</a:t>
            </a:r>
            <a:r>
              <a:rPr lang="es-ES_tradnl" sz="2800" dirty="0" smtClean="0"/>
              <a:t> Mexicanos también incluyen, además del </a:t>
            </a:r>
            <a:r>
              <a:rPr lang="es-ES_tradnl" sz="2800" dirty="0"/>
              <a:t>uso de efectivo, </a:t>
            </a:r>
            <a:r>
              <a:rPr lang="es-ES_tradnl" sz="2800" dirty="0" smtClean="0"/>
              <a:t>tarjetas de débito y PayPal. </a:t>
            </a:r>
            <a:endParaRPr lang="es-ES_tradnl" sz="2800" dirty="0"/>
          </a:p>
        </p:txBody>
      </p:sp>
      <p:sp>
        <p:nvSpPr>
          <p:cNvPr id="57" name="Rectangle 56"/>
          <p:cNvSpPr/>
          <p:nvPr/>
        </p:nvSpPr>
        <p:spPr>
          <a:xfrm>
            <a:off x="413476" y="2241560"/>
            <a:ext cx="3381909" cy="2112116"/>
          </a:xfrm>
          <a:prstGeom prst="rect">
            <a:avLst/>
          </a:prstGeom>
        </p:spPr>
        <p:txBody>
          <a:bodyPr wrap="square" anchor="t">
            <a:spAutoFit/>
          </a:bodyPr>
          <a:lstStyle/>
          <a:p>
            <a:pPr>
              <a:lnSpc>
                <a:spcPct val="85000"/>
              </a:lnSpc>
            </a:pPr>
            <a:r>
              <a:rPr lang="es-ES_tradnl" sz="1400" dirty="0" smtClean="0">
                <a:solidFill>
                  <a:schemeClr val="tx1">
                    <a:lumMod val="65000"/>
                    <a:lumOff val="35000"/>
                  </a:schemeClr>
                </a:solidFill>
              </a:rPr>
              <a:t>Los Mileniales Mayores (25-35 años de edad) tienen mayor probabilidad de usar tarjetas débito (72%) y PayPal (70%). Mileniales más Jóvenes (18-24 años de edad) varían en términos de sus métodos de pagos.</a:t>
            </a:r>
          </a:p>
          <a:p>
            <a:pPr>
              <a:lnSpc>
                <a:spcPct val="85000"/>
              </a:lnSpc>
            </a:pPr>
            <a:endParaRPr lang="es-ES_tradnl" sz="1400" dirty="0">
              <a:solidFill>
                <a:schemeClr val="tx1">
                  <a:lumMod val="65000"/>
                  <a:lumOff val="35000"/>
                </a:schemeClr>
              </a:solidFill>
            </a:endParaRPr>
          </a:p>
          <a:p>
            <a:pPr>
              <a:lnSpc>
                <a:spcPct val="85000"/>
              </a:lnSpc>
            </a:pPr>
            <a:r>
              <a:rPr lang="es-ES_tradnl" sz="1400" dirty="0" smtClean="0">
                <a:solidFill>
                  <a:schemeClr val="tx1">
                    <a:lumMod val="65000"/>
                    <a:lumOff val="35000"/>
                  </a:schemeClr>
                </a:solidFill>
              </a:rPr>
              <a:t>El uso de opciones más novedosas de pagos por 3</a:t>
            </a:r>
            <a:r>
              <a:rPr lang="es-ES_tradnl" sz="1400" baseline="30000" dirty="0" smtClean="0">
                <a:solidFill>
                  <a:schemeClr val="tx1">
                    <a:lumMod val="65000"/>
                    <a:lumOff val="35000"/>
                  </a:schemeClr>
                </a:solidFill>
              </a:rPr>
              <a:t>os</a:t>
            </a:r>
            <a:r>
              <a:rPr lang="es-ES_tradnl" sz="1400" dirty="0" smtClean="0">
                <a:solidFill>
                  <a:schemeClr val="tx1">
                    <a:lumMod val="65000"/>
                    <a:lumOff val="35000"/>
                  </a:schemeClr>
                </a:solidFill>
              </a:rPr>
              <a:t> (p.e., Amazon, peer-to-peer, cartera móvil, etc.) aun está emergiendo para compras en línea</a:t>
            </a:r>
          </a:p>
        </p:txBody>
      </p:sp>
      <p:graphicFrame>
        <p:nvGraphicFramePr>
          <p:cNvPr id="15" name="Chart 14"/>
          <p:cNvGraphicFramePr/>
          <p:nvPr>
            <p:extLst>
              <p:ext uri="{D42A27DB-BD31-4B8C-83A1-F6EECF244321}">
                <p14:modId xmlns:p14="http://schemas.microsoft.com/office/powerpoint/2010/main" val="4046565899"/>
              </p:ext>
            </p:extLst>
          </p:nvPr>
        </p:nvGraphicFramePr>
        <p:xfrm>
          <a:off x="4143375" y="1645283"/>
          <a:ext cx="7981950" cy="3944927"/>
        </p:xfrm>
        <a:graphic>
          <a:graphicData uri="http://schemas.openxmlformats.org/drawingml/2006/chart">
            <c:chart xmlns:c="http://schemas.openxmlformats.org/drawingml/2006/chart" xmlns:r="http://schemas.openxmlformats.org/officeDocument/2006/relationships" r:id="rId3"/>
          </a:graphicData>
        </a:graphic>
      </p:graphicFrame>
      <p:sp>
        <p:nvSpPr>
          <p:cNvPr id="38" name="TextBox 37"/>
          <p:cNvSpPr txBox="1"/>
          <p:nvPr/>
        </p:nvSpPr>
        <p:spPr>
          <a:xfrm>
            <a:off x="1872677" y="6519038"/>
            <a:ext cx="8675146" cy="200055"/>
          </a:xfrm>
          <a:prstGeom prst="rect">
            <a:avLst/>
          </a:prstGeom>
          <a:noFill/>
        </p:spPr>
        <p:txBody>
          <a:bodyPr wrap="square" rtlCol="0">
            <a:spAutoFit/>
          </a:bodyPr>
          <a:lstStyle>
            <a:defPPr>
              <a:defRPr lang="en-US"/>
            </a:defPPr>
            <a:lvl1pPr defTabSz="914340">
              <a:defRPr sz="700">
                <a:solidFill>
                  <a:schemeClr val="bg1">
                    <a:lumMod val="65000"/>
                  </a:schemeClr>
                </a:solidFill>
              </a:defRPr>
            </a:lvl1pPr>
            <a:lvl2pPr marL="457170" defTabSz="914340"/>
            <a:lvl3pPr marL="914340" defTabSz="914340"/>
            <a:lvl4pPr marL="1371511" defTabSz="914340"/>
            <a:lvl5pPr marL="1828681" defTabSz="914340"/>
            <a:lvl6pPr marL="2285852" defTabSz="914340"/>
            <a:lvl7pPr marL="2743022" defTabSz="914340"/>
            <a:lvl8pPr marL="3200193" defTabSz="914340"/>
            <a:lvl9pPr marL="3657363" defTabSz="914340"/>
          </a:lstStyle>
          <a:p>
            <a:r>
              <a:rPr lang="es-ES_tradnl" dirty="0" smtClean="0"/>
              <a:t>P: ¿Cuáles de los siguientes métodos de pago ha usado en los últimos 60 días?</a:t>
            </a:r>
            <a:endParaRPr lang="es-ES_tradnl" dirty="0"/>
          </a:p>
        </p:txBody>
      </p:sp>
      <p:sp>
        <p:nvSpPr>
          <p:cNvPr id="39" name="TextBox 38"/>
          <p:cNvSpPr txBox="1"/>
          <p:nvPr/>
        </p:nvSpPr>
        <p:spPr>
          <a:xfrm>
            <a:off x="6726071" y="1570277"/>
            <a:ext cx="2816558" cy="307777"/>
          </a:xfrm>
          <a:prstGeom prst="rect">
            <a:avLst/>
          </a:prstGeom>
          <a:noFill/>
        </p:spPr>
        <p:txBody>
          <a:bodyPr wrap="square" rtlCol="0">
            <a:spAutoFit/>
          </a:bodyPr>
          <a:lstStyle/>
          <a:p>
            <a:pPr algn="ctr"/>
            <a:r>
              <a:rPr lang="es-ES_tradnl" sz="1400" b="1" dirty="0" smtClean="0">
                <a:solidFill>
                  <a:schemeClr val="tx1">
                    <a:lumMod val="85000"/>
                    <a:lumOff val="15000"/>
                  </a:schemeClr>
                </a:solidFill>
              </a:rPr>
              <a:t>Métodos de Pago</a:t>
            </a:r>
            <a:endParaRPr lang="es-ES_tradnl" sz="1400" b="1" dirty="0">
              <a:solidFill>
                <a:schemeClr val="tx1">
                  <a:lumMod val="85000"/>
                  <a:lumOff val="15000"/>
                </a:schemeClr>
              </a:solidFill>
            </a:endParaRPr>
          </a:p>
        </p:txBody>
      </p:sp>
      <p:sp>
        <p:nvSpPr>
          <p:cNvPr id="22" name="Right Bracket 21"/>
          <p:cNvSpPr/>
          <p:nvPr/>
        </p:nvSpPr>
        <p:spPr>
          <a:xfrm rot="16200000">
            <a:off x="6101226" y="548617"/>
            <a:ext cx="140500" cy="3558294"/>
          </a:xfrm>
          <a:prstGeom prst="rightBracket">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dirty="0"/>
          </a:p>
        </p:txBody>
      </p:sp>
      <p:sp>
        <p:nvSpPr>
          <p:cNvPr id="23" name="TextBox 22"/>
          <p:cNvSpPr txBox="1"/>
          <p:nvPr/>
        </p:nvSpPr>
        <p:spPr>
          <a:xfrm>
            <a:off x="4522291" y="2020956"/>
            <a:ext cx="3298370" cy="276999"/>
          </a:xfrm>
          <a:prstGeom prst="rect">
            <a:avLst/>
          </a:prstGeom>
          <a:noFill/>
        </p:spPr>
        <p:txBody>
          <a:bodyPr wrap="square" rtlCol="0">
            <a:spAutoFit/>
          </a:bodyPr>
          <a:lstStyle/>
          <a:p>
            <a:pPr algn="ctr"/>
            <a:r>
              <a:rPr lang="es-ES_tradnl" sz="1200" dirty="0" smtClean="0">
                <a:solidFill>
                  <a:schemeClr val="accent1"/>
                </a:solidFill>
              </a:rPr>
              <a:t>Métodos Más Tradicionales</a:t>
            </a:r>
            <a:endParaRPr lang="es-ES_tradnl" sz="1200" dirty="0">
              <a:solidFill>
                <a:schemeClr val="accent1"/>
              </a:solidFill>
            </a:endParaRPr>
          </a:p>
        </p:txBody>
      </p:sp>
      <p:sp>
        <p:nvSpPr>
          <p:cNvPr id="24" name="Right Bracket 23"/>
          <p:cNvSpPr/>
          <p:nvPr/>
        </p:nvSpPr>
        <p:spPr>
          <a:xfrm rot="16200000">
            <a:off x="10011788" y="1033059"/>
            <a:ext cx="141737" cy="3589635"/>
          </a:xfrm>
          <a:prstGeom prst="rightBracket">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dirty="0"/>
          </a:p>
        </p:txBody>
      </p:sp>
      <p:sp>
        <p:nvSpPr>
          <p:cNvPr id="25" name="TextBox 24"/>
          <p:cNvSpPr txBox="1"/>
          <p:nvPr/>
        </p:nvSpPr>
        <p:spPr>
          <a:xfrm>
            <a:off x="8433471" y="2520450"/>
            <a:ext cx="3298370" cy="276999"/>
          </a:xfrm>
          <a:prstGeom prst="rect">
            <a:avLst/>
          </a:prstGeom>
          <a:noFill/>
        </p:spPr>
        <p:txBody>
          <a:bodyPr wrap="square" rtlCol="0">
            <a:spAutoFit/>
          </a:bodyPr>
          <a:lstStyle/>
          <a:p>
            <a:pPr algn="ctr"/>
            <a:r>
              <a:rPr lang="es-ES_tradnl" sz="1200" dirty="0" smtClean="0">
                <a:solidFill>
                  <a:schemeClr val="accent1"/>
                </a:solidFill>
              </a:rPr>
              <a:t>Métodos Nuevos por Vía de  3</a:t>
            </a:r>
            <a:r>
              <a:rPr lang="es-ES_tradnl" sz="1200" baseline="30000" dirty="0" smtClean="0">
                <a:solidFill>
                  <a:schemeClr val="accent1"/>
                </a:solidFill>
              </a:rPr>
              <a:t>os</a:t>
            </a:r>
            <a:endParaRPr lang="es-ES_tradnl" sz="1200" dirty="0">
              <a:solidFill>
                <a:schemeClr val="accent1"/>
              </a:solidFill>
            </a:endParaRPr>
          </a:p>
        </p:txBody>
      </p:sp>
      <p:cxnSp>
        <p:nvCxnSpPr>
          <p:cNvPr id="26" name="Straight Connector 25"/>
          <p:cNvCxnSpPr/>
          <p:nvPr/>
        </p:nvCxnSpPr>
        <p:spPr>
          <a:xfrm>
            <a:off x="426177" y="4415267"/>
            <a:ext cx="3237837"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413477" y="2151294"/>
            <a:ext cx="3237837"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4485126" y="5562535"/>
            <a:ext cx="1255274" cy="400110"/>
          </a:xfrm>
          <a:prstGeom prst="rect">
            <a:avLst/>
          </a:prstGeom>
          <a:noFill/>
        </p:spPr>
        <p:txBody>
          <a:bodyPr wrap="square" rtlCol="0">
            <a:spAutoFit/>
          </a:bodyPr>
          <a:lstStyle/>
          <a:p>
            <a:r>
              <a:rPr lang="es-ES_tradnl" sz="1000" dirty="0" smtClean="0">
                <a:solidFill>
                  <a:schemeClr val="accent4"/>
                </a:solidFill>
              </a:rPr>
              <a:t>25-34 años. (72%)</a:t>
            </a:r>
          </a:p>
          <a:p>
            <a:r>
              <a:rPr lang="es-ES_tradnl" sz="1000" dirty="0" smtClean="0">
                <a:solidFill>
                  <a:schemeClr val="accent4"/>
                </a:solidFill>
              </a:rPr>
              <a:t>18-24 años. (52%)</a:t>
            </a:r>
            <a:endParaRPr lang="es-ES_tradnl" sz="1000" dirty="0">
              <a:solidFill>
                <a:schemeClr val="accent4"/>
              </a:solidFill>
            </a:endParaRPr>
          </a:p>
        </p:txBody>
      </p:sp>
      <p:cxnSp>
        <p:nvCxnSpPr>
          <p:cNvPr id="37" name="Straight Connector 36"/>
          <p:cNvCxnSpPr/>
          <p:nvPr/>
        </p:nvCxnSpPr>
        <p:spPr>
          <a:xfrm flipV="1">
            <a:off x="5443610" y="5254204"/>
            <a:ext cx="0" cy="336006"/>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6014969" y="5562535"/>
            <a:ext cx="1249431" cy="400110"/>
          </a:xfrm>
          <a:prstGeom prst="rect">
            <a:avLst/>
          </a:prstGeom>
          <a:noFill/>
        </p:spPr>
        <p:txBody>
          <a:bodyPr wrap="square" rtlCol="0">
            <a:spAutoFit/>
          </a:bodyPr>
          <a:lstStyle/>
          <a:p>
            <a:r>
              <a:rPr lang="es-ES_tradnl" sz="1000" dirty="0" smtClean="0">
                <a:solidFill>
                  <a:schemeClr val="accent4"/>
                </a:solidFill>
              </a:rPr>
              <a:t>25-34 años. (55%)</a:t>
            </a:r>
          </a:p>
          <a:p>
            <a:r>
              <a:rPr lang="es-ES_tradnl" sz="1000" dirty="0" smtClean="0">
                <a:solidFill>
                  <a:schemeClr val="accent4"/>
                </a:solidFill>
              </a:rPr>
              <a:t>18-24 años. (37%)</a:t>
            </a:r>
            <a:endParaRPr lang="es-ES_tradnl" sz="1000" dirty="0">
              <a:solidFill>
                <a:schemeClr val="accent4"/>
              </a:solidFill>
            </a:endParaRPr>
          </a:p>
        </p:txBody>
      </p:sp>
      <p:cxnSp>
        <p:nvCxnSpPr>
          <p:cNvPr id="41" name="Straight Connector 40"/>
          <p:cNvCxnSpPr/>
          <p:nvPr/>
        </p:nvCxnSpPr>
        <p:spPr>
          <a:xfrm flipV="1">
            <a:off x="6276368" y="5272677"/>
            <a:ext cx="0" cy="336006"/>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8287839" y="5562535"/>
            <a:ext cx="1224461" cy="400110"/>
          </a:xfrm>
          <a:prstGeom prst="rect">
            <a:avLst/>
          </a:prstGeom>
          <a:noFill/>
        </p:spPr>
        <p:txBody>
          <a:bodyPr wrap="square" rtlCol="0">
            <a:spAutoFit/>
          </a:bodyPr>
          <a:lstStyle/>
          <a:p>
            <a:r>
              <a:rPr lang="es-ES_tradnl" sz="1000" dirty="0" smtClean="0">
                <a:solidFill>
                  <a:schemeClr val="accent4"/>
                </a:solidFill>
              </a:rPr>
              <a:t>25-34 años. (70%)</a:t>
            </a:r>
          </a:p>
          <a:p>
            <a:r>
              <a:rPr lang="es-ES_tradnl" sz="1000" dirty="0" smtClean="0">
                <a:solidFill>
                  <a:schemeClr val="accent4"/>
                </a:solidFill>
              </a:rPr>
              <a:t>18-24 años. (45%)</a:t>
            </a:r>
            <a:endParaRPr lang="es-ES_tradnl" sz="1000" dirty="0">
              <a:solidFill>
                <a:schemeClr val="accent4"/>
              </a:solidFill>
            </a:endParaRPr>
          </a:p>
        </p:txBody>
      </p:sp>
      <p:cxnSp>
        <p:nvCxnSpPr>
          <p:cNvPr id="19" name="Straight Connector 18"/>
          <p:cNvCxnSpPr/>
          <p:nvPr/>
        </p:nvCxnSpPr>
        <p:spPr>
          <a:xfrm flipV="1">
            <a:off x="8538352" y="5162550"/>
            <a:ext cx="0" cy="336006"/>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6FE306A7-A228-4E07-8D4E-C1DA2C3F3993}" type="slidenum">
              <a:rPr lang="es-ES_tradnl" smtClean="0"/>
              <a:pPr/>
              <a:t>12</a:t>
            </a:fld>
            <a:endParaRPr lang="es-ES_tradnl" dirty="0"/>
          </a:p>
        </p:txBody>
      </p:sp>
    </p:spTree>
    <p:extLst>
      <p:ext uri="{BB962C8B-B14F-4D97-AF65-F5344CB8AC3E}">
        <p14:creationId xmlns:p14="http://schemas.microsoft.com/office/powerpoint/2010/main" val="32986940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549" y="292608"/>
            <a:ext cx="11855451" cy="874319"/>
          </a:xfrm>
        </p:spPr>
        <p:txBody>
          <a:bodyPr/>
          <a:lstStyle/>
          <a:p>
            <a:r>
              <a:rPr lang="es-ES_tradnl" sz="2800" dirty="0" smtClean="0"/>
              <a:t>El punto de compra para cada dispositivo varía, con empresas de telecomunicaciones siendo el canal primario para teléfonos inteligentes y una mezcla de proveedores para las tabletas y laptops</a:t>
            </a:r>
            <a:endParaRPr lang="es-ES_tradnl" sz="2800" dirty="0"/>
          </a:p>
        </p:txBody>
      </p:sp>
      <p:sp>
        <p:nvSpPr>
          <p:cNvPr id="57" name="Rectangle 56"/>
          <p:cNvSpPr/>
          <p:nvPr/>
        </p:nvSpPr>
        <p:spPr>
          <a:xfrm>
            <a:off x="413477" y="1880220"/>
            <a:ext cx="3350638" cy="3938001"/>
          </a:xfrm>
          <a:prstGeom prst="rect">
            <a:avLst/>
          </a:prstGeom>
        </p:spPr>
        <p:txBody>
          <a:bodyPr wrap="square" anchor="t">
            <a:spAutoFit/>
          </a:bodyPr>
          <a:lstStyle/>
          <a:p>
            <a:pPr>
              <a:lnSpc>
                <a:spcPct val="85000"/>
              </a:lnSpc>
            </a:pPr>
            <a:r>
              <a:rPr lang="es-ES_tradnl" sz="1400" dirty="0" smtClean="0">
                <a:solidFill>
                  <a:schemeClr val="tx1">
                    <a:lumMod val="65000"/>
                    <a:lumOff val="35000"/>
                  </a:schemeClr>
                </a:solidFill>
              </a:rPr>
              <a:t>Las compras hechas por laptop y tableta están mezcladas entre el operador móvil, fabricante, y/o y comercio minorista.</a:t>
            </a:r>
          </a:p>
          <a:p>
            <a:pPr>
              <a:lnSpc>
                <a:spcPct val="85000"/>
              </a:lnSpc>
            </a:pPr>
            <a:endParaRPr lang="es-ES_tradnl" sz="1400" dirty="0">
              <a:solidFill>
                <a:schemeClr val="tx1">
                  <a:lumMod val="65000"/>
                  <a:lumOff val="35000"/>
                </a:schemeClr>
              </a:solidFill>
            </a:endParaRPr>
          </a:p>
          <a:p>
            <a:pPr>
              <a:lnSpc>
                <a:spcPct val="85000"/>
              </a:lnSpc>
            </a:pPr>
            <a:r>
              <a:rPr lang="es-ES_tradnl" sz="1400" dirty="0" smtClean="0">
                <a:solidFill>
                  <a:schemeClr val="tx1">
                    <a:lumMod val="65000"/>
                    <a:lumOff val="35000"/>
                  </a:schemeClr>
                </a:solidFill>
              </a:rPr>
              <a:t>Para dispositivos portátiles es más frecuente que el fabricante sea el canal de compras principal.</a:t>
            </a:r>
          </a:p>
          <a:p>
            <a:pPr>
              <a:lnSpc>
                <a:spcPct val="85000"/>
              </a:lnSpc>
            </a:pPr>
            <a:endParaRPr lang="es-ES_tradnl" sz="1400" dirty="0" smtClean="0">
              <a:solidFill>
                <a:schemeClr val="tx1">
                  <a:lumMod val="65000"/>
                  <a:lumOff val="35000"/>
                </a:schemeClr>
              </a:solidFill>
            </a:endParaRPr>
          </a:p>
          <a:p>
            <a:pPr>
              <a:lnSpc>
                <a:spcPct val="85000"/>
              </a:lnSpc>
            </a:pPr>
            <a:r>
              <a:rPr lang="es-ES_tradnl" sz="1400" dirty="0" smtClean="0">
                <a:solidFill>
                  <a:schemeClr val="tx1">
                    <a:lumMod val="65000"/>
                    <a:lumOff val="35000"/>
                  </a:schemeClr>
                </a:solidFill>
              </a:rPr>
              <a:t>Con respecto a computadoras de escritorio, los </a:t>
            </a:r>
            <a:r>
              <a:rPr lang="es-ES_tradnl" sz="1400" dirty="0" err="1" smtClean="0">
                <a:solidFill>
                  <a:schemeClr val="tx1">
                    <a:lumMod val="65000"/>
                    <a:lumOff val="35000"/>
                  </a:schemeClr>
                </a:solidFill>
              </a:rPr>
              <a:t>Millennials</a:t>
            </a:r>
            <a:r>
              <a:rPr lang="es-ES_tradnl" sz="1400" dirty="0" smtClean="0">
                <a:solidFill>
                  <a:schemeClr val="tx1">
                    <a:lumMod val="65000"/>
                    <a:lumOff val="35000"/>
                  </a:schemeClr>
                </a:solidFill>
              </a:rPr>
              <a:t> tienen una cierta probabilidad mayor de comprarlas en el local de un comercio minorista; sin embargo, la tercera parte también buscan el fabricante.</a:t>
            </a:r>
          </a:p>
          <a:p>
            <a:pPr>
              <a:lnSpc>
                <a:spcPct val="85000"/>
              </a:lnSpc>
            </a:pPr>
            <a:endParaRPr lang="es-ES_tradnl" sz="1400" dirty="0">
              <a:solidFill>
                <a:schemeClr val="tx1">
                  <a:lumMod val="65000"/>
                  <a:lumOff val="35000"/>
                </a:schemeClr>
              </a:solidFill>
            </a:endParaRPr>
          </a:p>
          <a:p>
            <a:pPr>
              <a:lnSpc>
                <a:spcPct val="85000"/>
              </a:lnSpc>
            </a:pPr>
            <a:r>
              <a:rPr lang="es-ES_tradnl" sz="1400" dirty="0" smtClean="0">
                <a:solidFill>
                  <a:schemeClr val="tx1">
                    <a:lumMod val="65000"/>
                    <a:lumOff val="35000"/>
                  </a:schemeClr>
                </a:solidFill>
              </a:rPr>
              <a:t>A pesar de estas variaciones, un punto constante a lo largo y ancho de las compras con dispositivos es que los </a:t>
            </a:r>
            <a:r>
              <a:rPr lang="es-ES_tradnl" sz="1400" dirty="0" err="1" smtClean="0">
                <a:solidFill>
                  <a:schemeClr val="tx1">
                    <a:lumMod val="65000"/>
                    <a:lumOff val="35000"/>
                  </a:schemeClr>
                </a:solidFill>
              </a:rPr>
              <a:t>Millennials</a:t>
            </a:r>
            <a:r>
              <a:rPr lang="es-ES_tradnl" sz="1400" dirty="0" smtClean="0">
                <a:solidFill>
                  <a:schemeClr val="tx1">
                    <a:lumMod val="65000"/>
                    <a:lumOff val="35000"/>
                  </a:schemeClr>
                </a:solidFill>
              </a:rPr>
              <a:t> casi siempre pagan el precio completo, en vez de ser ofrecidos programas a pagos, arrendamiento, o subsidios.</a:t>
            </a:r>
            <a:endParaRPr lang="es-ES_tradnl" sz="1400" dirty="0">
              <a:solidFill>
                <a:schemeClr val="tx1">
                  <a:lumMod val="65000"/>
                  <a:lumOff val="35000"/>
                </a:schemeClr>
              </a:solidFill>
            </a:endParaRPr>
          </a:p>
        </p:txBody>
      </p:sp>
      <p:sp>
        <p:nvSpPr>
          <p:cNvPr id="38" name="TextBox 37"/>
          <p:cNvSpPr txBox="1"/>
          <p:nvPr/>
        </p:nvSpPr>
        <p:spPr>
          <a:xfrm>
            <a:off x="1923365" y="6478878"/>
            <a:ext cx="3120710" cy="307777"/>
          </a:xfrm>
          <a:prstGeom prst="rect">
            <a:avLst/>
          </a:prstGeom>
          <a:noFill/>
        </p:spPr>
        <p:txBody>
          <a:bodyPr wrap="square" rtlCol="0">
            <a:spAutoFit/>
          </a:bodyPr>
          <a:lstStyle>
            <a:defPPr>
              <a:defRPr lang="en-US"/>
            </a:defPPr>
            <a:lvl1pPr defTabSz="914340">
              <a:defRPr sz="700">
                <a:solidFill>
                  <a:schemeClr val="bg1">
                    <a:lumMod val="65000"/>
                  </a:schemeClr>
                </a:solidFill>
              </a:defRPr>
            </a:lvl1pPr>
            <a:lvl2pPr marL="457170" defTabSz="914340"/>
            <a:lvl3pPr marL="914340" defTabSz="914340"/>
            <a:lvl4pPr marL="1371511" defTabSz="914340"/>
            <a:lvl5pPr marL="1828681" defTabSz="914340"/>
            <a:lvl6pPr marL="2285852" defTabSz="914340"/>
            <a:lvl7pPr marL="2743022" defTabSz="914340"/>
            <a:lvl8pPr marL="3200193" defTabSz="914340"/>
            <a:lvl9pPr marL="3657363" defTabSz="914340"/>
          </a:lstStyle>
          <a:p>
            <a:r>
              <a:rPr lang="es-ES_tradnl" dirty="0" smtClean="0"/>
              <a:t>P: ¿Para los dispositivos que usó, adónde fueron comprados?</a:t>
            </a:r>
          </a:p>
          <a:p>
            <a:r>
              <a:rPr lang="es-ES_tradnl" dirty="0" smtClean="0"/>
              <a:t> P: ¿Para los dispositivos que usó, usted……?</a:t>
            </a:r>
            <a:endParaRPr lang="es-ES_tradnl" dirty="0"/>
          </a:p>
        </p:txBody>
      </p:sp>
      <p:sp>
        <p:nvSpPr>
          <p:cNvPr id="26" name="TextBox 25"/>
          <p:cNvSpPr txBox="1"/>
          <p:nvPr/>
        </p:nvSpPr>
        <p:spPr>
          <a:xfrm>
            <a:off x="6695888" y="1434024"/>
            <a:ext cx="2816558" cy="492443"/>
          </a:xfrm>
          <a:prstGeom prst="rect">
            <a:avLst/>
          </a:prstGeom>
          <a:noFill/>
        </p:spPr>
        <p:txBody>
          <a:bodyPr wrap="square" rtlCol="0">
            <a:spAutoFit/>
          </a:bodyPr>
          <a:lstStyle/>
          <a:p>
            <a:pPr algn="ctr"/>
            <a:r>
              <a:rPr lang="es-ES_tradnl" sz="1400" b="1" dirty="0" smtClean="0">
                <a:solidFill>
                  <a:schemeClr val="tx1">
                    <a:lumMod val="85000"/>
                    <a:lumOff val="15000"/>
                  </a:schemeClr>
                </a:solidFill>
              </a:rPr>
              <a:t>Canal de Compras*</a:t>
            </a:r>
          </a:p>
          <a:p>
            <a:pPr lvl="0" algn="ctr"/>
            <a:r>
              <a:rPr lang="es-ES_tradnl" sz="900" i="1" dirty="0" smtClean="0">
                <a:solidFill>
                  <a:prstClr val="black"/>
                </a:solidFill>
              </a:rPr>
              <a:t>(</a:t>
            </a:r>
            <a:r>
              <a:rPr lang="es-ES_tradnl" sz="1100" dirty="0" smtClean="0">
                <a:solidFill>
                  <a:schemeClr val="tx1">
                    <a:lumMod val="85000"/>
                    <a:lumOff val="15000"/>
                  </a:schemeClr>
                </a:solidFill>
              </a:rPr>
              <a:t>entre usuarios de cada dispositivo)</a:t>
            </a:r>
            <a:endParaRPr lang="es-ES_tradnl" sz="1100" dirty="0">
              <a:solidFill>
                <a:schemeClr val="tx1">
                  <a:lumMod val="85000"/>
                  <a:lumOff val="15000"/>
                </a:schemeClr>
              </a:solidFill>
            </a:endParaRPr>
          </a:p>
        </p:txBody>
      </p:sp>
      <p:graphicFrame>
        <p:nvGraphicFramePr>
          <p:cNvPr id="28" name="Chart 27"/>
          <p:cNvGraphicFramePr/>
          <p:nvPr>
            <p:extLst>
              <p:ext uri="{D42A27DB-BD31-4B8C-83A1-F6EECF244321}">
                <p14:modId xmlns:p14="http://schemas.microsoft.com/office/powerpoint/2010/main" val="2645262291"/>
              </p:ext>
            </p:extLst>
          </p:nvPr>
        </p:nvGraphicFramePr>
        <p:xfrm>
          <a:off x="4443898" y="1621474"/>
          <a:ext cx="7436956" cy="203468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9" name="Chart 28"/>
          <p:cNvGraphicFramePr/>
          <p:nvPr>
            <p:extLst>
              <p:ext uri="{D42A27DB-BD31-4B8C-83A1-F6EECF244321}">
                <p14:modId xmlns:p14="http://schemas.microsoft.com/office/powerpoint/2010/main" val="2071026873"/>
              </p:ext>
            </p:extLst>
          </p:nvPr>
        </p:nvGraphicFramePr>
        <p:xfrm>
          <a:off x="10192229" y="1233074"/>
          <a:ext cx="1630200" cy="665682"/>
        </p:xfrm>
        <a:graphic>
          <a:graphicData uri="http://schemas.openxmlformats.org/drawingml/2006/chart">
            <c:chart xmlns:c="http://schemas.openxmlformats.org/drawingml/2006/chart" xmlns:r="http://schemas.openxmlformats.org/officeDocument/2006/relationships" r:id="rId4"/>
          </a:graphicData>
        </a:graphic>
      </p:graphicFrame>
      <p:sp>
        <p:nvSpPr>
          <p:cNvPr id="37" name="TextBox 36"/>
          <p:cNvSpPr txBox="1"/>
          <p:nvPr/>
        </p:nvSpPr>
        <p:spPr>
          <a:xfrm>
            <a:off x="6756967" y="3860182"/>
            <a:ext cx="2816558" cy="492443"/>
          </a:xfrm>
          <a:prstGeom prst="rect">
            <a:avLst/>
          </a:prstGeom>
          <a:noFill/>
        </p:spPr>
        <p:txBody>
          <a:bodyPr wrap="square" rtlCol="0">
            <a:spAutoFit/>
          </a:bodyPr>
          <a:lstStyle/>
          <a:p>
            <a:pPr algn="ctr"/>
            <a:r>
              <a:rPr lang="es-ES_tradnl" sz="1400" b="1" dirty="0" smtClean="0">
                <a:solidFill>
                  <a:schemeClr val="tx1">
                    <a:lumMod val="85000"/>
                    <a:lumOff val="15000"/>
                  </a:schemeClr>
                </a:solidFill>
              </a:rPr>
              <a:t>Pago*</a:t>
            </a:r>
          </a:p>
          <a:p>
            <a:pPr lvl="0" algn="ctr"/>
            <a:r>
              <a:rPr lang="es-ES_tradnl" sz="1100" dirty="0" smtClean="0">
                <a:solidFill>
                  <a:schemeClr val="tx1">
                    <a:lumMod val="85000"/>
                    <a:lumOff val="15000"/>
                  </a:schemeClr>
                </a:solidFill>
              </a:rPr>
              <a:t>(entre usuarios de cada dispositivo)</a:t>
            </a:r>
            <a:endParaRPr lang="es-ES_tradnl" sz="1400" dirty="0">
              <a:solidFill>
                <a:schemeClr val="tx1">
                  <a:lumMod val="85000"/>
                  <a:lumOff val="15000"/>
                </a:schemeClr>
              </a:solidFill>
            </a:endParaRPr>
          </a:p>
        </p:txBody>
      </p:sp>
      <p:graphicFrame>
        <p:nvGraphicFramePr>
          <p:cNvPr id="41" name="Chart 40"/>
          <p:cNvGraphicFramePr/>
          <p:nvPr>
            <p:extLst>
              <p:ext uri="{D42A27DB-BD31-4B8C-83A1-F6EECF244321}">
                <p14:modId xmlns:p14="http://schemas.microsoft.com/office/powerpoint/2010/main" val="531998528"/>
              </p:ext>
            </p:extLst>
          </p:nvPr>
        </p:nvGraphicFramePr>
        <p:xfrm>
          <a:off x="10410056" y="4202627"/>
          <a:ext cx="1781944" cy="101150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9" name="Chart 18"/>
          <p:cNvGraphicFramePr/>
          <p:nvPr>
            <p:extLst>
              <p:ext uri="{D42A27DB-BD31-4B8C-83A1-F6EECF244321}">
                <p14:modId xmlns:p14="http://schemas.microsoft.com/office/powerpoint/2010/main" val="3382186718"/>
              </p:ext>
            </p:extLst>
          </p:nvPr>
        </p:nvGraphicFramePr>
        <p:xfrm>
          <a:off x="4492930" y="4386328"/>
          <a:ext cx="7436956" cy="2034681"/>
        </p:xfrm>
        <a:graphic>
          <a:graphicData uri="http://schemas.openxmlformats.org/drawingml/2006/chart">
            <c:chart xmlns:c="http://schemas.openxmlformats.org/drawingml/2006/chart" xmlns:r="http://schemas.openxmlformats.org/officeDocument/2006/relationships" r:id="rId6"/>
          </a:graphicData>
        </a:graphic>
      </p:graphicFrame>
      <p:sp>
        <p:nvSpPr>
          <p:cNvPr id="20" name="TextBox 19"/>
          <p:cNvSpPr txBox="1"/>
          <p:nvPr/>
        </p:nvSpPr>
        <p:spPr>
          <a:xfrm>
            <a:off x="4969788" y="6580041"/>
            <a:ext cx="2454342" cy="200055"/>
          </a:xfrm>
          <a:prstGeom prst="rect">
            <a:avLst/>
          </a:prstGeom>
          <a:noFill/>
        </p:spPr>
        <p:txBody>
          <a:bodyPr wrap="square" rtlCol="0">
            <a:spAutoFit/>
          </a:bodyPr>
          <a:lstStyle>
            <a:defPPr>
              <a:defRPr lang="en-US"/>
            </a:defPPr>
            <a:lvl1pPr defTabSz="914340">
              <a:defRPr sz="700">
                <a:solidFill>
                  <a:schemeClr val="bg1">
                    <a:lumMod val="65000"/>
                  </a:schemeClr>
                </a:solidFill>
              </a:defRPr>
            </a:lvl1pPr>
            <a:lvl2pPr marL="457170" defTabSz="914340"/>
            <a:lvl3pPr marL="914340" defTabSz="914340"/>
            <a:lvl4pPr marL="1371511" defTabSz="914340"/>
            <a:lvl5pPr marL="1828681" defTabSz="914340"/>
            <a:lvl6pPr marL="2285852" defTabSz="914340"/>
            <a:lvl7pPr marL="2743022" defTabSz="914340"/>
            <a:lvl8pPr marL="3200193" defTabSz="914340"/>
            <a:lvl9pPr marL="3657363" defTabSz="914340"/>
          </a:lstStyle>
          <a:p>
            <a:r>
              <a:rPr lang="es-ES_tradnl" dirty="0" smtClean="0"/>
              <a:t>*Entre los que pudieron dar una respuesta</a:t>
            </a:r>
            <a:endParaRPr lang="es-ES_tradnl" dirty="0"/>
          </a:p>
        </p:txBody>
      </p:sp>
      <p:cxnSp>
        <p:nvCxnSpPr>
          <p:cNvPr id="21" name="Straight Arrow Connector 20"/>
          <p:cNvCxnSpPr/>
          <p:nvPr/>
        </p:nvCxnSpPr>
        <p:spPr>
          <a:xfrm>
            <a:off x="4492930" y="3757317"/>
            <a:ext cx="6972300" cy="0"/>
          </a:xfrm>
          <a:prstGeom prst="straightConnector1">
            <a:avLst/>
          </a:prstGeom>
          <a:ln>
            <a:solidFill>
              <a:schemeClr val="bg1">
                <a:lumMod val="85000"/>
              </a:schemeClr>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00777" y="5966659"/>
            <a:ext cx="3237837"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13477" y="1773496"/>
            <a:ext cx="3237837"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6FE306A7-A228-4E07-8D4E-C1DA2C3F3993}" type="slidenum">
              <a:rPr lang="es-ES_tradnl" smtClean="0"/>
              <a:pPr/>
              <a:t>13</a:t>
            </a:fld>
            <a:endParaRPr lang="es-ES_tradnl" dirty="0"/>
          </a:p>
        </p:txBody>
      </p:sp>
    </p:spTree>
    <p:extLst>
      <p:ext uri="{BB962C8B-B14F-4D97-AF65-F5344CB8AC3E}">
        <p14:creationId xmlns:p14="http://schemas.microsoft.com/office/powerpoint/2010/main" val="10297525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 name="Chart 45"/>
          <p:cNvGraphicFramePr/>
          <p:nvPr>
            <p:extLst>
              <p:ext uri="{D42A27DB-BD31-4B8C-83A1-F6EECF244321}">
                <p14:modId xmlns:p14="http://schemas.microsoft.com/office/powerpoint/2010/main" val="2331874974"/>
              </p:ext>
            </p:extLst>
          </p:nvPr>
        </p:nvGraphicFramePr>
        <p:xfrm>
          <a:off x="8256135" y="4029680"/>
          <a:ext cx="3429510" cy="16830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7" name="Chart 46"/>
          <p:cNvGraphicFramePr/>
          <p:nvPr>
            <p:extLst>
              <p:ext uri="{D42A27DB-BD31-4B8C-83A1-F6EECF244321}">
                <p14:modId xmlns:p14="http://schemas.microsoft.com/office/powerpoint/2010/main" val="82585445"/>
              </p:ext>
            </p:extLst>
          </p:nvPr>
        </p:nvGraphicFramePr>
        <p:xfrm>
          <a:off x="9638790" y="4029680"/>
          <a:ext cx="3429510" cy="168307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5" name="Chart 44"/>
          <p:cNvGraphicFramePr/>
          <p:nvPr>
            <p:extLst>
              <p:ext uri="{D42A27DB-BD31-4B8C-83A1-F6EECF244321}">
                <p14:modId xmlns:p14="http://schemas.microsoft.com/office/powerpoint/2010/main" val="2160288044"/>
              </p:ext>
            </p:extLst>
          </p:nvPr>
        </p:nvGraphicFramePr>
        <p:xfrm>
          <a:off x="6777061" y="4031525"/>
          <a:ext cx="3429510" cy="168307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Chart 6"/>
          <p:cNvGraphicFramePr/>
          <p:nvPr>
            <p:extLst>
              <p:ext uri="{D42A27DB-BD31-4B8C-83A1-F6EECF244321}">
                <p14:modId xmlns:p14="http://schemas.microsoft.com/office/powerpoint/2010/main" val="2604788521"/>
              </p:ext>
            </p:extLst>
          </p:nvPr>
        </p:nvGraphicFramePr>
        <p:xfrm>
          <a:off x="3890198" y="4029680"/>
          <a:ext cx="3429510" cy="168307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44" name="Chart 43"/>
          <p:cNvGraphicFramePr/>
          <p:nvPr>
            <p:extLst>
              <p:ext uri="{D42A27DB-BD31-4B8C-83A1-F6EECF244321}">
                <p14:modId xmlns:p14="http://schemas.microsoft.com/office/powerpoint/2010/main" val="3442089488"/>
              </p:ext>
            </p:extLst>
          </p:nvPr>
        </p:nvGraphicFramePr>
        <p:xfrm>
          <a:off x="5304405" y="4029680"/>
          <a:ext cx="3429510" cy="1683072"/>
        </p:xfrm>
        <a:graphic>
          <a:graphicData uri="http://schemas.openxmlformats.org/drawingml/2006/chart">
            <c:chart xmlns:c="http://schemas.openxmlformats.org/drawingml/2006/chart" xmlns:r="http://schemas.openxmlformats.org/officeDocument/2006/relationships" r:id="rId7"/>
          </a:graphicData>
        </a:graphic>
      </p:graphicFrame>
      <p:grpSp>
        <p:nvGrpSpPr>
          <p:cNvPr id="70" name="Group 69"/>
          <p:cNvGrpSpPr/>
          <p:nvPr/>
        </p:nvGrpSpPr>
        <p:grpSpPr>
          <a:xfrm>
            <a:off x="5158642" y="4648469"/>
            <a:ext cx="5353412" cy="1416090"/>
            <a:chOff x="5209814" y="4625881"/>
            <a:chExt cx="5353412" cy="1439515"/>
          </a:xfrm>
        </p:grpSpPr>
        <p:sp>
          <p:nvSpPr>
            <p:cNvPr id="49" name="TextBox 48"/>
            <p:cNvSpPr txBox="1"/>
            <p:nvPr/>
          </p:nvSpPr>
          <p:spPr>
            <a:xfrm>
              <a:off x="5209814" y="5658667"/>
              <a:ext cx="857972" cy="406729"/>
            </a:xfrm>
            <a:prstGeom prst="rect">
              <a:avLst/>
            </a:prstGeom>
            <a:noFill/>
          </p:spPr>
          <p:txBody>
            <a:bodyPr wrap="square" rtlCol="0">
              <a:spAutoFit/>
            </a:bodyPr>
            <a:lstStyle/>
            <a:p>
              <a:pPr algn="ctr"/>
              <a:r>
                <a:rPr lang="es-ES_tradnl" sz="1100" dirty="0" smtClean="0">
                  <a:solidFill>
                    <a:schemeClr val="accent1"/>
                  </a:solidFill>
                </a:rPr>
                <a:t>Lo Quiere </a:t>
              </a:r>
              <a:r>
                <a:rPr lang="es-ES_tradnl" sz="900" dirty="0" smtClean="0">
                  <a:solidFill>
                    <a:schemeClr val="accent1"/>
                  </a:solidFill>
                </a:rPr>
                <a:t>(70%)</a:t>
              </a:r>
              <a:endParaRPr lang="es-ES_tradnl" sz="900" dirty="0">
                <a:solidFill>
                  <a:schemeClr val="accent1"/>
                </a:solidFill>
              </a:endParaRPr>
            </a:p>
          </p:txBody>
        </p:sp>
        <p:cxnSp>
          <p:nvCxnSpPr>
            <p:cNvPr id="10" name="Straight Connector 9"/>
            <p:cNvCxnSpPr/>
            <p:nvPr/>
          </p:nvCxnSpPr>
          <p:spPr>
            <a:xfrm>
              <a:off x="6096000" y="4743450"/>
              <a:ext cx="0" cy="915217"/>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5225144" y="5191684"/>
              <a:ext cx="0" cy="46476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225144" y="5658667"/>
              <a:ext cx="868680" cy="0"/>
            </a:xfrm>
            <a:prstGeom prst="line">
              <a:avLst/>
            </a:prstGeom>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6438900" y="5658667"/>
              <a:ext cx="1133476" cy="406729"/>
            </a:xfrm>
            <a:prstGeom prst="rect">
              <a:avLst/>
            </a:prstGeom>
            <a:noFill/>
          </p:spPr>
          <p:txBody>
            <a:bodyPr wrap="square" rtlCol="0">
              <a:spAutoFit/>
            </a:bodyPr>
            <a:lstStyle/>
            <a:p>
              <a:pPr algn="ctr"/>
              <a:r>
                <a:rPr lang="es-ES_tradnl" sz="1100" dirty="0" smtClean="0">
                  <a:solidFill>
                    <a:schemeClr val="accent1"/>
                  </a:solidFill>
                </a:rPr>
                <a:t>Falla </a:t>
              </a:r>
              <a:r>
                <a:rPr lang="es-ES_tradnl" sz="900" dirty="0" smtClean="0">
                  <a:solidFill>
                    <a:schemeClr val="accent1"/>
                  </a:solidFill>
                </a:rPr>
                <a:t>(54%)</a:t>
              </a:r>
            </a:p>
            <a:p>
              <a:pPr algn="ctr"/>
              <a:r>
                <a:rPr lang="es-ES_tradnl" sz="900" dirty="0" smtClean="0">
                  <a:solidFill>
                    <a:schemeClr val="accent1"/>
                  </a:solidFill>
                </a:rPr>
                <a:t>Quiere (46%)</a:t>
              </a:r>
              <a:endParaRPr lang="es-ES_tradnl" sz="900" dirty="0">
                <a:solidFill>
                  <a:schemeClr val="accent1"/>
                </a:solidFill>
              </a:endParaRPr>
            </a:p>
          </p:txBody>
        </p:sp>
        <p:cxnSp>
          <p:nvCxnSpPr>
            <p:cNvPr id="53" name="Straight Connector 52"/>
            <p:cNvCxnSpPr/>
            <p:nvPr/>
          </p:nvCxnSpPr>
          <p:spPr>
            <a:xfrm>
              <a:off x="7038296" y="4633794"/>
              <a:ext cx="0" cy="1022478"/>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6496050" y="4676775"/>
              <a:ext cx="0" cy="981892"/>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6491288" y="5658667"/>
              <a:ext cx="548640" cy="0"/>
            </a:xfrm>
            <a:prstGeom prst="line">
              <a:avLst/>
            </a:prstGeom>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7934325" y="5658667"/>
              <a:ext cx="980033" cy="265938"/>
            </a:xfrm>
            <a:prstGeom prst="rect">
              <a:avLst/>
            </a:prstGeom>
            <a:noFill/>
          </p:spPr>
          <p:txBody>
            <a:bodyPr wrap="square" rtlCol="0">
              <a:spAutoFit/>
            </a:bodyPr>
            <a:lstStyle/>
            <a:p>
              <a:pPr algn="ctr"/>
              <a:r>
                <a:rPr lang="es-ES_tradnl" sz="1100" dirty="0" smtClean="0">
                  <a:solidFill>
                    <a:schemeClr val="accent1"/>
                  </a:solidFill>
                </a:rPr>
                <a:t>Falla </a:t>
              </a:r>
              <a:r>
                <a:rPr lang="es-ES_tradnl" sz="900" dirty="0" smtClean="0">
                  <a:solidFill>
                    <a:schemeClr val="accent1"/>
                  </a:solidFill>
                </a:rPr>
                <a:t>(63%)</a:t>
              </a:r>
              <a:endParaRPr lang="es-ES_tradnl" sz="900" dirty="0">
                <a:solidFill>
                  <a:schemeClr val="accent1"/>
                </a:solidFill>
              </a:endParaRPr>
            </a:p>
          </p:txBody>
        </p:sp>
        <p:cxnSp>
          <p:nvCxnSpPr>
            <p:cNvPr id="63" name="Straight Connector 62"/>
            <p:cNvCxnSpPr/>
            <p:nvPr/>
          </p:nvCxnSpPr>
          <p:spPr>
            <a:xfrm>
              <a:off x="8501063" y="4625881"/>
              <a:ext cx="217170" cy="102311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7991475" y="4810125"/>
              <a:ext cx="0" cy="848542"/>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7986713" y="5658667"/>
              <a:ext cx="731520" cy="0"/>
            </a:xfrm>
            <a:prstGeom prst="line">
              <a:avLst/>
            </a:prstGeom>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9429750" y="5658667"/>
              <a:ext cx="1133476" cy="265938"/>
            </a:xfrm>
            <a:prstGeom prst="rect">
              <a:avLst/>
            </a:prstGeom>
            <a:noFill/>
          </p:spPr>
          <p:txBody>
            <a:bodyPr wrap="square" rtlCol="0">
              <a:spAutoFit/>
            </a:bodyPr>
            <a:lstStyle/>
            <a:p>
              <a:pPr algn="ctr"/>
              <a:r>
                <a:rPr lang="es-ES_tradnl" sz="1100" dirty="0" smtClean="0">
                  <a:solidFill>
                    <a:schemeClr val="accent1"/>
                  </a:solidFill>
                </a:rPr>
                <a:t>Falla </a:t>
              </a:r>
              <a:r>
                <a:rPr lang="es-ES_tradnl" sz="900" dirty="0" smtClean="0">
                  <a:solidFill>
                    <a:schemeClr val="accent1"/>
                  </a:solidFill>
                </a:rPr>
                <a:t>(67%)</a:t>
              </a:r>
              <a:endParaRPr lang="es-ES_tradnl" sz="900" dirty="0">
                <a:solidFill>
                  <a:schemeClr val="accent1"/>
                </a:solidFill>
              </a:endParaRPr>
            </a:p>
          </p:txBody>
        </p:sp>
        <p:cxnSp>
          <p:nvCxnSpPr>
            <p:cNvPr id="67" name="Straight Connector 66"/>
            <p:cNvCxnSpPr/>
            <p:nvPr/>
          </p:nvCxnSpPr>
          <p:spPr>
            <a:xfrm>
              <a:off x="9946286" y="4743450"/>
              <a:ext cx="531214" cy="915217"/>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9486900" y="4810125"/>
              <a:ext cx="0" cy="848542"/>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9482138" y="5658667"/>
              <a:ext cx="9906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s-ES_tradnl" sz="2800" dirty="0" smtClean="0"/>
              <a:t>Los </a:t>
            </a:r>
            <a:r>
              <a:rPr lang="es-ES_tradnl" sz="2800" dirty="0" err="1" smtClean="0"/>
              <a:t>Millennials</a:t>
            </a:r>
            <a:r>
              <a:rPr lang="es-ES_tradnl" sz="2800" dirty="0" smtClean="0"/>
              <a:t> Mexicanos buscan los últimos dispositivos portátiles, valiéndose de actualizaciones muy frecuentes para obtenerlos</a:t>
            </a:r>
            <a:endParaRPr lang="es-ES_tradnl" sz="2800" dirty="0"/>
          </a:p>
        </p:txBody>
      </p:sp>
      <p:sp>
        <p:nvSpPr>
          <p:cNvPr id="57" name="Rectangle 56"/>
          <p:cNvSpPr/>
          <p:nvPr/>
        </p:nvSpPr>
        <p:spPr>
          <a:xfrm>
            <a:off x="413477" y="1828471"/>
            <a:ext cx="3409728" cy="2608406"/>
          </a:xfrm>
          <a:prstGeom prst="rect">
            <a:avLst/>
          </a:prstGeom>
        </p:spPr>
        <p:txBody>
          <a:bodyPr wrap="square" anchor="t">
            <a:spAutoFit/>
          </a:bodyPr>
          <a:lstStyle/>
          <a:p>
            <a:pPr>
              <a:lnSpc>
                <a:spcPct val="85000"/>
              </a:lnSpc>
            </a:pPr>
            <a:r>
              <a:rPr lang="es-ES_tradnl" sz="1200" dirty="0" smtClean="0">
                <a:solidFill>
                  <a:schemeClr val="tx1">
                    <a:lumMod val="65000"/>
                    <a:lumOff val="35000"/>
                  </a:schemeClr>
                </a:solidFill>
              </a:rPr>
              <a:t>A los </a:t>
            </a:r>
            <a:r>
              <a:rPr lang="es-ES_tradnl" sz="1200" dirty="0" err="1" smtClean="0">
                <a:solidFill>
                  <a:schemeClr val="tx1">
                    <a:lumMod val="65000"/>
                    <a:lumOff val="35000"/>
                  </a:schemeClr>
                </a:solidFill>
              </a:rPr>
              <a:t>Millennials</a:t>
            </a:r>
            <a:r>
              <a:rPr lang="es-ES_tradnl" sz="1200" dirty="0" smtClean="0">
                <a:solidFill>
                  <a:schemeClr val="tx1">
                    <a:lumMod val="65000"/>
                    <a:lumOff val="35000"/>
                  </a:schemeClr>
                </a:solidFill>
              </a:rPr>
              <a:t> Mexicanos les gusta exhibir los últimos diseños y/o atributos técnicos de teléfono inteligentes, tabletas, y dispositivos portátiles (o sea que se pueden llevar puestos) por medio de actualizaciones frecuentes – cada 1 ó 2 años.</a:t>
            </a:r>
          </a:p>
          <a:p>
            <a:pPr>
              <a:lnSpc>
                <a:spcPct val="85000"/>
              </a:lnSpc>
            </a:pPr>
            <a:endParaRPr lang="es-ES_tradnl" sz="1200" dirty="0" smtClean="0">
              <a:solidFill>
                <a:schemeClr val="tx1">
                  <a:lumMod val="65000"/>
                  <a:lumOff val="35000"/>
                </a:schemeClr>
              </a:solidFill>
            </a:endParaRPr>
          </a:p>
          <a:p>
            <a:pPr>
              <a:lnSpc>
                <a:spcPct val="85000"/>
              </a:lnSpc>
            </a:pPr>
            <a:r>
              <a:rPr lang="es-ES_tradnl" sz="1200" dirty="0" smtClean="0">
                <a:solidFill>
                  <a:schemeClr val="tx1">
                    <a:lumMod val="65000"/>
                    <a:lumOff val="35000"/>
                  </a:schemeClr>
                </a:solidFill>
              </a:rPr>
              <a:t>Los Mileniales Mayores (25-34 años de edad) tienen cierta capacidad mayor de actualizar sus teléfono inteligentes cada año que los más jóvenes (18 – 24 años de edad), presumiblemente debido a que sus ingresos disponibles son superiores. </a:t>
            </a:r>
          </a:p>
          <a:p>
            <a:pPr>
              <a:lnSpc>
                <a:spcPct val="85000"/>
              </a:lnSpc>
            </a:pPr>
            <a:endParaRPr lang="es-ES_tradnl" sz="1200" dirty="0">
              <a:solidFill>
                <a:schemeClr val="tx1">
                  <a:lumMod val="65000"/>
                  <a:lumOff val="35000"/>
                </a:schemeClr>
              </a:solidFill>
            </a:endParaRPr>
          </a:p>
          <a:p>
            <a:pPr>
              <a:lnSpc>
                <a:spcPct val="85000"/>
              </a:lnSpc>
            </a:pPr>
            <a:r>
              <a:rPr lang="es-ES_tradnl" sz="1200" dirty="0" smtClean="0">
                <a:solidFill>
                  <a:schemeClr val="tx1">
                    <a:lumMod val="65000"/>
                    <a:lumOff val="35000"/>
                  </a:schemeClr>
                </a:solidFill>
              </a:rPr>
              <a:t>Los </a:t>
            </a:r>
            <a:r>
              <a:rPr lang="es-ES_tradnl" sz="1200" dirty="0" err="1" smtClean="0">
                <a:solidFill>
                  <a:schemeClr val="tx1">
                    <a:lumMod val="65000"/>
                    <a:lumOff val="35000"/>
                  </a:schemeClr>
                </a:solidFill>
              </a:rPr>
              <a:t>Millennials</a:t>
            </a:r>
            <a:r>
              <a:rPr lang="es-ES_tradnl" sz="1200" dirty="0" smtClean="0">
                <a:solidFill>
                  <a:schemeClr val="tx1">
                    <a:lumMod val="65000"/>
                    <a:lumOff val="35000"/>
                  </a:schemeClr>
                </a:solidFill>
              </a:rPr>
              <a:t>  tienen mayor probabilidad de quedarse con sus computadoras por un periodo de tiempo más extendido, hasta que falle la funcionalidad. </a:t>
            </a:r>
            <a:endParaRPr lang="es-ES_tradnl" sz="1200" dirty="0">
              <a:solidFill>
                <a:schemeClr val="tx1">
                  <a:lumMod val="65000"/>
                  <a:lumOff val="35000"/>
                </a:schemeClr>
              </a:solidFill>
            </a:endParaRPr>
          </a:p>
        </p:txBody>
      </p:sp>
      <p:sp>
        <p:nvSpPr>
          <p:cNvPr id="38" name="TextBox 37"/>
          <p:cNvSpPr txBox="1"/>
          <p:nvPr/>
        </p:nvSpPr>
        <p:spPr>
          <a:xfrm>
            <a:off x="2032395" y="6401684"/>
            <a:ext cx="3120710" cy="276999"/>
          </a:xfrm>
          <a:prstGeom prst="rect">
            <a:avLst/>
          </a:prstGeom>
          <a:noFill/>
        </p:spPr>
        <p:txBody>
          <a:bodyPr wrap="square" rtlCol="0">
            <a:spAutoFit/>
          </a:bodyPr>
          <a:lstStyle>
            <a:defPPr>
              <a:defRPr lang="en-US"/>
            </a:defPPr>
            <a:lvl1pPr defTabSz="914340">
              <a:defRPr sz="700">
                <a:solidFill>
                  <a:schemeClr val="bg1">
                    <a:lumMod val="65000"/>
                  </a:schemeClr>
                </a:solidFill>
              </a:defRPr>
            </a:lvl1pPr>
            <a:lvl2pPr marL="457170" defTabSz="914340"/>
            <a:lvl3pPr marL="914340" defTabSz="914340"/>
            <a:lvl4pPr marL="1371511" defTabSz="914340"/>
            <a:lvl5pPr marL="1828681" defTabSz="914340"/>
            <a:lvl6pPr marL="2285852" defTabSz="914340"/>
            <a:lvl7pPr marL="2743022" defTabSz="914340"/>
            <a:lvl8pPr marL="3200193" defTabSz="914340"/>
            <a:lvl9pPr marL="3657363" defTabSz="914340"/>
          </a:lstStyle>
          <a:p>
            <a:r>
              <a:rPr lang="es-ES_tradnl" sz="600" dirty="0" smtClean="0"/>
              <a:t>P: ¿Qué tan a menudo reemplaza su(s) dispositivo(s)?</a:t>
            </a:r>
          </a:p>
          <a:p>
            <a:r>
              <a:rPr lang="es-ES_tradnl" sz="600" dirty="0" smtClean="0"/>
              <a:t>P: ¿Cuál es su razón principal para reemplazar su dispositivo?</a:t>
            </a:r>
            <a:endParaRPr lang="es-ES_tradnl" sz="600" dirty="0"/>
          </a:p>
        </p:txBody>
      </p:sp>
      <p:sp>
        <p:nvSpPr>
          <p:cNvPr id="26" name="TextBox 25"/>
          <p:cNvSpPr txBox="1"/>
          <p:nvPr/>
        </p:nvSpPr>
        <p:spPr>
          <a:xfrm>
            <a:off x="6699957" y="1429442"/>
            <a:ext cx="2816558" cy="446276"/>
          </a:xfrm>
          <a:prstGeom prst="rect">
            <a:avLst/>
          </a:prstGeom>
          <a:noFill/>
        </p:spPr>
        <p:txBody>
          <a:bodyPr wrap="square" rtlCol="0">
            <a:spAutoFit/>
          </a:bodyPr>
          <a:lstStyle/>
          <a:p>
            <a:pPr algn="ctr"/>
            <a:r>
              <a:rPr lang="es-ES_tradnl" sz="1200" b="1" dirty="0" smtClean="0">
                <a:solidFill>
                  <a:schemeClr val="tx1">
                    <a:lumMod val="85000"/>
                    <a:lumOff val="15000"/>
                  </a:schemeClr>
                </a:solidFill>
              </a:rPr>
              <a:t>Frecuencia de Actualización</a:t>
            </a:r>
          </a:p>
          <a:p>
            <a:pPr lvl="0" algn="ctr"/>
            <a:r>
              <a:rPr lang="es-ES_tradnl" sz="1050" dirty="0" smtClean="0">
                <a:solidFill>
                  <a:schemeClr val="tx1">
                    <a:lumMod val="85000"/>
                    <a:lumOff val="15000"/>
                  </a:schemeClr>
                </a:solidFill>
              </a:rPr>
              <a:t>(entre usuarios de cada dispositivo)</a:t>
            </a:r>
            <a:endParaRPr lang="es-ES_tradnl" sz="1050" dirty="0">
              <a:solidFill>
                <a:schemeClr val="tx1">
                  <a:lumMod val="85000"/>
                  <a:lumOff val="15000"/>
                </a:schemeClr>
              </a:solidFill>
            </a:endParaRPr>
          </a:p>
        </p:txBody>
      </p:sp>
      <p:graphicFrame>
        <p:nvGraphicFramePr>
          <p:cNvPr id="28" name="Chart 27"/>
          <p:cNvGraphicFramePr/>
          <p:nvPr>
            <p:extLst>
              <p:ext uri="{D42A27DB-BD31-4B8C-83A1-F6EECF244321}">
                <p14:modId xmlns:p14="http://schemas.microsoft.com/office/powerpoint/2010/main" val="1093269010"/>
              </p:ext>
            </p:extLst>
          </p:nvPr>
        </p:nvGraphicFramePr>
        <p:xfrm>
          <a:off x="4694418" y="1658139"/>
          <a:ext cx="7436956" cy="2034681"/>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29" name="Chart 28"/>
          <p:cNvGraphicFramePr/>
          <p:nvPr>
            <p:extLst>
              <p:ext uri="{D42A27DB-BD31-4B8C-83A1-F6EECF244321}">
                <p14:modId xmlns:p14="http://schemas.microsoft.com/office/powerpoint/2010/main" val="909519794"/>
              </p:ext>
            </p:extLst>
          </p:nvPr>
        </p:nvGraphicFramePr>
        <p:xfrm>
          <a:off x="10080696" y="1414363"/>
          <a:ext cx="1938062" cy="674047"/>
        </p:xfrm>
        <a:graphic>
          <a:graphicData uri="http://schemas.openxmlformats.org/drawingml/2006/chart">
            <c:chart xmlns:c="http://schemas.openxmlformats.org/drawingml/2006/chart" xmlns:r="http://schemas.openxmlformats.org/officeDocument/2006/relationships" r:id="rId9"/>
          </a:graphicData>
        </a:graphic>
      </p:graphicFrame>
      <p:sp>
        <p:nvSpPr>
          <p:cNvPr id="37" name="TextBox 36"/>
          <p:cNvSpPr txBox="1"/>
          <p:nvPr/>
        </p:nvSpPr>
        <p:spPr>
          <a:xfrm rot="16200000">
            <a:off x="3303582" y="4851038"/>
            <a:ext cx="2092960" cy="600164"/>
          </a:xfrm>
          <a:prstGeom prst="rect">
            <a:avLst/>
          </a:prstGeom>
          <a:noFill/>
        </p:spPr>
        <p:txBody>
          <a:bodyPr wrap="square" rtlCol="0">
            <a:spAutoFit/>
          </a:bodyPr>
          <a:lstStyle/>
          <a:p>
            <a:pPr algn="ctr"/>
            <a:r>
              <a:rPr lang="es-ES_tradnl" sz="1200" b="1" dirty="0" smtClean="0">
                <a:solidFill>
                  <a:schemeClr val="tx1">
                    <a:lumMod val="85000"/>
                    <a:lumOff val="15000"/>
                  </a:schemeClr>
                </a:solidFill>
              </a:rPr>
              <a:t>Razones para la Actualización</a:t>
            </a:r>
          </a:p>
          <a:p>
            <a:pPr lvl="0" algn="ctr"/>
            <a:r>
              <a:rPr lang="es-ES_tradnl" sz="1050" dirty="0" smtClean="0">
                <a:solidFill>
                  <a:schemeClr val="tx1">
                    <a:lumMod val="85000"/>
                    <a:lumOff val="15000"/>
                  </a:schemeClr>
                </a:solidFill>
              </a:rPr>
              <a:t>(entre usuarios de cada dispositivo)</a:t>
            </a:r>
            <a:endParaRPr lang="es-ES_tradnl" sz="1050" dirty="0">
              <a:solidFill>
                <a:schemeClr val="tx1">
                  <a:lumMod val="85000"/>
                  <a:lumOff val="15000"/>
                </a:schemeClr>
              </a:solidFill>
            </a:endParaRPr>
          </a:p>
        </p:txBody>
      </p:sp>
      <p:graphicFrame>
        <p:nvGraphicFramePr>
          <p:cNvPr id="43" name="Chart 42"/>
          <p:cNvGraphicFramePr/>
          <p:nvPr>
            <p:extLst>
              <p:ext uri="{D42A27DB-BD31-4B8C-83A1-F6EECF244321}">
                <p14:modId xmlns:p14="http://schemas.microsoft.com/office/powerpoint/2010/main" val="351920031"/>
              </p:ext>
            </p:extLst>
          </p:nvPr>
        </p:nvGraphicFramePr>
        <p:xfrm>
          <a:off x="5054599" y="6116330"/>
          <a:ext cx="6807565" cy="601969"/>
        </p:xfrm>
        <a:graphic>
          <a:graphicData uri="http://schemas.openxmlformats.org/drawingml/2006/chart">
            <c:chart xmlns:c="http://schemas.openxmlformats.org/drawingml/2006/chart" xmlns:r="http://schemas.openxmlformats.org/officeDocument/2006/relationships" r:id="rId10"/>
          </a:graphicData>
        </a:graphic>
      </p:graphicFrame>
      <p:cxnSp>
        <p:nvCxnSpPr>
          <p:cNvPr id="39" name="Straight Connector 38"/>
          <p:cNvCxnSpPr/>
          <p:nvPr/>
        </p:nvCxnSpPr>
        <p:spPr>
          <a:xfrm>
            <a:off x="413477" y="4501514"/>
            <a:ext cx="3237837"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413477" y="1773496"/>
            <a:ext cx="3237837"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10714603" y="5654930"/>
            <a:ext cx="1304155" cy="261610"/>
          </a:xfrm>
          <a:prstGeom prst="rect">
            <a:avLst/>
          </a:prstGeom>
          <a:noFill/>
        </p:spPr>
        <p:txBody>
          <a:bodyPr wrap="square" rtlCol="0">
            <a:spAutoFit/>
          </a:bodyPr>
          <a:lstStyle/>
          <a:p>
            <a:pPr algn="ctr"/>
            <a:r>
              <a:rPr lang="es-ES_tradnl" sz="1100" dirty="0" smtClean="0">
                <a:solidFill>
                  <a:schemeClr val="accent1"/>
                </a:solidFill>
              </a:rPr>
              <a:t>Lo Quiere </a:t>
            </a:r>
            <a:r>
              <a:rPr lang="es-ES_tradnl" sz="900" dirty="0" smtClean="0">
                <a:solidFill>
                  <a:schemeClr val="accent1"/>
                </a:solidFill>
              </a:rPr>
              <a:t>(59%)</a:t>
            </a:r>
            <a:endParaRPr lang="es-ES_tradnl" sz="900" dirty="0">
              <a:solidFill>
                <a:schemeClr val="accent1"/>
              </a:solidFill>
            </a:endParaRPr>
          </a:p>
        </p:txBody>
      </p:sp>
      <p:cxnSp>
        <p:nvCxnSpPr>
          <p:cNvPr id="42" name="Straight Connector 41"/>
          <p:cNvCxnSpPr/>
          <p:nvPr/>
        </p:nvCxnSpPr>
        <p:spPr>
          <a:xfrm>
            <a:off x="11935442" y="4581525"/>
            <a:ext cx="0" cy="1073405"/>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a:off x="10908384" y="4764125"/>
            <a:ext cx="552209" cy="890805"/>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10913889" y="5654930"/>
            <a:ext cx="1005840"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6FE306A7-A228-4E07-8D4E-C1DA2C3F3993}" type="slidenum">
              <a:rPr lang="es-ES_tradnl" sz="1100" smtClean="0"/>
              <a:pPr/>
              <a:t>14</a:t>
            </a:fld>
            <a:endParaRPr lang="es-ES_tradnl" sz="1100" dirty="0"/>
          </a:p>
        </p:txBody>
      </p:sp>
      <p:sp>
        <p:nvSpPr>
          <p:cNvPr id="58" name="TextBox 57"/>
          <p:cNvSpPr txBox="1"/>
          <p:nvPr/>
        </p:nvSpPr>
        <p:spPr>
          <a:xfrm>
            <a:off x="4467868" y="1943499"/>
            <a:ext cx="1042881" cy="369332"/>
          </a:xfrm>
          <a:prstGeom prst="rect">
            <a:avLst/>
          </a:prstGeom>
          <a:noFill/>
        </p:spPr>
        <p:txBody>
          <a:bodyPr wrap="square" rtlCol="0">
            <a:spAutoFit/>
          </a:bodyPr>
          <a:lstStyle/>
          <a:p>
            <a:r>
              <a:rPr lang="es-ES_tradnl" sz="900" dirty="0" smtClean="0">
                <a:solidFill>
                  <a:schemeClr val="accent4"/>
                </a:solidFill>
              </a:rPr>
              <a:t>25-34 años. (48%)</a:t>
            </a:r>
          </a:p>
          <a:p>
            <a:r>
              <a:rPr lang="es-ES_tradnl" sz="900" dirty="0" smtClean="0">
                <a:solidFill>
                  <a:schemeClr val="accent4"/>
                </a:solidFill>
              </a:rPr>
              <a:t>18-24 años. (37%)</a:t>
            </a:r>
            <a:endParaRPr lang="es-ES_tradnl" sz="900" dirty="0">
              <a:solidFill>
                <a:schemeClr val="accent4"/>
              </a:solidFill>
            </a:endParaRPr>
          </a:p>
        </p:txBody>
      </p:sp>
      <p:cxnSp>
        <p:nvCxnSpPr>
          <p:cNvPr id="59" name="Straight Connector 58"/>
          <p:cNvCxnSpPr/>
          <p:nvPr/>
        </p:nvCxnSpPr>
        <p:spPr>
          <a:xfrm flipV="1">
            <a:off x="5209295" y="2338760"/>
            <a:ext cx="0" cy="18288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5378526" y="2187307"/>
            <a:ext cx="1042881" cy="369332"/>
          </a:xfrm>
          <a:prstGeom prst="rect">
            <a:avLst/>
          </a:prstGeom>
          <a:noFill/>
        </p:spPr>
        <p:txBody>
          <a:bodyPr wrap="square" rtlCol="0">
            <a:spAutoFit/>
          </a:bodyPr>
          <a:lstStyle/>
          <a:p>
            <a:r>
              <a:rPr lang="es-ES_tradnl" sz="900" dirty="0" smtClean="0">
                <a:solidFill>
                  <a:schemeClr val="accent4"/>
                </a:solidFill>
              </a:rPr>
              <a:t>25-34 años. (29%)</a:t>
            </a:r>
          </a:p>
          <a:p>
            <a:r>
              <a:rPr lang="es-ES_tradnl" sz="900" dirty="0" smtClean="0">
                <a:solidFill>
                  <a:schemeClr val="accent4"/>
                </a:solidFill>
              </a:rPr>
              <a:t>18-24 años. (39%)</a:t>
            </a:r>
            <a:endParaRPr lang="es-ES_tradnl" sz="900" dirty="0">
              <a:solidFill>
                <a:schemeClr val="accent4"/>
              </a:solidFill>
            </a:endParaRPr>
          </a:p>
        </p:txBody>
      </p:sp>
      <p:cxnSp>
        <p:nvCxnSpPr>
          <p:cNvPr id="71" name="Straight Connector 70"/>
          <p:cNvCxnSpPr/>
          <p:nvPr/>
        </p:nvCxnSpPr>
        <p:spPr>
          <a:xfrm flipV="1">
            <a:off x="5528236" y="2520434"/>
            <a:ext cx="0" cy="18288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6" name="Table 55"/>
          <p:cNvGraphicFramePr>
            <a:graphicFrameLocks noGrp="1"/>
          </p:cNvGraphicFramePr>
          <p:nvPr>
            <p:extLst>
              <p:ext uri="{D42A27DB-BD31-4B8C-83A1-F6EECF244321}">
                <p14:modId xmlns:p14="http://schemas.microsoft.com/office/powerpoint/2010/main" val="1509476219"/>
              </p:ext>
            </p:extLst>
          </p:nvPr>
        </p:nvGraphicFramePr>
        <p:xfrm>
          <a:off x="4864102" y="3479800"/>
          <a:ext cx="7327898" cy="396240"/>
        </p:xfrm>
        <a:graphic>
          <a:graphicData uri="http://schemas.openxmlformats.org/drawingml/2006/table">
            <a:tbl>
              <a:tblPr firstRow="1" bandRow="1">
                <a:tableStyleId>{5C22544A-7EE6-4342-B048-85BDC9FD1C3A}</a:tableStyleId>
              </a:tblPr>
              <a:tblGrid>
                <a:gridCol w="1471131"/>
                <a:gridCol w="1233967"/>
                <a:gridCol w="1691640"/>
                <a:gridCol w="1465580"/>
                <a:gridCol w="1465580"/>
              </a:tblGrid>
              <a:tr h="267546">
                <a:tc>
                  <a:txBody>
                    <a:bodyPr/>
                    <a:lstStyle/>
                    <a:p>
                      <a:pPr algn="ctr"/>
                      <a:r>
                        <a:rPr lang="es-ES_tradnl" sz="1000" b="0" noProof="0" dirty="0" smtClean="0">
                          <a:solidFill>
                            <a:srgbClr val="000000"/>
                          </a:solidFill>
                        </a:rPr>
                        <a:t>Teléfono </a:t>
                      </a:r>
                    </a:p>
                    <a:p>
                      <a:pPr algn="ctr"/>
                      <a:r>
                        <a:rPr lang="es-ES_tradnl" sz="1000" b="0" noProof="0" dirty="0" smtClean="0">
                          <a:solidFill>
                            <a:srgbClr val="000000"/>
                          </a:solidFill>
                        </a:rPr>
                        <a:t>Inteligente</a:t>
                      </a:r>
                      <a:endParaRPr lang="es-ES_tradnl" sz="1000" b="0" noProof="0" dirty="0">
                        <a:solidFill>
                          <a:srgbClr val="000000"/>
                        </a:solidFill>
                      </a:endParaRPr>
                    </a:p>
                  </a:txBody>
                  <a:tcPr>
                    <a:solidFill>
                      <a:srgbClr val="FFFFFF"/>
                    </a:solidFill>
                  </a:tcPr>
                </a:tc>
                <a:tc>
                  <a:txBody>
                    <a:bodyPr/>
                    <a:lstStyle/>
                    <a:p>
                      <a:pPr algn="ctr"/>
                      <a:r>
                        <a:rPr lang="es-ES_tradnl" sz="1000" b="0" noProof="0" dirty="0" smtClean="0">
                          <a:solidFill>
                            <a:srgbClr val="000000"/>
                          </a:solidFill>
                        </a:rPr>
                        <a:t>        Laptop</a:t>
                      </a:r>
                      <a:endParaRPr lang="es-ES_tradnl" sz="1000" b="0" noProof="0" dirty="0">
                        <a:solidFill>
                          <a:srgbClr val="000000"/>
                        </a:solidFill>
                      </a:endParaRPr>
                    </a:p>
                  </a:txBody>
                  <a:tcPr>
                    <a:solidFill>
                      <a:srgbClr val="FFFFFF"/>
                    </a:solidFill>
                  </a:tcPr>
                </a:tc>
                <a:tc>
                  <a:txBody>
                    <a:bodyPr/>
                    <a:lstStyle/>
                    <a:p>
                      <a:pPr algn="ctr"/>
                      <a:r>
                        <a:rPr lang="es-ES_tradnl" sz="1000" b="0" noProof="0" dirty="0" smtClean="0">
                          <a:solidFill>
                            <a:srgbClr val="000000"/>
                          </a:solidFill>
                        </a:rPr>
                        <a:t>                 Tableta</a:t>
                      </a:r>
                      <a:endParaRPr lang="es-ES_tradnl" sz="1000" b="0" noProof="0" dirty="0">
                        <a:solidFill>
                          <a:srgbClr val="000000"/>
                        </a:solidFill>
                      </a:endParaRPr>
                    </a:p>
                  </a:txBody>
                  <a:tcPr>
                    <a:solidFill>
                      <a:srgbClr val="FFFFFF"/>
                    </a:solidFill>
                  </a:tcPr>
                </a:tc>
                <a:tc>
                  <a:txBody>
                    <a:bodyPr/>
                    <a:lstStyle/>
                    <a:p>
                      <a:pPr algn="ctr"/>
                      <a:r>
                        <a:rPr lang="es-ES_tradnl" sz="1000" b="0" noProof="0" dirty="0" smtClean="0">
                          <a:solidFill>
                            <a:srgbClr val="000000"/>
                          </a:solidFill>
                        </a:rPr>
                        <a:t>     Computadora            Escritorio</a:t>
                      </a:r>
                      <a:endParaRPr lang="es-ES_tradnl" sz="1000" b="0" noProof="0" dirty="0">
                        <a:solidFill>
                          <a:srgbClr val="000000"/>
                        </a:solidFill>
                      </a:endParaRPr>
                    </a:p>
                  </a:txBody>
                  <a:tcPr>
                    <a:solidFill>
                      <a:srgbClr val="FFFFFF"/>
                    </a:solidFill>
                  </a:tcPr>
                </a:tc>
                <a:tc>
                  <a:txBody>
                    <a:bodyPr/>
                    <a:lstStyle/>
                    <a:p>
                      <a:pPr algn="ctr"/>
                      <a:r>
                        <a:rPr lang="es-ES_tradnl" sz="1000" b="0" noProof="0" dirty="0" smtClean="0">
                          <a:solidFill>
                            <a:srgbClr val="000000"/>
                          </a:solidFill>
                        </a:rPr>
                        <a:t>Dispositivo</a:t>
                      </a:r>
                      <a:r>
                        <a:rPr lang="es-ES_tradnl" sz="1000" b="0" baseline="0" noProof="0" dirty="0" smtClean="0">
                          <a:solidFill>
                            <a:srgbClr val="000000"/>
                          </a:solidFill>
                        </a:rPr>
                        <a:t> </a:t>
                      </a:r>
                      <a:r>
                        <a:rPr lang="es-ES_tradnl" sz="1000" b="0" noProof="0" dirty="0" smtClean="0">
                          <a:solidFill>
                            <a:srgbClr val="000000"/>
                          </a:solidFill>
                        </a:rPr>
                        <a:t>Portátil </a:t>
                      </a:r>
                      <a:endParaRPr lang="es-ES_tradnl" sz="1000" b="0" noProof="0" dirty="0">
                        <a:solidFill>
                          <a:srgbClr val="000000"/>
                        </a:solidFill>
                      </a:endParaRPr>
                    </a:p>
                  </a:txBody>
                  <a:tcPr>
                    <a:solidFill>
                      <a:srgbClr val="FFFFFF"/>
                    </a:solidFill>
                  </a:tcPr>
                </a:tc>
              </a:tr>
            </a:tbl>
          </a:graphicData>
        </a:graphic>
      </p:graphicFrame>
    </p:spTree>
    <p:extLst>
      <p:ext uri="{BB962C8B-B14F-4D97-AF65-F5344CB8AC3E}">
        <p14:creationId xmlns:p14="http://schemas.microsoft.com/office/powerpoint/2010/main" val="23939974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3"/>
          </p:nvPr>
        </p:nvSpPr>
        <p:spPr>
          <a:xfrm>
            <a:off x="0" y="2560865"/>
            <a:ext cx="3677415" cy="986518"/>
          </a:xfrm>
        </p:spPr>
        <p:txBody>
          <a:bodyPr/>
          <a:lstStyle/>
          <a:p>
            <a:r>
              <a:rPr lang="es-ES_tradnl" dirty="0" smtClean="0"/>
              <a:t>¿Qué tan importante es la confianza para los </a:t>
            </a:r>
            <a:r>
              <a:rPr lang="es-ES_tradnl" dirty="0" err="1" smtClean="0"/>
              <a:t>Millennials</a:t>
            </a:r>
            <a:r>
              <a:rPr lang="es-ES_tradnl" dirty="0" smtClean="0"/>
              <a:t> Mexicanos?</a:t>
            </a:r>
            <a:endParaRPr lang="es-ES_tradnl" dirty="0"/>
          </a:p>
        </p:txBody>
      </p:sp>
    </p:spTree>
    <p:extLst>
      <p:ext uri="{BB962C8B-B14F-4D97-AF65-F5344CB8AC3E}">
        <p14:creationId xmlns:p14="http://schemas.microsoft.com/office/powerpoint/2010/main" val="36267773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p:cNvCxnSpPr/>
          <p:nvPr/>
        </p:nvCxnSpPr>
        <p:spPr>
          <a:xfrm>
            <a:off x="4937759" y="5123749"/>
            <a:ext cx="7062652"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39" name="Chart 38"/>
          <p:cNvGraphicFramePr/>
          <p:nvPr>
            <p:extLst>
              <p:ext uri="{D42A27DB-BD31-4B8C-83A1-F6EECF244321}">
                <p14:modId xmlns:p14="http://schemas.microsoft.com/office/powerpoint/2010/main" val="350354363"/>
              </p:ext>
            </p:extLst>
          </p:nvPr>
        </p:nvGraphicFramePr>
        <p:xfrm>
          <a:off x="4694418" y="2702162"/>
          <a:ext cx="7436956" cy="1470186"/>
        </p:xfrm>
        <a:graphic>
          <a:graphicData uri="http://schemas.openxmlformats.org/drawingml/2006/chart">
            <c:chart xmlns:c="http://schemas.openxmlformats.org/drawingml/2006/chart" xmlns:r="http://schemas.openxmlformats.org/officeDocument/2006/relationships" r:id="rId3"/>
          </a:graphicData>
        </a:graphic>
      </p:graphicFrame>
      <p:cxnSp>
        <p:nvCxnSpPr>
          <p:cNvPr id="4" name="Straight Connector 3"/>
          <p:cNvCxnSpPr/>
          <p:nvPr/>
        </p:nvCxnSpPr>
        <p:spPr>
          <a:xfrm>
            <a:off x="4937759" y="3405008"/>
            <a:ext cx="7062652"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s-ES_tradnl" sz="2400" dirty="0" smtClean="0"/>
              <a:t>El uso de biométrica es bastante amplio con teléfono inteligentes y por lo menos moderado con otros dispositivos, con bastante confianza en la aplicación.</a:t>
            </a:r>
            <a:endParaRPr lang="es-ES_tradnl" sz="2400" dirty="0"/>
          </a:p>
        </p:txBody>
      </p:sp>
      <p:sp>
        <p:nvSpPr>
          <p:cNvPr id="57" name="Rectangle 56"/>
          <p:cNvSpPr/>
          <p:nvPr/>
        </p:nvSpPr>
        <p:spPr>
          <a:xfrm>
            <a:off x="386094" y="1866942"/>
            <a:ext cx="3265219" cy="2661498"/>
          </a:xfrm>
          <a:prstGeom prst="rect">
            <a:avLst/>
          </a:prstGeom>
        </p:spPr>
        <p:txBody>
          <a:bodyPr wrap="square" anchor="t">
            <a:spAutoFit/>
          </a:bodyPr>
          <a:lstStyle/>
          <a:p>
            <a:pPr>
              <a:lnSpc>
                <a:spcPct val="85000"/>
              </a:lnSpc>
            </a:pPr>
            <a:r>
              <a:rPr lang="es-ES_tradnl" sz="1400" dirty="0" smtClean="0">
                <a:solidFill>
                  <a:schemeClr val="tx1">
                    <a:lumMod val="65000"/>
                    <a:lumOff val="35000"/>
                  </a:schemeClr>
                </a:solidFill>
              </a:rPr>
              <a:t>El uso de biométrica generalmente es para </a:t>
            </a:r>
            <a:r>
              <a:rPr lang="es-ES_tradnl" sz="1400" b="1" dirty="0" smtClean="0">
                <a:solidFill>
                  <a:schemeClr val="tx1">
                    <a:lumMod val="65000"/>
                    <a:lumOff val="35000"/>
                  </a:schemeClr>
                </a:solidFill>
              </a:rPr>
              <a:t>desbloquear un dispositivo, y con menor frecuencia como atributo de seguridad adicional.</a:t>
            </a:r>
            <a:endParaRPr lang="es-ES_tradnl" sz="1400" b="1" dirty="0">
              <a:solidFill>
                <a:schemeClr val="tx1">
                  <a:lumMod val="65000"/>
                  <a:lumOff val="35000"/>
                </a:schemeClr>
              </a:solidFill>
            </a:endParaRPr>
          </a:p>
          <a:p>
            <a:pPr>
              <a:lnSpc>
                <a:spcPct val="85000"/>
              </a:lnSpc>
            </a:pPr>
            <a:endParaRPr lang="es-ES_tradnl" sz="1400" dirty="0" smtClean="0">
              <a:solidFill>
                <a:schemeClr val="tx1">
                  <a:lumMod val="65000"/>
                  <a:lumOff val="35000"/>
                </a:schemeClr>
              </a:solidFill>
            </a:endParaRPr>
          </a:p>
          <a:p>
            <a:pPr>
              <a:lnSpc>
                <a:spcPct val="85000"/>
              </a:lnSpc>
            </a:pPr>
            <a:r>
              <a:rPr lang="es-ES_tradnl" sz="1400" dirty="0" smtClean="0">
                <a:solidFill>
                  <a:schemeClr val="tx1">
                    <a:lumMod val="65000"/>
                    <a:lumOff val="35000"/>
                  </a:schemeClr>
                </a:solidFill>
              </a:rPr>
              <a:t>Si bien se usa principalmente en teléfono inteligentes, más de un tercio también están usando biométrica en tabletas, computadoras, y/o dispositivos portátiles (o sea, que se pueden llevar puestos).</a:t>
            </a:r>
          </a:p>
          <a:p>
            <a:pPr>
              <a:lnSpc>
                <a:spcPct val="85000"/>
              </a:lnSpc>
            </a:pPr>
            <a:endParaRPr lang="es-ES_tradnl" sz="1400" dirty="0" smtClean="0">
              <a:solidFill>
                <a:schemeClr val="tx1">
                  <a:lumMod val="65000"/>
                  <a:lumOff val="35000"/>
                </a:schemeClr>
              </a:solidFill>
            </a:endParaRPr>
          </a:p>
          <a:p>
            <a:pPr>
              <a:lnSpc>
                <a:spcPct val="85000"/>
              </a:lnSpc>
            </a:pPr>
            <a:r>
              <a:rPr lang="es-ES_tradnl" sz="1400" b="1" dirty="0" smtClean="0">
                <a:solidFill>
                  <a:schemeClr val="tx1">
                    <a:lumMod val="65000"/>
                    <a:lumOff val="35000"/>
                  </a:schemeClr>
                </a:solidFill>
              </a:rPr>
              <a:t>Asimismo, los que usan biométrica tienden a confiar al usarlo como sustituto para contraseñas/claves de acceso</a:t>
            </a:r>
          </a:p>
        </p:txBody>
      </p:sp>
      <p:sp>
        <p:nvSpPr>
          <p:cNvPr id="38" name="TextBox 37"/>
          <p:cNvSpPr txBox="1"/>
          <p:nvPr/>
        </p:nvSpPr>
        <p:spPr>
          <a:xfrm>
            <a:off x="2005850" y="6328781"/>
            <a:ext cx="6154014" cy="415498"/>
          </a:xfrm>
          <a:prstGeom prst="rect">
            <a:avLst/>
          </a:prstGeom>
          <a:noFill/>
        </p:spPr>
        <p:txBody>
          <a:bodyPr wrap="square" rtlCol="0">
            <a:spAutoFit/>
          </a:bodyPr>
          <a:lstStyle>
            <a:defPPr>
              <a:defRPr lang="en-US"/>
            </a:defPPr>
            <a:lvl1pPr defTabSz="914340">
              <a:defRPr sz="700">
                <a:solidFill>
                  <a:schemeClr val="bg1">
                    <a:lumMod val="65000"/>
                  </a:schemeClr>
                </a:solidFill>
              </a:defRPr>
            </a:lvl1pPr>
            <a:lvl2pPr marL="457170" defTabSz="914340"/>
            <a:lvl3pPr marL="914340" defTabSz="914340"/>
            <a:lvl4pPr marL="1371511" defTabSz="914340"/>
            <a:lvl5pPr marL="1828681" defTabSz="914340"/>
            <a:lvl6pPr marL="2285852" defTabSz="914340"/>
            <a:lvl7pPr marL="2743022" defTabSz="914340"/>
            <a:lvl8pPr marL="3200193" defTabSz="914340"/>
            <a:lvl9pPr marL="3657363" defTabSz="914340"/>
          </a:lstStyle>
          <a:p>
            <a:r>
              <a:rPr lang="es-ES_tradnl" dirty="0" smtClean="0"/>
              <a:t>P: ¿Usted usa la autenticación biométrica con </a:t>
            </a:r>
            <a:r>
              <a:rPr lang="es-ES_tradnl" dirty="0"/>
              <a:t>C</a:t>
            </a:r>
            <a:r>
              <a:rPr lang="es-ES_tradnl" dirty="0" smtClean="0"/>
              <a:t>ualquiera de los siguientes dispositivos?</a:t>
            </a:r>
          </a:p>
          <a:p>
            <a:r>
              <a:rPr lang="es-ES_tradnl" dirty="0" smtClean="0"/>
              <a:t>P: ¿Cómo usa la biométrica?</a:t>
            </a:r>
          </a:p>
          <a:p>
            <a:r>
              <a:rPr lang="es-ES_tradnl" dirty="0" smtClean="0"/>
              <a:t>P: ¿En qué medida confiaría en biométrica como sustituto para una contraseña/clave de acceso para cualquiera de los siguientes dispositivos?</a:t>
            </a:r>
            <a:endParaRPr lang="es-ES_tradnl" dirty="0"/>
          </a:p>
        </p:txBody>
      </p:sp>
      <p:sp>
        <p:nvSpPr>
          <p:cNvPr id="26" name="TextBox 25"/>
          <p:cNvSpPr txBox="1"/>
          <p:nvPr/>
        </p:nvSpPr>
        <p:spPr>
          <a:xfrm>
            <a:off x="6734238" y="1439162"/>
            <a:ext cx="3990489" cy="477054"/>
          </a:xfrm>
          <a:prstGeom prst="rect">
            <a:avLst/>
          </a:prstGeom>
          <a:noFill/>
        </p:spPr>
        <p:txBody>
          <a:bodyPr wrap="square" rtlCol="0">
            <a:spAutoFit/>
          </a:bodyPr>
          <a:lstStyle/>
          <a:p>
            <a:pPr algn="ctr"/>
            <a:r>
              <a:rPr lang="es-ES_tradnl" sz="1400" b="1" dirty="0" smtClean="0">
                <a:solidFill>
                  <a:schemeClr val="tx1">
                    <a:lumMod val="85000"/>
                    <a:lumOff val="15000"/>
                  </a:schemeClr>
                </a:solidFill>
              </a:rPr>
              <a:t>Uso </a:t>
            </a:r>
            <a:r>
              <a:rPr lang="es-ES_tradnl" sz="1400" b="1" dirty="0">
                <a:solidFill>
                  <a:schemeClr val="tx1">
                    <a:lumMod val="85000"/>
                    <a:lumOff val="15000"/>
                  </a:schemeClr>
                </a:solidFill>
              </a:rPr>
              <a:t>de tecnologías </a:t>
            </a:r>
            <a:r>
              <a:rPr lang="es-ES_tradnl" sz="1400" b="1" dirty="0" smtClean="0">
                <a:solidFill>
                  <a:schemeClr val="tx1">
                    <a:lumMod val="85000"/>
                    <a:lumOff val="15000"/>
                  </a:schemeClr>
                </a:solidFill>
              </a:rPr>
              <a:t>Biométricas</a:t>
            </a:r>
          </a:p>
          <a:p>
            <a:pPr lvl="0" algn="ctr"/>
            <a:r>
              <a:rPr lang="es-ES_tradnl" sz="1100" dirty="0" smtClean="0">
                <a:solidFill>
                  <a:schemeClr val="tx1">
                    <a:lumMod val="85000"/>
                    <a:lumOff val="15000"/>
                  </a:schemeClr>
                </a:solidFill>
              </a:rPr>
              <a:t>(entre usuarios de cada dispositivo y donde existe la funcionalidad)</a:t>
            </a:r>
            <a:endParaRPr lang="es-ES_tradnl" sz="1100" dirty="0">
              <a:solidFill>
                <a:schemeClr val="tx1">
                  <a:lumMod val="85000"/>
                  <a:lumOff val="15000"/>
                </a:schemeClr>
              </a:solidFill>
            </a:endParaRPr>
          </a:p>
        </p:txBody>
      </p:sp>
      <p:graphicFrame>
        <p:nvGraphicFramePr>
          <p:cNvPr id="40" name="Chart 39"/>
          <p:cNvGraphicFramePr/>
          <p:nvPr>
            <p:extLst>
              <p:ext uri="{D42A27DB-BD31-4B8C-83A1-F6EECF244321}">
                <p14:modId xmlns:p14="http://schemas.microsoft.com/office/powerpoint/2010/main" val="557739990"/>
              </p:ext>
            </p:extLst>
          </p:nvPr>
        </p:nvGraphicFramePr>
        <p:xfrm>
          <a:off x="8062321" y="1943152"/>
          <a:ext cx="1961010" cy="293457"/>
        </p:xfrm>
        <a:graphic>
          <a:graphicData uri="http://schemas.openxmlformats.org/drawingml/2006/chart">
            <c:chart xmlns:c="http://schemas.openxmlformats.org/drawingml/2006/chart" xmlns:r="http://schemas.openxmlformats.org/officeDocument/2006/relationships" r:id="rId4"/>
          </a:graphicData>
        </a:graphic>
      </p:graphicFrame>
      <p:sp>
        <p:nvSpPr>
          <p:cNvPr id="48" name="TextBox 47"/>
          <p:cNvSpPr txBox="1"/>
          <p:nvPr/>
        </p:nvSpPr>
        <p:spPr>
          <a:xfrm>
            <a:off x="3495040" y="3117727"/>
            <a:ext cx="1540193" cy="600164"/>
          </a:xfrm>
          <a:prstGeom prst="rect">
            <a:avLst/>
          </a:prstGeom>
          <a:noFill/>
        </p:spPr>
        <p:txBody>
          <a:bodyPr wrap="square" rtlCol="0">
            <a:spAutoFit/>
          </a:bodyPr>
          <a:lstStyle/>
          <a:p>
            <a:pPr algn="ctr"/>
            <a:r>
              <a:rPr lang="es-ES_tradnl" sz="1100" b="1" dirty="0" smtClean="0">
                <a:solidFill>
                  <a:schemeClr val="accent4"/>
                </a:solidFill>
              </a:rPr>
              <a:t>Uso de Biometrías Independientemente del dispositivo (44%)</a:t>
            </a:r>
            <a:endParaRPr lang="es-ES_tradnl" sz="1100" b="1" dirty="0">
              <a:solidFill>
                <a:schemeClr val="accent4"/>
              </a:solidFill>
            </a:endParaRPr>
          </a:p>
        </p:txBody>
      </p:sp>
      <p:cxnSp>
        <p:nvCxnSpPr>
          <p:cNvPr id="51" name="Straight Connector 50"/>
          <p:cNvCxnSpPr/>
          <p:nvPr/>
        </p:nvCxnSpPr>
        <p:spPr>
          <a:xfrm flipV="1">
            <a:off x="5334963" y="2613999"/>
            <a:ext cx="3391" cy="374878"/>
          </a:xfrm>
          <a:prstGeom prst="line">
            <a:avLst/>
          </a:prstGeom>
          <a:ln>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aphicFrame>
        <p:nvGraphicFramePr>
          <p:cNvPr id="61" name="Chart 60"/>
          <p:cNvGraphicFramePr/>
          <p:nvPr>
            <p:extLst>
              <p:ext uri="{D42A27DB-BD31-4B8C-83A1-F6EECF244321}">
                <p14:modId xmlns:p14="http://schemas.microsoft.com/office/powerpoint/2010/main" val="2717133645"/>
              </p:ext>
            </p:extLst>
          </p:nvPr>
        </p:nvGraphicFramePr>
        <p:xfrm>
          <a:off x="4018332" y="2004623"/>
          <a:ext cx="2326516" cy="691240"/>
        </p:xfrm>
        <a:graphic>
          <a:graphicData uri="http://schemas.openxmlformats.org/drawingml/2006/chart">
            <c:chart xmlns:c="http://schemas.openxmlformats.org/drawingml/2006/chart" xmlns:r="http://schemas.openxmlformats.org/officeDocument/2006/relationships" r:id="rId5"/>
          </a:graphicData>
        </a:graphic>
      </p:graphicFrame>
      <p:cxnSp>
        <p:nvCxnSpPr>
          <p:cNvPr id="22" name="Straight Connector 21"/>
          <p:cNvCxnSpPr/>
          <p:nvPr/>
        </p:nvCxnSpPr>
        <p:spPr>
          <a:xfrm>
            <a:off x="375377" y="4514697"/>
            <a:ext cx="3236976"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4469133" y="1821611"/>
            <a:ext cx="1345202" cy="230832"/>
          </a:xfrm>
          <a:prstGeom prst="rect">
            <a:avLst/>
          </a:prstGeom>
          <a:noFill/>
        </p:spPr>
        <p:txBody>
          <a:bodyPr wrap="none" rtlCol="0">
            <a:spAutoFit/>
          </a:bodyPr>
          <a:lstStyle/>
          <a:p>
            <a:r>
              <a:rPr lang="es-ES_tradnl" sz="900" b="1" i="1" dirty="0" smtClean="0">
                <a:solidFill>
                  <a:schemeClr val="tx1">
                    <a:lumMod val="85000"/>
                    <a:lumOff val="15000"/>
                  </a:schemeClr>
                </a:solidFill>
              </a:rPr>
              <a:t>Biométrica Usada Para:</a:t>
            </a:r>
            <a:endParaRPr lang="es-ES_tradnl" sz="900" b="1" i="1" dirty="0">
              <a:solidFill>
                <a:schemeClr val="tx1">
                  <a:lumMod val="85000"/>
                  <a:lumOff val="15000"/>
                </a:schemeClr>
              </a:solidFill>
            </a:endParaRPr>
          </a:p>
        </p:txBody>
      </p:sp>
      <p:cxnSp>
        <p:nvCxnSpPr>
          <p:cNvPr id="24" name="Straight Connector 23"/>
          <p:cNvCxnSpPr/>
          <p:nvPr/>
        </p:nvCxnSpPr>
        <p:spPr>
          <a:xfrm>
            <a:off x="413477" y="1773496"/>
            <a:ext cx="3237837"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aphicFrame>
        <p:nvGraphicFramePr>
          <p:cNvPr id="20" name="Chart 19"/>
          <p:cNvGraphicFramePr/>
          <p:nvPr>
            <p:extLst>
              <p:ext uri="{D42A27DB-BD31-4B8C-83A1-F6EECF244321}">
                <p14:modId xmlns:p14="http://schemas.microsoft.com/office/powerpoint/2010/main" val="2125420837"/>
              </p:ext>
            </p:extLst>
          </p:nvPr>
        </p:nvGraphicFramePr>
        <p:xfrm>
          <a:off x="4694418" y="4696887"/>
          <a:ext cx="7436956" cy="1796191"/>
        </p:xfrm>
        <a:graphic>
          <a:graphicData uri="http://schemas.openxmlformats.org/drawingml/2006/chart">
            <c:chart xmlns:c="http://schemas.openxmlformats.org/drawingml/2006/chart" xmlns:r="http://schemas.openxmlformats.org/officeDocument/2006/relationships" r:id="rId6"/>
          </a:graphicData>
        </a:graphic>
      </p:graphicFrame>
      <p:sp>
        <p:nvSpPr>
          <p:cNvPr id="25" name="TextBox 24"/>
          <p:cNvSpPr txBox="1"/>
          <p:nvPr/>
        </p:nvSpPr>
        <p:spPr>
          <a:xfrm>
            <a:off x="3474721" y="4763402"/>
            <a:ext cx="1560512" cy="769441"/>
          </a:xfrm>
          <a:prstGeom prst="rect">
            <a:avLst/>
          </a:prstGeom>
          <a:noFill/>
        </p:spPr>
        <p:txBody>
          <a:bodyPr wrap="square" rtlCol="0">
            <a:spAutoFit/>
          </a:bodyPr>
          <a:lstStyle/>
          <a:p>
            <a:pPr algn="ctr"/>
            <a:r>
              <a:rPr lang="es-ES_tradnl" sz="1100" b="1" dirty="0" smtClean="0">
                <a:solidFill>
                  <a:schemeClr val="accent4"/>
                </a:solidFill>
              </a:rPr>
              <a:t>Confianza entre usuarios de biométrica, a través de dispositivos (69%)</a:t>
            </a:r>
            <a:endParaRPr lang="es-ES_tradnl" sz="1100" b="1" dirty="0">
              <a:solidFill>
                <a:schemeClr val="accent4"/>
              </a:solidFill>
            </a:endParaRPr>
          </a:p>
        </p:txBody>
      </p:sp>
      <p:sp>
        <p:nvSpPr>
          <p:cNvPr id="42" name="TextBox 41"/>
          <p:cNvSpPr txBox="1"/>
          <p:nvPr/>
        </p:nvSpPr>
        <p:spPr>
          <a:xfrm>
            <a:off x="6344848" y="4353067"/>
            <a:ext cx="2936628" cy="692497"/>
          </a:xfrm>
          <a:prstGeom prst="rect">
            <a:avLst/>
          </a:prstGeom>
          <a:noFill/>
        </p:spPr>
        <p:txBody>
          <a:bodyPr wrap="square" rtlCol="0">
            <a:spAutoFit/>
          </a:bodyPr>
          <a:lstStyle/>
          <a:p>
            <a:pPr algn="ctr"/>
            <a:r>
              <a:rPr lang="es-ES_tradnl" sz="1400" b="1" dirty="0" smtClean="0">
                <a:solidFill>
                  <a:schemeClr val="tx1">
                    <a:lumMod val="85000"/>
                    <a:lumOff val="15000"/>
                  </a:schemeClr>
                </a:solidFill>
              </a:rPr>
              <a:t>% Que Confían en </a:t>
            </a:r>
            <a:r>
              <a:rPr lang="es-ES_tradnl" sz="1400" b="1" dirty="0">
                <a:solidFill>
                  <a:schemeClr val="tx1">
                    <a:lumMod val="85000"/>
                    <a:lumOff val="15000"/>
                  </a:schemeClr>
                </a:solidFill>
              </a:rPr>
              <a:t>tecnologías B</a:t>
            </a:r>
            <a:r>
              <a:rPr lang="es-ES_tradnl" sz="1400" b="1" dirty="0" smtClean="0">
                <a:solidFill>
                  <a:schemeClr val="tx1">
                    <a:lumMod val="85000"/>
                    <a:lumOff val="15000"/>
                  </a:schemeClr>
                </a:solidFill>
              </a:rPr>
              <a:t>iométricas</a:t>
            </a:r>
          </a:p>
          <a:p>
            <a:pPr lvl="0" algn="ctr"/>
            <a:r>
              <a:rPr lang="es-ES_tradnl" sz="1100" dirty="0" smtClean="0">
                <a:solidFill>
                  <a:schemeClr val="tx1">
                    <a:lumMod val="85000"/>
                    <a:lumOff val="15000"/>
                  </a:schemeClr>
                </a:solidFill>
              </a:rPr>
              <a:t>(% “Sí”, entre usuarios de cada dispositivo)</a:t>
            </a:r>
            <a:endParaRPr lang="es-ES_tradnl" sz="1100" dirty="0">
              <a:solidFill>
                <a:schemeClr val="tx1">
                  <a:lumMod val="85000"/>
                  <a:lumOff val="15000"/>
                </a:schemeClr>
              </a:solidFill>
            </a:endParaRPr>
          </a:p>
        </p:txBody>
      </p:sp>
      <p:graphicFrame>
        <p:nvGraphicFramePr>
          <p:cNvPr id="28" name="Chart 27"/>
          <p:cNvGraphicFramePr/>
          <p:nvPr>
            <p:extLst>
              <p:ext uri="{D42A27DB-BD31-4B8C-83A1-F6EECF244321}">
                <p14:modId xmlns:p14="http://schemas.microsoft.com/office/powerpoint/2010/main" val="3513527790"/>
              </p:ext>
            </p:extLst>
          </p:nvPr>
        </p:nvGraphicFramePr>
        <p:xfrm>
          <a:off x="9907398" y="4409780"/>
          <a:ext cx="1818392" cy="293457"/>
        </p:xfrm>
        <a:graphic>
          <a:graphicData uri="http://schemas.openxmlformats.org/drawingml/2006/chart">
            <c:chart xmlns:c="http://schemas.openxmlformats.org/drawingml/2006/chart" xmlns:r="http://schemas.openxmlformats.org/officeDocument/2006/relationships" r:id="rId7"/>
          </a:graphicData>
        </a:graphic>
      </p:graphicFrame>
      <p:cxnSp>
        <p:nvCxnSpPr>
          <p:cNvPr id="21" name="Straight Connector 20"/>
          <p:cNvCxnSpPr/>
          <p:nvPr/>
        </p:nvCxnSpPr>
        <p:spPr>
          <a:xfrm flipV="1">
            <a:off x="6734238" y="2526911"/>
            <a:ext cx="0" cy="634976"/>
          </a:xfrm>
          <a:prstGeom prst="line">
            <a:avLst/>
          </a:prstGeom>
          <a:ln>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aphicFrame>
        <p:nvGraphicFramePr>
          <p:cNvPr id="29" name="Chart 28"/>
          <p:cNvGraphicFramePr/>
          <p:nvPr>
            <p:extLst>
              <p:ext uri="{D42A27DB-BD31-4B8C-83A1-F6EECF244321}">
                <p14:modId xmlns:p14="http://schemas.microsoft.com/office/powerpoint/2010/main" val="3976766581"/>
              </p:ext>
            </p:extLst>
          </p:nvPr>
        </p:nvGraphicFramePr>
        <p:xfrm>
          <a:off x="6108586" y="2053368"/>
          <a:ext cx="2221648" cy="594922"/>
        </p:xfrm>
        <a:graphic>
          <a:graphicData uri="http://schemas.openxmlformats.org/drawingml/2006/chart">
            <c:chart xmlns:c="http://schemas.openxmlformats.org/drawingml/2006/chart" xmlns:r="http://schemas.openxmlformats.org/officeDocument/2006/relationships" r:id="rId8"/>
          </a:graphicData>
        </a:graphic>
      </p:graphicFrame>
      <p:sp>
        <p:nvSpPr>
          <p:cNvPr id="30" name="TextBox 29"/>
          <p:cNvSpPr txBox="1"/>
          <p:nvPr/>
        </p:nvSpPr>
        <p:spPr>
          <a:xfrm>
            <a:off x="6504191" y="1890579"/>
            <a:ext cx="1288396" cy="246221"/>
          </a:xfrm>
          <a:prstGeom prst="rect">
            <a:avLst/>
          </a:prstGeom>
          <a:noFill/>
        </p:spPr>
        <p:txBody>
          <a:bodyPr wrap="none" rtlCol="0">
            <a:spAutoFit/>
          </a:bodyPr>
          <a:lstStyle/>
          <a:p>
            <a:r>
              <a:rPr lang="es-ES_tradnl" sz="800" b="1" i="1" dirty="0" smtClean="0">
                <a:solidFill>
                  <a:schemeClr val="tx1">
                    <a:lumMod val="85000"/>
                    <a:lumOff val="15000"/>
                  </a:schemeClr>
                </a:solidFill>
              </a:rPr>
              <a:t>Biométrica Usada Para:</a:t>
            </a:r>
            <a:r>
              <a:rPr lang="es-ES_tradnl" sz="1000" b="1" i="1" dirty="0" smtClean="0">
                <a:solidFill>
                  <a:schemeClr val="tx1">
                    <a:lumMod val="85000"/>
                    <a:lumOff val="15000"/>
                  </a:schemeClr>
                </a:solidFill>
              </a:rPr>
              <a:t>*</a:t>
            </a:r>
            <a:endParaRPr lang="es-ES_tradnl" sz="1000" b="1" i="1" dirty="0">
              <a:solidFill>
                <a:schemeClr val="tx1">
                  <a:lumMod val="85000"/>
                  <a:lumOff val="15000"/>
                </a:schemeClr>
              </a:solidFill>
            </a:endParaRPr>
          </a:p>
        </p:txBody>
      </p:sp>
      <p:cxnSp>
        <p:nvCxnSpPr>
          <p:cNvPr id="31" name="Straight Connector 30"/>
          <p:cNvCxnSpPr/>
          <p:nvPr/>
        </p:nvCxnSpPr>
        <p:spPr>
          <a:xfrm flipV="1">
            <a:off x="11080970" y="2526911"/>
            <a:ext cx="0" cy="634976"/>
          </a:xfrm>
          <a:prstGeom prst="line">
            <a:avLst/>
          </a:prstGeom>
          <a:ln>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aphicFrame>
        <p:nvGraphicFramePr>
          <p:cNvPr id="32" name="Chart 31"/>
          <p:cNvGraphicFramePr/>
          <p:nvPr>
            <p:extLst>
              <p:ext uri="{D42A27DB-BD31-4B8C-83A1-F6EECF244321}">
                <p14:modId xmlns:p14="http://schemas.microsoft.com/office/powerpoint/2010/main" val="2275345579"/>
              </p:ext>
            </p:extLst>
          </p:nvPr>
        </p:nvGraphicFramePr>
        <p:xfrm>
          <a:off x="10082095" y="2093560"/>
          <a:ext cx="2255989" cy="594922"/>
        </p:xfrm>
        <a:graphic>
          <a:graphicData uri="http://schemas.openxmlformats.org/drawingml/2006/chart">
            <c:chart xmlns:c="http://schemas.openxmlformats.org/drawingml/2006/chart" xmlns:r="http://schemas.openxmlformats.org/officeDocument/2006/relationships" r:id="rId9"/>
          </a:graphicData>
        </a:graphic>
      </p:graphicFrame>
      <p:sp>
        <p:nvSpPr>
          <p:cNvPr id="33" name="TextBox 32"/>
          <p:cNvSpPr txBox="1"/>
          <p:nvPr/>
        </p:nvSpPr>
        <p:spPr>
          <a:xfrm>
            <a:off x="10512042" y="1930771"/>
            <a:ext cx="1288396" cy="246221"/>
          </a:xfrm>
          <a:prstGeom prst="rect">
            <a:avLst/>
          </a:prstGeom>
          <a:noFill/>
        </p:spPr>
        <p:txBody>
          <a:bodyPr wrap="none" rtlCol="0">
            <a:spAutoFit/>
          </a:bodyPr>
          <a:lstStyle/>
          <a:p>
            <a:r>
              <a:rPr lang="es-ES_tradnl" sz="800" b="1" i="1" dirty="0" smtClean="0">
                <a:solidFill>
                  <a:schemeClr val="tx1">
                    <a:lumMod val="85000"/>
                    <a:lumOff val="15000"/>
                  </a:schemeClr>
                </a:solidFill>
              </a:rPr>
              <a:t>Biométrica Usada Para:</a:t>
            </a:r>
            <a:r>
              <a:rPr lang="es-ES_tradnl" sz="1000" b="1" i="1" dirty="0" smtClean="0">
                <a:solidFill>
                  <a:schemeClr val="tx1">
                    <a:lumMod val="85000"/>
                    <a:lumOff val="15000"/>
                  </a:schemeClr>
                </a:solidFill>
              </a:rPr>
              <a:t>*</a:t>
            </a:r>
            <a:endParaRPr lang="es-ES_tradnl" sz="1000" b="1" i="1" dirty="0">
              <a:solidFill>
                <a:schemeClr val="tx1">
                  <a:lumMod val="85000"/>
                  <a:lumOff val="15000"/>
                </a:schemeClr>
              </a:solidFill>
            </a:endParaRPr>
          </a:p>
        </p:txBody>
      </p:sp>
      <p:graphicFrame>
        <p:nvGraphicFramePr>
          <p:cNvPr id="34" name="Chart 33"/>
          <p:cNvGraphicFramePr/>
          <p:nvPr>
            <p:extLst>
              <p:ext uri="{D42A27DB-BD31-4B8C-83A1-F6EECF244321}">
                <p14:modId xmlns:p14="http://schemas.microsoft.com/office/powerpoint/2010/main" val="1012895197"/>
              </p:ext>
            </p:extLst>
          </p:nvPr>
        </p:nvGraphicFramePr>
        <p:xfrm>
          <a:off x="9422896" y="4454515"/>
          <a:ext cx="2610350" cy="293457"/>
        </p:xfrm>
        <a:graphic>
          <a:graphicData uri="http://schemas.openxmlformats.org/drawingml/2006/chart">
            <c:chart xmlns:c="http://schemas.openxmlformats.org/drawingml/2006/chart" xmlns:r="http://schemas.openxmlformats.org/officeDocument/2006/relationships" r:id="rId10"/>
          </a:graphicData>
        </a:graphic>
      </p:graphicFrame>
      <p:sp>
        <p:nvSpPr>
          <p:cNvPr id="35" name="TextBox 34"/>
          <p:cNvSpPr txBox="1"/>
          <p:nvPr/>
        </p:nvSpPr>
        <p:spPr>
          <a:xfrm>
            <a:off x="8377088" y="6488668"/>
            <a:ext cx="3349243" cy="369332"/>
          </a:xfrm>
          <a:prstGeom prst="rect">
            <a:avLst/>
          </a:prstGeom>
          <a:noFill/>
        </p:spPr>
        <p:txBody>
          <a:bodyPr wrap="square" rtlCol="0">
            <a:spAutoFit/>
          </a:bodyPr>
          <a:lstStyle>
            <a:defPPr>
              <a:defRPr lang="en-US"/>
            </a:defPPr>
            <a:lvl1pPr defTabSz="914340">
              <a:defRPr sz="700">
                <a:solidFill>
                  <a:schemeClr val="bg1">
                    <a:lumMod val="65000"/>
                  </a:schemeClr>
                </a:solidFill>
              </a:defRPr>
            </a:lvl1pPr>
            <a:lvl2pPr marL="457170" defTabSz="914340"/>
            <a:lvl3pPr marL="914340" defTabSz="914340"/>
            <a:lvl4pPr marL="1371511" defTabSz="914340"/>
            <a:lvl5pPr marL="1828681" defTabSz="914340"/>
            <a:lvl6pPr marL="2285852" defTabSz="914340"/>
            <a:lvl7pPr marL="2743022" defTabSz="914340"/>
            <a:lvl8pPr marL="3200193" defTabSz="914340"/>
            <a:lvl9pPr marL="3657363" defTabSz="914340"/>
          </a:lstStyle>
          <a:p>
            <a:r>
              <a:rPr lang="es-ES_tradnl" sz="900" dirty="0" smtClean="0">
                <a:solidFill>
                  <a:schemeClr val="tx1">
                    <a:lumMod val="65000"/>
                    <a:lumOff val="35000"/>
                  </a:schemeClr>
                </a:solidFill>
              </a:rPr>
              <a:t>*Precaución: base de </a:t>
            </a:r>
            <a:r>
              <a:rPr lang="es-ES_tradnl" sz="900" dirty="0">
                <a:solidFill>
                  <a:schemeClr val="tx1">
                    <a:lumMod val="65000"/>
                    <a:lumOff val="35000"/>
                  </a:schemeClr>
                </a:solidFill>
              </a:rPr>
              <a:t>respondientes muy baja  </a:t>
            </a:r>
            <a:r>
              <a:rPr lang="es-ES_tradnl" sz="900" dirty="0" smtClean="0">
                <a:solidFill>
                  <a:schemeClr val="tx1">
                    <a:lumMod val="65000"/>
                    <a:lumOff val="35000"/>
                  </a:schemeClr>
                </a:solidFill>
              </a:rPr>
              <a:t>(Tableta, n=63; Laptop, n=80; dispositivo portátil, n=13)</a:t>
            </a:r>
            <a:endParaRPr lang="es-ES_tradnl" sz="900" dirty="0">
              <a:solidFill>
                <a:schemeClr val="tx1">
                  <a:lumMod val="65000"/>
                  <a:lumOff val="35000"/>
                </a:schemeClr>
              </a:solidFill>
            </a:endParaRPr>
          </a:p>
        </p:txBody>
      </p:sp>
      <p:cxnSp>
        <p:nvCxnSpPr>
          <p:cNvPr id="36" name="Straight Arrow Connector 35"/>
          <p:cNvCxnSpPr/>
          <p:nvPr/>
        </p:nvCxnSpPr>
        <p:spPr>
          <a:xfrm>
            <a:off x="4878824" y="4390391"/>
            <a:ext cx="6972300" cy="0"/>
          </a:xfrm>
          <a:prstGeom prst="straightConnector1">
            <a:avLst/>
          </a:prstGeom>
          <a:ln>
            <a:solidFill>
              <a:schemeClr val="bg1">
                <a:lumMod val="85000"/>
              </a:schemeClr>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8191888" y="2919316"/>
            <a:ext cx="0" cy="286780"/>
          </a:xfrm>
          <a:prstGeom prst="line">
            <a:avLst/>
          </a:prstGeom>
          <a:ln>
            <a:solidFill>
              <a:schemeClr val="bg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aphicFrame>
        <p:nvGraphicFramePr>
          <p:cNvPr id="41" name="Chart 40"/>
          <p:cNvGraphicFramePr/>
          <p:nvPr>
            <p:extLst>
              <p:ext uri="{D42A27DB-BD31-4B8C-83A1-F6EECF244321}">
                <p14:modId xmlns:p14="http://schemas.microsoft.com/office/powerpoint/2010/main" val="1598244829"/>
              </p:ext>
            </p:extLst>
          </p:nvPr>
        </p:nvGraphicFramePr>
        <p:xfrm>
          <a:off x="7645864" y="2463837"/>
          <a:ext cx="2221648" cy="594922"/>
        </p:xfrm>
        <a:graphic>
          <a:graphicData uri="http://schemas.openxmlformats.org/drawingml/2006/chart">
            <c:chart xmlns:c="http://schemas.openxmlformats.org/drawingml/2006/chart" xmlns:r="http://schemas.openxmlformats.org/officeDocument/2006/relationships" r:id="rId11"/>
          </a:graphicData>
        </a:graphic>
      </p:graphicFrame>
      <p:sp>
        <p:nvSpPr>
          <p:cNvPr id="43" name="TextBox 42"/>
          <p:cNvSpPr txBox="1"/>
          <p:nvPr/>
        </p:nvSpPr>
        <p:spPr>
          <a:xfrm>
            <a:off x="8224880" y="2231736"/>
            <a:ext cx="1465219" cy="246221"/>
          </a:xfrm>
          <a:prstGeom prst="rect">
            <a:avLst/>
          </a:prstGeom>
          <a:noFill/>
        </p:spPr>
        <p:txBody>
          <a:bodyPr wrap="square" rtlCol="0">
            <a:spAutoFit/>
          </a:bodyPr>
          <a:lstStyle/>
          <a:p>
            <a:r>
              <a:rPr lang="es-ES_tradnl" sz="800" b="1" i="1" dirty="0" smtClean="0">
                <a:solidFill>
                  <a:schemeClr val="tx1">
                    <a:lumMod val="85000"/>
                    <a:lumOff val="15000"/>
                  </a:schemeClr>
                </a:solidFill>
              </a:rPr>
              <a:t>Biométrica Usada Para:</a:t>
            </a:r>
            <a:r>
              <a:rPr lang="es-ES_tradnl" sz="1000" b="1" i="1" dirty="0" smtClean="0">
                <a:solidFill>
                  <a:schemeClr val="tx1">
                    <a:lumMod val="85000"/>
                    <a:lumOff val="15000"/>
                  </a:schemeClr>
                </a:solidFill>
              </a:rPr>
              <a:t>*</a:t>
            </a:r>
            <a:endParaRPr lang="es-ES_tradnl" sz="1000" b="1" i="1" dirty="0">
              <a:solidFill>
                <a:schemeClr val="tx1">
                  <a:lumMod val="85000"/>
                  <a:lumOff val="15000"/>
                </a:schemeClr>
              </a:solidFill>
            </a:endParaRPr>
          </a:p>
        </p:txBody>
      </p:sp>
      <p:sp>
        <p:nvSpPr>
          <p:cNvPr id="5" name="Slide Number Placeholder 4"/>
          <p:cNvSpPr>
            <a:spLocks noGrp="1"/>
          </p:cNvSpPr>
          <p:nvPr>
            <p:ph type="sldNum" sz="quarter" idx="12"/>
          </p:nvPr>
        </p:nvSpPr>
        <p:spPr/>
        <p:txBody>
          <a:bodyPr/>
          <a:lstStyle/>
          <a:p>
            <a:fld id="{6FE306A7-A228-4E07-8D4E-C1DA2C3F3993}" type="slidenum">
              <a:rPr lang="es-ES_tradnl" smtClean="0"/>
              <a:pPr/>
              <a:t>16</a:t>
            </a:fld>
            <a:endParaRPr lang="es-ES_tradnl" dirty="0"/>
          </a:p>
        </p:txBody>
      </p:sp>
    </p:spTree>
    <p:extLst>
      <p:ext uri="{BB962C8B-B14F-4D97-AF65-F5344CB8AC3E}">
        <p14:creationId xmlns:p14="http://schemas.microsoft.com/office/powerpoint/2010/main" val="34174378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549" y="292608"/>
            <a:ext cx="11724821" cy="874319"/>
          </a:xfrm>
        </p:spPr>
        <p:txBody>
          <a:bodyPr/>
          <a:lstStyle/>
          <a:p>
            <a:r>
              <a:rPr lang="es-ES_tradnl" sz="2800" dirty="0" smtClean="0"/>
              <a:t>Una mayoría importante de </a:t>
            </a:r>
            <a:r>
              <a:rPr lang="es-ES_tradnl" sz="2800" dirty="0" err="1" smtClean="0"/>
              <a:t>Millennials</a:t>
            </a:r>
            <a:r>
              <a:rPr lang="es-ES_tradnl" sz="2800" dirty="0" smtClean="0"/>
              <a:t> Mexicanos se preocupan por el robo de tarjetas de pagos e identidad, así como por el hecho de que las compañías tienen su información.</a:t>
            </a:r>
            <a:endParaRPr lang="es-ES_tradnl" sz="2800" dirty="0"/>
          </a:p>
        </p:txBody>
      </p:sp>
      <p:sp>
        <p:nvSpPr>
          <p:cNvPr id="57" name="Rectangle 56"/>
          <p:cNvSpPr/>
          <p:nvPr/>
        </p:nvSpPr>
        <p:spPr>
          <a:xfrm>
            <a:off x="415042" y="1835544"/>
            <a:ext cx="3356858" cy="4309641"/>
          </a:xfrm>
          <a:prstGeom prst="rect">
            <a:avLst/>
          </a:prstGeom>
        </p:spPr>
        <p:txBody>
          <a:bodyPr wrap="square" anchor="t">
            <a:spAutoFit/>
          </a:bodyPr>
          <a:lstStyle/>
          <a:p>
            <a:pPr>
              <a:lnSpc>
                <a:spcPct val="85000"/>
              </a:lnSpc>
            </a:pPr>
            <a:r>
              <a:rPr lang="es-ES_tradnl" sz="1400" dirty="0" smtClean="0">
                <a:solidFill>
                  <a:schemeClr val="tx1">
                    <a:lumMod val="65000"/>
                    <a:lumOff val="35000"/>
                  </a:schemeClr>
                </a:solidFill>
              </a:rPr>
              <a:t>Los </a:t>
            </a:r>
            <a:r>
              <a:rPr lang="es-ES_tradnl" sz="1400" dirty="0" err="1" smtClean="0">
                <a:solidFill>
                  <a:schemeClr val="tx1">
                    <a:lumMod val="65000"/>
                    <a:lumOff val="35000"/>
                  </a:schemeClr>
                </a:solidFill>
              </a:rPr>
              <a:t>Millennials</a:t>
            </a:r>
            <a:r>
              <a:rPr lang="es-ES_tradnl" sz="1400" dirty="0" smtClean="0">
                <a:solidFill>
                  <a:schemeClr val="tx1">
                    <a:lumMod val="65000"/>
                    <a:lumOff val="35000"/>
                  </a:schemeClr>
                </a:solidFill>
              </a:rPr>
              <a:t> Mexicanos se preocupan de que su identidad sea robada en violaciones de datos y actividades en línea / app / actividades móviles.</a:t>
            </a:r>
          </a:p>
          <a:p>
            <a:pPr>
              <a:lnSpc>
                <a:spcPct val="85000"/>
              </a:lnSpc>
            </a:pPr>
            <a:endParaRPr lang="es-ES_tradnl" sz="1400" dirty="0" smtClean="0">
              <a:solidFill>
                <a:schemeClr val="tx1">
                  <a:lumMod val="65000"/>
                  <a:lumOff val="35000"/>
                </a:schemeClr>
              </a:solidFill>
            </a:endParaRPr>
          </a:p>
          <a:p>
            <a:pPr>
              <a:lnSpc>
                <a:spcPct val="85000"/>
              </a:lnSpc>
            </a:pPr>
            <a:r>
              <a:rPr lang="es-ES_tradnl" sz="1400" b="1" dirty="0" smtClean="0">
                <a:solidFill>
                  <a:schemeClr val="tx1">
                    <a:lumMod val="65000"/>
                    <a:lumOff val="35000"/>
                  </a:schemeClr>
                </a:solidFill>
              </a:rPr>
              <a:t>Mucha de esta preocupación tiene que ver con su desconfianza de las medidas de seguridad actuales usadas por compañías al recoger información para verificar la identidad. </a:t>
            </a:r>
          </a:p>
          <a:p>
            <a:pPr>
              <a:lnSpc>
                <a:spcPct val="85000"/>
              </a:lnSpc>
            </a:pPr>
            <a:endParaRPr lang="es-ES_tradnl" sz="1400" b="1" dirty="0" smtClean="0">
              <a:solidFill>
                <a:schemeClr val="tx1">
                  <a:lumMod val="65000"/>
                  <a:lumOff val="35000"/>
                </a:schemeClr>
              </a:solidFill>
            </a:endParaRPr>
          </a:p>
          <a:p>
            <a:pPr>
              <a:lnSpc>
                <a:spcPct val="85000"/>
              </a:lnSpc>
            </a:pPr>
            <a:r>
              <a:rPr lang="es-ES_tradnl" sz="1400" dirty="0" smtClean="0">
                <a:solidFill>
                  <a:schemeClr val="tx1">
                    <a:lumMod val="65000"/>
                    <a:lumOff val="35000"/>
                  </a:schemeClr>
                </a:solidFill>
              </a:rPr>
              <a:t>Como resultado, los </a:t>
            </a:r>
            <a:r>
              <a:rPr lang="es-ES_tradnl" sz="1400" dirty="0" err="1" smtClean="0">
                <a:solidFill>
                  <a:schemeClr val="tx1">
                    <a:lumMod val="65000"/>
                    <a:lumOff val="35000"/>
                  </a:schemeClr>
                </a:solidFill>
              </a:rPr>
              <a:t>Millennials</a:t>
            </a:r>
            <a:r>
              <a:rPr lang="es-ES_tradnl" sz="1400" dirty="0" smtClean="0">
                <a:solidFill>
                  <a:schemeClr val="tx1">
                    <a:lumMod val="65000"/>
                    <a:lumOff val="35000"/>
                  </a:schemeClr>
                </a:solidFill>
              </a:rPr>
              <a:t> Mexicanos tienen sentimientos encontrados con respecto a entender la necesidad de que las compañías les pidan su información personal (67%) y preocuparse sobre como las compañías la van a proteger/manipular (63%).</a:t>
            </a:r>
            <a:endParaRPr lang="es-ES_tradnl" sz="1400" b="1" dirty="0" smtClean="0">
              <a:solidFill>
                <a:schemeClr val="tx1">
                  <a:lumMod val="65000"/>
                  <a:lumOff val="35000"/>
                </a:schemeClr>
              </a:solidFill>
            </a:endParaRPr>
          </a:p>
          <a:p>
            <a:pPr>
              <a:lnSpc>
                <a:spcPct val="85000"/>
              </a:lnSpc>
            </a:pPr>
            <a:endParaRPr lang="es-ES_tradnl" sz="1400" b="1" dirty="0" smtClean="0">
              <a:solidFill>
                <a:schemeClr val="tx1">
                  <a:lumMod val="65000"/>
                  <a:lumOff val="35000"/>
                </a:schemeClr>
              </a:solidFill>
            </a:endParaRPr>
          </a:p>
          <a:p>
            <a:pPr>
              <a:lnSpc>
                <a:spcPct val="85000"/>
              </a:lnSpc>
            </a:pPr>
            <a:r>
              <a:rPr lang="es-ES_tradnl" sz="1400" b="1" dirty="0" smtClean="0">
                <a:solidFill>
                  <a:schemeClr val="tx1">
                    <a:lumMod val="65000"/>
                    <a:lumOff val="35000"/>
                  </a:schemeClr>
                </a:solidFill>
              </a:rPr>
              <a:t>Al mismo tiempo, casi el mismo porcentaje (61%) sienten que ese riesgo se incrementará en la medida que la sociedad se vuelve más digitalmente conectada. </a:t>
            </a:r>
            <a:endParaRPr lang="es-ES_tradnl" sz="1400" dirty="0">
              <a:solidFill>
                <a:schemeClr val="tx1">
                  <a:lumMod val="65000"/>
                  <a:lumOff val="35000"/>
                </a:schemeClr>
              </a:solidFill>
            </a:endParaRPr>
          </a:p>
        </p:txBody>
      </p:sp>
      <p:sp>
        <p:nvSpPr>
          <p:cNvPr id="38" name="TextBox 37"/>
          <p:cNvSpPr txBox="1"/>
          <p:nvPr/>
        </p:nvSpPr>
        <p:spPr>
          <a:xfrm>
            <a:off x="1977857" y="6492060"/>
            <a:ext cx="3906876" cy="184666"/>
          </a:xfrm>
          <a:prstGeom prst="rect">
            <a:avLst/>
          </a:prstGeom>
          <a:noFill/>
        </p:spPr>
        <p:txBody>
          <a:bodyPr wrap="square" rtlCol="0">
            <a:spAutoFit/>
          </a:bodyPr>
          <a:lstStyle/>
          <a:p>
            <a:r>
              <a:rPr lang="es-ES_tradnl" sz="600" dirty="0" smtClean="0">
                <a:solidFill>
                  <a:schemeClr val="bg1">
                    <a:lumMod val="65000"/>
                  </a:schemeClr>
                </a:solidFill>
                <a:latin typeface="Lucida Grande"/>
                <a:ea typeface="Lucida Grande"/>
                <a:cs typeface="Lucida Grande"/>
              </a:rPr>
              <a:t>P: Para cada una de las declaraciones a continuación, favor indique su nivel de conformidad.</a:t>
            </a:r>
            <a:endParaRPr lang="es-ES_tradnl" sz="600" dirty="0">
              <a:solidFill>
                <a:schemeClr val="bg1">
                  <a:lumMod val="65000"/>
                </a:schemeClr>
              </a:solidFill>
            </a:endParaRPr>
          </a:p>
        </p:txBody>
      </p:sp>
      <p:graphicFrame>
        <p:nvGraphicFramePr>
          <p:cNvPr id="12" name="Chart 11"/>
          <p:cNvGraphicFramePr/>
          <p:nvPr>
            <p:extLst>
              <p:ext uri="{D42A27DB-BD31-4B8C-83A1-F6EECF244321}">
                <p14:modId xmlns:p14="http://schemas.microsoft.com/office/powerpoint/2010/main" val="2056689046"/>
              </p:ext>
            </p:extLst>
          </p:nvPr>
        </p:nvGraphicFramePr>
        <p:xfrm>
          <a:off x="4310743" y="1579988"/>
          <a:ext cx="7820297" cy="260156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p:cNvGraphicFramePr/>
          <p:nvPr>
            <p:extLst>
              <p:ext uri="{D42A27DB-BD31-4B8C-83A1-F6EECF244321}">
                <p14:modId xmlns:p14="http://schemas.microsoft.com/office/powerpoint/2010/main" val="1125142974"/>
              </p:ext>
            </p:extLst>
          </p:nvPr>
        </p:nvGraphicFramePr>
        <p:xfrm>
          <a:off x="4310743" y="3891104"/>
          <a:ext cx="7820297" cy="2606040"/>
        </p:xfrm>
        <a:graphic>
          <a:graphicData uri="http://schemas.openxmlformats.org/drawingml/2006/chart">
            <c:chart xmlns:c="http://schemas.openxmlformats.org/drawingml/2006/chart" xmlns:r="http://schemas.openxmlformats.org/officeDocument/2006/relationships" r:id="rId4"/>
          </a:graphicData>
        </a:graphic>
      </p:graphicFrame>
      <p:sp>
        <p:nvSpPr>
          <p:cNvPr id="15" name="Right Bracket 14"/>
          <p:cNvSpPr/>
          <p:nvPr/>
        </p:nvSpPr>
        <p:spPr>
          <a:xfrm rot="16200000">
            <a:off x="11121558" y="3920737"/>
            <a:ext cx="111784" cy="1672060"/>
          </a:xfrm>
          <a:prstGeom prst="rightBracket">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dirty="0"/>
          </a:p>
        </p:txBody>
      </p:sp>
      <p:sp>
        <p:nvSpPr>
          <p:cNvPr id="16" name="TextBox 15"/>
          <p:cNvSpPr txBox="1"/>
          <p:nvPr/>
        </p:nvSpPr>
        <p:spPr>
          <a:xfrm>
            <a:off x="10293530" y="4464316"/>
            <a:ext cx="1767840" cy="276999"/>
          </a:xfrm>
          <a:prstGeom prst="rect">
            <a:avLst/>
          </a:prstGeom>
          <a:noFill/>
        </p:spPr>
        <p:txBody>
          <a:bodyPr wrap="square" rtlCol="0">
            <a:spAutoFit/>
          </a:bodyPr>
          <a:lstStyle/>
          <a:p>
            <a:pPr algn="ctr"/>
            <a:r>
              <a:rPr lang="es-ES_tradnl" sz="1200" dirty="0" smtClean="0">
                <a:solidFill>
                  <a:schemeClr val="accent1"/>
                </a:solidFill>
              </a:rPr>
              <a:t>Menos de Acuerdo</a:t>
            </a:r>
            <a:endParaRPr lang="es-ES_tradnl" sz="1200" dirty="0">
              <a:solidFill>
                <a:schemeClr val="accent1"/>
              </a:solidFill>
            </a:endParaRPr>
          </a:p>
        </p:txBody>
      </p:sp>
      <p:sp>
        <p:nvSpPr>
          <p:cNvPr id="17" name="Right Bracket 16"/>
          <p:cNvSpPr/>
          <p:nvPr/>
        </p:nvSpPr>
        <p:spPr>
          <a:xfrm rot="16200000">
            <a:off x="6234203" y="40240"/>
            <a:ext cx="111784" cy="3584254"/>
          </a:xfrm>
          <a:prstGeom prst="rightBracket">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dirty="0"/>
          </a:p>
        </p:txBody>
      </p:sp>
      <p:sp>
        <p:nvSpPr>
          <p:cNvPr id="18" name="TextBox 17"/>
          <p:cNvSpPr txBox="1"/>
          <p:nvPr/>
        </p:nvSpPr>
        <p:spPr>
          <a:xfrm>
            <a:off x="4450078" y="1539916"/>
            <a:ext cx="3789570" cy="276999"/>
          </a:xfrm>
          <a:prstGeom prst="rect">
            <a:avLst/>
          </a:prstGeom>
          <a:noFill/>
        </p:spPr>
        <p:txBody>
          <a:bodyPr wrap="square" rtlCol="0">
            <a:spAutoFit/>
          </a:bodyPr>
          <a:lstStyle/>
          <a:p>
            <a:pPr algn="ctr"/>
            <a:r>
              <a:rPr lang="es-ES_tradnl" sz="1200" dirty="0" smtClean="0">
                <a:solidFill>
                  <a:schemeClr val="accent1"/>
                </a:solidFill>
              </a:rPr>
              <a:t>Mas de Acuerdo</a:t>
            </a:r>
            <a:endParaRPr lang="es-ES_tradnl" sz="1200" dirty="0">
              <a:solidFill>
                <a:schemeClr val="accent1"/>
              </a:solidFill>
            </a:endParaRPr>
          </a:p>
        </p:txBody>
      </p:sp>
      <p:sp>
        <p:nvSpPr>
          <p:cNvPr id="26" name="TextBox 25"/>
          <p:cNvSpPr txBox="1"/>
          <p:nvPr/>
        </p:nvSpPr>
        <p:spPr>
          <a:xfrm>
            <a:off x="6778657" y="1293203"/>
            <a:ext cx="3273590" cy="492443"/>
          </a:xfrm>
          <a:prstGeom prst="rect">
            <a:avLst/>
          </a:prstGeom>
          <a:noFill/>
        </p:spPr>
        <p:txBody>
          <a:bodyPr wrap="square" rtlCol="0">
            <a:spAutoFit/>
          </a:bodyPr>
          <a:lstStyle/>
          <a:p>
            <a:pPr algn="ctr"/>
            <a:r>
              <a:rPr lang="es-ES_tradnl" sz="1400" b="1" dirty="0" smtClean="0">
                <a:solidFill>
                  <a:schemeClr val="tx1">
                    <a:lumMod val="85000"/>
                    <a:lumOff val="15000"/>
                  </a:schemeClr>
                </a:solidFill>
              </a:rPr>
              <a:t>Preocupaciones Sobre Privacidad</a:t>
            </a:r>
          </a:p>
          <a:p>
            <a:pPr algn="ctr"/>
            <a:r>
              <a:rPr lang="es-ES_tradnl" sz="1100" dirty="0" smtClean="0">
                <a:solidFill>
                  <a:schemeClr val="tx1">
                    <a:lumMod val="85000"/>
                    <a:lumOff val="15000"/>
                  </a:schemeClr>
                </a:solidFill>
              </a:rPr>
              <a:t>(% de Acuerdo)</a:t>
            </a:r>
            <a:endParaRPr lang="es-ES_tradnl" sz="1100" dirty="0">
              <a:solidFill>
                <a:schemeClr val="tx1">
                  <a:lumMod val="85000"/>
                  <a:lumOff val="15000"/>
                </a:schemeClr>
              </a:solidFill>
            </a:endParaRPr>
          </a:p>
        </p:txBody>
      </p:sp>
      <p:cxnSp>
        <p:nvCxnSpPr>
          <p:cNvPr id="19" name="Straight Connector 18"/>
          <p:cNvCxnSpPr/>
          <p:nvPr/>
        </p:nvCxnSpPr>
        <p:spPr>
          <a:xfrm>
            <a:off x="514817" y="6181096"/>
            <a:ext cx="3017520"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22337" y="1773496"/>
            <a:ext cx="3017520"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5364746" y="6353663"/>
            <a:ext cx="954063" cy="400110"/>
          </a:xfrm>
          <a:prstGeom prst="rect">
            <a:avLst/>
          </a:prstGeom>
          <a:noFill/>
        </p:spPr>
        <p:txBody>
          <a:bodyPr wrap="square" rtlCol="0">
            <a:spAutoFit/>
          </a:bodyPr>
          <a:lstStyle/>
          <a:p>
            <a:pPr algn="ctr"/>
            <a:r>
              <a:rPr lang="es-ES_tradnl" sz="1000" dirty="0" smtClean="0">
                <a:solidFill>
                  <a:schemeClr val="accent4"/>
                </a:solidFill>
              </a:rPr>
              <a:t>25-34 años </a:t>
            </a:r>
          </a:p>
          <a:p>
            <a:pPr algn="ctr"/>
            <a:r>
              <a:rPr lang="es-ES_tradnl" sz="1000" dirty="0" smtClean="0">
                <a:solidFill>
                  <a:schemeClr val="accent4"/>
                </a:solidFill>
              </a:rPr>
              <a:t>(68%)</a:t>
            </a:r>
            <a:endParaRPr lang="es-ES_tradnl" sz="1000" dirty="0">
              <a:solidFill>
                <a:schemeClr val="accent4"/>
              </a:solidFill>
            </a:endParaRPr>
          </a:p>
        </p:txBody>
      </p:sp>
      <p:cxnSp>
        <p:nvCxnSpPr>
          <p:cNvPr id="21" name="Straight Connector 20"/>
          <p:cNvCxnSpPr/>
          <p:nvPr/>
        </p:nvCxnSpPr>
        <p:spPr>
          <a:xfrm flipV="1">
            <a:off x="5841778" y="6241792"/>
            <a:ext cx="0" cy="13727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521190" y="2329264"/>
            <a:ext cx="931056" cy="400110"/>
          </a:xfrm>
          <a:prstGeom prst="rect">
            <a:avLst/>
          </a:prstGeom>
          <a:noFill/>
        </p:spPr>
        <p:txBody>
          <a:bodyPr wrap="square" rtlCol="0">
            <a:spAutoFit/>
          </a:bodyPr>
          <a:lstStyle/>
          <a:p>
            <a:pPr algn="ctr"/>
            <a:r>
              <a:rPr lang="es-ES_tradnl" sz="1000" dirty="0" smtClean="0">
                <a:solidFill>
                  <a:schemeClr val="accent4"/>
                </a:solidFill>
              </a:rPr>
              <a:t>25-34 años </a:t>
            </a:r>
          </a:p>
          <a:p>
            <a:pPr algn="ctr"/>
            <a:r>
              <a:rPr lang="es-ES_tradnl" sz="1000" dirty="0" smtClean="0">
                <a:solidFill>
                  <a:schemeClr val="accent4"/>
                </a:solidFill>
              </a:rPr>
              <a:t>(86%)</a:t>
            </a:r>
            <a:endParaRPr lang="es-ES_tradnl" sz="1000" dirty="0">
              <a:solidFill>
                <a:schemeClr val="accent4"/>
              </a:solidFill>
            </a:endParaRPr>
          </a:p>
        </p:txBody>
      </p:sp>
      <p:cxnSp>
        <p:nvCxnSpPr>
          <p:cNvPr id="24" name="Straight Connector 23"/>
          <p:cNvCxnSpPr/>
          <p:nvPr/>
        </p:nvCxnSpPr>
        <p:spPr>
          <a:xfrm flipV="1">
            <a:off x="4394559" y="2453310"/>
            <a:ext cx="271627" cy="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5395789" y="3759924"/>
            <a:ext cx="954062" cy="400110"/>
          </a:xfrm>
          <a:prstGeom prst="rect">
            <a:avLst/>
          </a:prstGeom>
          <a:noFill/>
        </p:spPr>
        <p:txBody>
          <a:bodyPr wrap="square" rtlCol="0">
            <a:spAutoFit/>
          </a:bodyPr>
          <a:lstStyle/>
          <a:p>
            <a:pPr algn="ctr"/>
            <a:r>
              <a:rPr lang="es-ES_tradnl" sz="1000" dirty="0" smtClean="0">
                <a:solidFill>
                  <a:schemeClr val="accent4"/>
                </a:solidFill>
              </a:rPr>
              <a:t>25-34 años </a:t>
            </a:r>
          </a:p>
          <a:p>
            <a:pPr algn="ctr"/>
            <a:r>
              <a:rPr lang="es-ES_tradnl" sz="1000" dirty="0" smtClean="0">
                <a:solidFill>
                  <a:schemeClr val="accent4"/>
                </a:solidFill>
              </a:rPr>
              <a:t>(82%)</a:t>
            </a:r>
            <a:endParaRPr lang="es-ES_tradnl" sz="1000" dirty="0">
              <a:solidFill>
                <a:schemeClr val="accent4"/>
              </a:solidFill>
            </a:endParaRPr>
          </a:p>
        </p:txBody>
      </p:sp>
      <p:cxnSp>
        <p:nvCxnSpPr>
          <p:cNvPr id="32" name="Straight Connector 31"/>
          <p:cNvCxnSpPr/>
          <p:nvPr/>
        </p:nvCxnSpPr>
        <p:spPr>
          <a:xfrm flipV="1">
            <a:off x="9679813" y="1860203"/>
            <a:ext cx="0" cy="159236"/>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9117001" y="1508014"/>
            <a:ext cx="1147056" cy="400110"/>
          </a:xfrm>
          <a:prstGeom prst="rect">
            <a:avLst/>
          </a:prstGeom>
          <a:noFill/>
        </p:spPr>
        <p:txBody>
          <a:bodyPr wrap="square" rtlCol="0">
            <a:spAutoFit/>
          </a:bodyPr>
          <a:lstStyle/>
          <a:p>
            <a:pPr algn="ctr"/>
            <a:r>
              <a:rPr lang="es-ES_tradnl" sz="1000" dirty="0" smtClean="0">
                <a:solidFill>
                  <a:schemeClr val="accent4"/>
                </a:solidFill>
              </a:rPr>
              <a:t>25-34 años </a:t>
            </a:r>
          </a:p>
          <a:p>
            <a:pPr algn="ctr"/>
            <a:r>
              <a:rPr lang="es-ES_tradnl" sz="1000" dirty="0" smtClean="0">
                <a:solidFill>
                  <a:schemeClr val="accent4"/>
                </a:solidFill>
              </a:rPr>
              <a:t>(74%)</a:t>
            </a:r>
            <a:endParaRPr lang="es-ES_tradnl" sz="1000" dirty="0">
              <a:solidFill>
                <a:schemeClr val="accent4"/>
              </a:solidFill>
            </a:endParaRPr>
          </a:p>
        </p:txBody>
      </p:sp>
      <p:sp>
        <p:nvSpPr>
          <p:cNvPr id="34" name="TextBox 33"/>
          <p:cNvSpPr txBox="1"/>
          <p:nvPr/>
        </p:nvSpPr>
        <p:spPr>
          <a:xfrm>
            <a:off x="9271622" y="6343430"/>
            <a:ext cx="914755" cy="400110"/>
          </a:xfrm>
          <a:prstGeom prst="rect">
            <a:avLst/>
          </a:prstGeom>
          <a:noFill/>
        </p:spPr>
        <p:txBody>
          <a:bodyPr wrap="square" rtlCol="0">
            <a:spAutoFit/>
          </a:bodyPr>
          <a:lstStyle/>
          <a:p>
            <a:pPr algn="ctr"/>
            <a:r>
              <a:rPr lang="es-ES_tradnl" sz="1000" dirty="0" smtClean="0">
                <a:solidFill>
                  <a:schemeClr val="accent4"/>
                </a:solidFill>
              </a:rPr>
              <a:t>25-34 años </a:t>
            </a:r>
          </a:p>
          <a:p>
            <a:pPr algn="ctr"/>
            <a:r>
              <a:rPr lang="es-ES_tradnl" sz="1000" dirty="0" smtClean="0">
                <a:solidFill>
                  <a:schemeClr val="accent4"/>
                </a:solidFill>
              </a:rPr>
              <a:t>(54%)</a:t>
            </a:r>
            <a:endParaRPr lang="es-ES_tradnl" sz="1000" dirty="0">
              <a:solidFill>
                <a:schemeClr val="accent4"/>
              </a:solidFill>
            </a:endParaRPr>
          </a:p>
        </p:txBody>
      </p:sp>
      <p:cxnSp>
        <p:nvCxnSpPr>
          <p:cNvPr id="35" name="Straight Connector 34"/>
          <p:cNvCxnSpPr/>
          <p:nvPr/>
        </p:nvCxnSpPr>
        <p:spPr>
          <a:xfrm flipV="1">
            <a:off x="9748654" y="6103259"/>
            <a:ext cx="0" cy="250404"/>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6068370" y="3640659"/>
            <a:ext cx="0" cy="159236"/>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6382278" y="3799895"/>
            <a:ext cx="1018371" cy="400110"/>
          </a:xfrm>
          <a:prstGeom prst="rect">
            <a:avLst/>
          </a:prstGeom>
          <a:noFill/>
        </p:spPr>
        <p:txBody>
          <a:bodyPr wrap="square" rtlCol="0">
            <a:spAutoFit/>
          </a:bodyPr>
          <a:lstStyle/>
          <a:p>
            <a:pPr algn="ctr"/>
            <a:r>
              <a:rPr lang="es-ES_tradnl" sz="1000" dirty="0" smtClean="0">
                <a:solidFill>
                  <a:schemeClr val="accent4"/>
                </a:solidFill>
              </a:rPr>
              <a:t>25-34 años  </a:t>
            </a:r>
          </a:p>
          <a:p>
            <a:pPr algn="ctr"/>
            <a:r>
              <a:rPr lang="es-ES_tradnl" sz="1000" dirty="0" smtClean="0">
                <a:solidFill>
                  <a:schemeClr val="accent4"/>
                </a:solidFill>
              </a:rPr>
              <a:t>(85%)</a:t>
            </a:r>
            <a:endParaRPr lang="es-ES_tradnl" sz="1000" dirty="0">
              <a:solidFill>
                <a:schemeClr val="accent4"/>
              </a:solidFill>
            </a:endParaRPr>
          </a:p>
        </p:txBody>
      </p:sp>
      <p:cxnSp>
        <p:nvCxnSpPr>
          <p:cNvPr id="41" name="Straight Connector 40"/>
          <p:cNvCxnSpPr/>
          <p:nvPr/>
        </p:nvCxnSpPr>
        <p:spPr>
          <a:xfrm flipV="1">
            <a:off x="6947846" y="3704116"/>
            <a:ext cx="0" cy="159236"/>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6FE306A7-A228-4E07-8D4E-C1DA2C3F3993}" type="slidenum">
              <a:rPr lang="es-ES_tradnl" smtClean="0"/>
              <a:pPr/>
              <a:t>17</a:t>
            </a:fld>
            <a:endParaRPr lang="es-ES_tradnl" dirty="0"/>
          </a:p>
        </p:txBody>
      </p:sp>
      <p:graphicFrame>
        <p:nvGraphicFramePr>
          <p:cNvPr id="29" name="Table 28"/>
          <p:cNvGraphicFramePr>
            <a:graphicFrameLocks noGrp="1"/>
          </p:cNvGraphicFramePr>
          <p:nvPr>
            <p:extLst>
              <p:ext uri="{D42A27DB-BD31-4B8C-83A1-F6EECF244321}">
                <p14:modId xmlns:p14="http://schemas.microsoft.com/office/powerpoint/2010/main" val="3060418349"/>
              </p:ext>
            </p:extLst>
          </p:nvPr>
        </p:nvGraphicFramePr>
        <p:xfrm>
          <a:off x="4307415" y="5477934"/>
          <a:ext cx="7689856" cy="838200"/>
        </p:xfrm>
        <a:graphic>
          <a:graphicData uri="http://schemas.openxmlformats.org/drawingml/2006/table">
            <a:tbl>
              <a:tblPr firstRow="1" bandRow="1">
                <a:tableStyleId>{5C22544A-7EE6-4342-B048-85BDC9FD1C3A}</a:tableStyleId>
              </a:tblPr>
              <a:tblGrid>
                <a:gridCol w="961232"/>
                <a:gridCol w="961232"/>
                <a:gridCol w="961232"/>
                <a:gridCol w="961232"/>
                <a:gridCol w="961232"/>
                <a:gridCol w="961232"/>
                <a:gridCol w="961232"/>
                <a:gridCol w="961232"/>
              </a:tblGrid>
              <a:tr h="766234">
                <a:tc>
                  <a:txBody>
                    <a:bodyPr/>
                    <a:lstStyle/>
                    <a:p>
                      <a:pPr algn="ctr"/>
                      <a:r>
                        <a:rPr lang="es-ES_tradnl" sz="700" b="0" noProof="0" dirty="0" smtClean="0">
                          <a:solidFill>
                            <a:srgbClr val="000000"/>
                          </a:solidFill>
                        </a:rPr>
                        <a:t>El riesgo a mi privacidad</a:t>
                      </a:r>
                      <a:r>
                        <a:rPr lang="es-ES_tradnl" sz="700" b="0" baseline="0" noProof="0" dirty="0" smtClean="0">
                          <a:solidFill>
                            <a:srgbClr val="000000"/>
                          </a:solidFill>
                        </a:rPr>
                        <a:t> en línea aumentara en la medida que la sociedad se vuelve más digitalmente conectada</a:t>
                      </a:r>
                      <a:endParaRPr lang="es-ES_tradnl" sz="700" b="0" noProof="0" dirty="0">
                        <a:solidFill>
                          <a:srgbClr val="000000"/>
                        </a:solidFill>
                      </a:endParaRPr>
                    </a:p>
                  </a:txBody>
                  <a:tcPr>
                    <a:solidFill>
                      <a:srgbClr val="FFFFFF"/>
                    </a:solidFill>
                  </a:tcPr>
                </a:tc>
                <a:tc>
                  <a:txBody>
                    <a:bodyPr/>
                    <a:lstStyle/>
                    <a:p>
                      <a:pPr algn="ctr"/>
                      <a:r>
                        <a:rPr lang="es-ES_tradnl" sz="700" b="0" noProof="0" dirty="0" smtClean="0">
                          <a:solidFill>
                            <a:srgbClr val="000000"/>
                          </a:solidFill>
                        </a:rPr>
                        <a:t>Me preocupa que</a:t>
                      </a:r>
                      <a:r>
                        <a:rPr lang="es-ES_tradnl" sz="700" b="0" baseline="0" noProof="0" dirty="0" smtClean="0">
                          <a:solidFill>
                            <a:srgbClr val="000000"/>
                          </a:solidFill>
                        </a:rPr>
                        <a:t> las compañías están recogiendo demasiada información personal sobre mi</a:t>
                      </a:r>
                      <a:endParaRPr lang="es-ES_tradnl" sz="700" b="0" noProof="0" dirty="0">
                        <a:solidFill>
                          <a:srgbClr val="000000"/>
                        </a:solidFill>
                      </a:endParaRPr>
                    </a:p>
                  </a:txBody>
                  <a:tcPr>
                    <a:solidFill>
                      <a:srgbClr val="FFFFFF"/>
                    </a:solidFill>
                  </a:tcPr>
                </a:tc>
                <a:tc>
                  <a:txBody>
                    <a:bodyPr/>
                    <a:lstStyle/>
                    <a:p>
                      <a:pPr algn="ctr"/>
                      <a:r>
                        <a:rPr lang="es-ES_tradnl" sz="700" b="0" noProof="0" dirty="0" smtClean="0">
                          <a:solidFill>
                            <a:srgbClr val="000000"/>
                          </a:solidFill>
                        </a:rPr>
                        <a:t>Me siento cómodo cuando las compañía me piden información personal para verificar mi identidad</a:t>
                      </a:r>
                      <a:endParaRPr lang="es-ES_tradnl" sz="700" b="0" noProof="0" dirty="0">
                        <a:solidFill>
                          <a:srgbClr val="000000"/>
                        </a:solidFill>
                      </a:endParaRPr>
                    </a:p>
                  </a:txBody>
                  <a:tcPr>
                    <a:solidFill>
                      <a:srgbClr val="FFFFFF"/>
                    </a:solidFill>
                  </a:tcPr>
                </a:tc>
                <a:tc>
                  <a:txBody>
                    <a:bodyPr/>
                    <a:lstStyle/>
                    <a:p>
                      <a:pPr algn="ctr"/>
                      <a:r>
                        <a:rPr lang="es-ES_tradnl" sz="700" b="0" noProof="0" dirty="0" smtClean="0">
                          <a:solidFill>
                            <a:srgbClr val="000000"/>
                          </a:solidFill>
                        </a:rPr>
                        <a:t>Yo estaría dispuesto a proveer un resumen de mis</a:t>
                      </a:r>
                      <a:r>
                        <a:rPr lang="es-ES_tradnl" sz="700" b="0" baseline="0" noProof="0" dirty="0" smtClean="0">
                          <a:solidFill>
                            <a:srgbClr val="000000"/>
                          </a:solidFill>
                        </a:rPr>
                        <a:t> hábitos de compras a cambio de productos “gratuitos”</a:t>
                      </a:r>
                      <a:endParaRPr lang="es-ES_tradnl" sz="700" b="0" noProof="0" dirty="0">
                        <a:solidFill>
                          <a:srgbClr val="000000"/>
                        </a:solidFill>
                      </a:endParaRPr>
                    </a:p>
                  </a:txBody>
                  <a:tcPr>
                    <a:solidFill>
                      <a:srgbClr val="FFFFFF"/>
                    </a:solidFill>
                  </a:tcPr>
                </a:tc>
                <a:tc>
                  <a:txBody>
                    <a:bodyPr/>
                    <a:lstStyle/>
                    <a:p>
                      <a:pPr algn="ctr"/>
                      <a:r>
                        <a:rPr lang="es-ES_tradnl" sz="700" b="0" noProof="0" dirty="0" smtClean="0">
                          <a:solidFill>
                            <a:srgbClr val="000000"/>
                          </a:solidFill>
                        </a:rPr>
                        <a:t>Se me requiere recordar demasiadas contraseñas</a:t>
                      </a:r>
                      <a:endParaRPr lang="es-ES_tradnl" sz="700" b="0" noProof="0" dirty="0">
                        <a:solidFill>
                          <a:srgbClr val="000000"/>
                        </a:solidFill>
                      </a:endParaRPr>
                    </a:p>
                  </a:txBody>
                  <a:tcPr>
                    <a:solidFill>
                      <a:srgbClr val="FFFFFF"/>
                    </a:solidFill>
                  </a:tcPr>
                </a:tc>
                <a:tc>
                  <a:txBody>
                    <a:bodyPr/>
                    <a:lstStyle/>
                    <a:p>
                      <a:pPr algn="ctr"/>
                      <a:r>
                        <a:rPr lang="es-ES_tradnl" sz="700" b="0" noProof="0" dirty="0" smtClean="0">
                          <a:solidFill>
                            <a:srgbClr val="000000"/>
                          </a:solidFill>
                        </a:rPr>
                        <a:t>Me molesta cuando las compañías me piden información personal</a:t>
                      </a:r>
                      <a:endParaRPr lang="es-ES_tradnl" sz="700" b="0" noProof="0" dirty="0">
                        <a:solidFill>
                          <a:srgbClr val="000000"/>
                        </a:solidFill>
                      </a:endParaRPr>
                    </a:p>
                  </a:txBody>
                  <a:tcPr>
                    <a:solidFill>
                      <a:srgbClr val="FFFFFF"/>
                    </a:solidFill>
                  </a:tcPr>
                </a:tc>
                <a:tc>
                  <a:txBody>
                    <a:bodyPr/>
                    <a:lstStyle/>
                    <a:p>
                      <a:pPr algn="ctr"/>
                      <a:r>
                        <a:rPr lang="es-ES_tradnl" sz="700" b="0" noProof="0" dirty="0" smtClean="0">
                          <a:solidFill>
                            <a:srgbClr val="000000"/>
                          </a:solidFill>
                        </a:rPr>
                        <a:t>Yo creo que mi privacidad</a:t>
                      </a:r>
                      <a:r>
                        <a:rPr lang="es-ES_tradnl" sz="700" b="0" baseline="0" noProof="0" dirty="0" smtClean="0">
                          <a:solidFill>
                            <a:srgbClr val="000000"/>
                          </a:solidFill>
                        </a:rPr>
                        <a:t> en línea está completamente protegida por medidas de seguridad efectivas</a:t>
                      </a:r>
                      <a:endParaRPr lang="es-ES_tradnl" sz="700" b="0" noProof="0" dirty="0">
                        <a:solidFill>
                          <a:srgbClr val="000000"/>
                        </a:solidFill>
                      </a:endParaRPr>
                    </a:p>
                  </a:txBody>
                  <a:tcPr>
                    <a:solidFill>
                      <a:srgbClr val="FFFFFF"/>
                    </a:solidFill>
                  </a:tcPr>
                </a:tc>
                <a:tc>
                  <a:txBody>
                    <a:bodyPr/>
                    <a:lstStyle/>
                    <a:p>
                      <a:pPr algn="ctr"/>
                      <a:r>
                        <a:rPr lang="es-ES_tradnl" sz="700" b="0" noProof="0" dirty="0" smtClean="0">
                          <a:solidFill>
                            <a:srgbClr val="000000"/>
                          </a:solidFill>
                        </a:rPr>
                        <a:t>Yo</a:t>
                      </a:r>
                      <a:r>
                        <a:rPr lang="es-ES_tradnl" sz="700" b="0" baseline="0" noProof="0" dirty="0" smtClean="0">
                          <a:solidFill>
                            <a:srgbClr val="000000"/>
                          </a:solidFill>
                        </a:rPr>
                        <a:t> estaría dispuesto a proveer acceso a mi ubicación geográfica a cambio de bienes o servicios enfocados.</a:t>
                      </a:r>
                      <a:endParaRPr lang="es-ES_tradnl" sz="700" b="0" noProof="0" dirty="0">
                        <a:solidFill>
                          <a:srgbClr val="000000"/>
                        </a:solidFill>
                      </a:endParaRPr>
                    </a:p>
                  </a:txBody>
                  <a:tcPr>
                    <a:solidFill>
                      <a:srgbClr val="FFFFFF"/>
                    </a:solidFill>
                  </a:tcPr>
                </a:tc>
              </a:tr>
            </a:tbl>
          </a:graphicData>
        </a:graphic>
      </p:graphicFrame>
    </p:spTree>
    <p:extLst>
      <p:ext uri="{BB962C8B-B14F-4D97-AF65-F5344CB8AC3E}">
        <p14:creationId xmlns:p14="http://schemas.microsoft.com/office/powerpoint/2010/main" val="10755455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549" y="292608"/>
            <a:ext cx="11724821" cy="874319"/>
          </a:xfrm>
        </p:spPr>
        <p:txBody>
          <a:bodyPr/>
          <a:lstStyle/>
          <a:p>
            <a:r>
              <a:rPr lang="es-ES_tradnl" sz="2400" dirty="0" smtClean="0"/>
              <a:t>Los que se preocupan de que su identidad sea robada en una violación de datos se preocupan muchísimo de que las compañías tengan y usen su información personal.</a:t>
            </a:r>
            <a:endParaRPr lang="es-ES_tradnl" sz="2400" dirty="0"/>
          </a:p>
        </p:txBody>
      </p:sp>
      <p:sp>
        <p:nvSpPr>
          <p:cNvPr id="57" name="Rectangle 56"/>
          <p:cNvSpPr/>
          <p:nvPr/>
        </p:nvSpPr>
        <p:spPr>
          <a:xfrm>
            <a:off x="415041" y="2169806"/>
            <a:ext cx="2959529" cy="3027752"/>
          </a:xfrm>
          <a:prstGeom prst="rect">
            <a:avLst/>
          </a:prstGeom>
        </p:spPr>
        <p:txBody>
          <a:bodyPr wrap="square" anchor="t">
            <a:spAutoFit/>
          </a:bodyPr>
          <a:lstStyle/>
          <a:p>
            <a:pPr>
              <a:lnSpc>
                <a:spcPct val="85000"/>
              </a:lnSpc>
            </a:pPr>
            <a:r>
              <a:rPr lang="es-ES_tradnl" sz="1400" dirty="0" smtClean="0">
                <a:solidFill>
                  <a:schemeClr val="tx1">
                    <a:lumMod val="65000"/>
                    <a:lumOff val="35000"/>
                  </a:schemeClr>
                </a:solidFill>
              </a:rPr>
              <a:t>Las tres cuartas partes de los que se preocupan de que su identidad sea robada por una violación de datos se preocupan de la cantidad de Información Personal de Identificación (PII) que tienen las compañías, y de las formas en que se maneja su información.  Aun más de ellos se preocupan de que su información sobre pagos sea robada en dichas violaciones.</a:t>
            </a:r>
          </a:p>
          <a:p>
            <a:pPr>
              <a:lnSpc>
                <a:spcPct val="85000"/>
              </a:lnSpc>
            </a:pPr>
            <a:endParaRPr lang="es-ES_tradnl" sz="1400" dirty="0" smtClean="0">
              <a:solidFill>
                <a:schemeClr val="tx1">
                  <a:lumMod val="65000"/>
                  <a:lumOff val="35000"/>
                </a:schemeClr>
              </a:solidFill>
            </a:endParaRPr>
          </a:p>
          <a:p>
            <a:pPr>
              <a:lnSpc>
                <a:spcPct val="85000"/>
              </a:lnSpc>
            </a:pPr>
            <a:r>
              <a:rPr lang="es-ES_tradnl" sz="1400" dirty="0" smtClean="0">
                <a:solidFill>
                  <a:schemeClr val="tx1">
                    <a:lumMod val="65000"/>
                    <a:lumOff val="35000"/>
                  </a:schemeClr>
                </a:solidFill>
              </a:rPr>
              <a:t>A su vez, un igual número reconoce que las compañía necesitan esta información para protegerlos de ladrones de identidad y fraude.</a:t>
            </a:r>
          </a:p>
        </p:txBody>
      </p:sp>
      <p:sp>
        <p:nvSpPr>
          <p:cNvPr id="38" name="TextBox 37"/>
          <p:cNvSpPr txBox="1"/>
          <p:nvPr/>
        </p:nvSpPr>
        <p:spPr>
          <a:xfrm>
            <a:off x="1977857" y="6492060"/>
            <a:ext cx="2907410" cy="338554"/>
          </a:xfrm>
          <a:prstGeom prst="rect">
            <a:avLst/>
          </a:prstGeom>
          <a:noFill/>
        </p:spPr>
        <p:txBody>
          <a:bodyPr wrap="square" rtlCol="0">
            <a:spAutoFit/>
          </a:bodyPr>
          <a:lstStyle/>
          <a:p>
            <a:r>
              <a:rPr lang="es-ES_tradnl" sz="800" dirty="0" smtClean="0">
                <a:solidFill>
                  <a:schemeClr val="bg1">
                    <a:lumMod val="65000"/>
                  </a:schemeClr>
                </a:solidFill>
                <a:latin typeface="Lucida Grande"/>
                <a:ea typeface="Lucida Grande"/>
                <a:cs typeface="Lucida Grande"/>
              </a:rPr>
              <a:t>P: Para cada una de las declaraciones a continuación, favor indique su nivel de conformidad.</a:t>
            </a:r>
            <a:endParaRPr lang="es-ES_tradnl" sz="800" dirty="0">
              <a:solidFill>
                <a:schemeClr val="bg1">
                  <a:lumMod val="65000"/>
                </a:schemeClr>
              </a:solidFill>
            </a:endParaRPr>
          </a:p>
        </p:txBody>
      </p:sp>
      <p:cxnSp>
        <p:nvCxnSpPr>
          <p:cNvPr id="19" name="Straight Connector 18"/>
          <p:cNvCxnSpPr/>
          <p:nvPr/>
        </p:nvCxnSpPr>
        <p:spPr>
          <a:xfrm>
            <a:off x="486994" y="5263081"/>
            <a:ext cx="2651760"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11449" y="2110956"/>
            <a:ext cx="2651760"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aphicFrame>
        <p:nvGraphicFramePr>
          <p:cNvPr id="8" name="Chart 7"/>
          <p:cNvGraphicFramePr/>
          <p:nvPr>
            <p:extLst>
              <p:ext uri="{D42A27DB-BD31-4B8C-83A1-F6EECF244321}">
                <p14:modId xmlns:p14="http://schemas.microsoft.com/office/powerpoint/2010/main" val="784429798"/>
              </p:ext>
            </p:extLst>
          </p:nvPr>
        </p:nvGraphicFramePr>
        <p:xfrm>
          <a:off x="5006369" y="1987030"/>
          <a:ext cx="4701270" cy="4366937"/>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p:cNvSpPr/>
          <p:nvPr/>
        </p:nvSpPr>
        <p:spPr>
          <a:xfrm>
            <a:off x="4885267" y="2166317"/>
            <a:ext cx="4931229" cy="42448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s-ES_tradnl" dirty="0" smtClean="0">
              <a:solidFill>
                <a:schemeClr val="tx1"/>
              </a:solidFill>
            </a:endParaRPr>
          </a:p>
        </p:txBody>
      </p:sp>
      <p:sp>
        <p:nvSpPr>
          <p:cNvPr id="11" name="Right Bracket 10"/>
          <p:cNvSpPr/>
          <p:nvPr/>
        </p:nvSpPr>
        <p:spPr>
          <a:xfrm>
            <a:off x="9490041" y="2855340"/>
            <a:ext cx="84440" cy="587897"/>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dirty="0"/>
          </a:p>
        </p:txBody>
      </p:sp>
      <p:sp>
        <p:nvSpPr>
          <p:cNvPr id="31" name="TextBox 30"/>
          <p:cNvSpPr txBox="1"/>
          <p:nvPr/>
        </p:nvSpPr>
        <p:spPr>
          <a:xfrm>
            <a:off x="4977113" y="1740784"/>
            <a:ext cx="2021070" cy="430887"/>
          </a:xfrm>
          <a:prstGeom prst="rect">
            <a:avLst/>
          </a:prstGeom>
          <a:noFill/>
        </p:spPr>
        <p:txBody>
          <a:bodyPr wrap="square" rtlCol="0">
            <a:spAutoFit/>
          </a:bodyPr>
          <a:lstStyle/>
          <a:p>
            <a:r>
              <a:rPr lang="es-ES_tradnl" sz="1100" dirty="0">
                <a:solidFill>
                  <a:srgbClr val="000000"/>
                </a:solidFill>
              </a:rPr>
              <a:t>Los que se preocupan mucho por violaciones de datos</a:t>
            </a:r>
          </a:p>
        </p:txBody>
      </p:sp>
      <p:sp>
        <p:nvSpPr>
          <p:cNvPr id="15" name="Rectangle 14"/>
          <p:cNvSpPr>
            <a:spLocks noChangeAspect="1"/>
          </p:cNvSpPr>
          <p:nvPr/>
        </p:nvSpPr>
        <p:spPr>
          <a:xfrm>
            <a:off x="9604495" y="2381759"/>
            <a:ext cx="137160" cy="1371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s-ES_tradnl" dirty="0" smtClean="0">
              <a:solidFill>
                <a:schemeClr val="tx1"/>
              </a:solidFill>
            </a:endParaRPr>
          </a:p>
        </p:txBody>
      </p:sp>
      <p:sp>
        <p:nvSpPr>
          <p:cNvPr id="32" name="Rectangle 31"/>
          <p:cNvSpPr>
            <a:spLocks noChangeAspect="1"/>
          </p:cNvSpPr>
          <p:nvPr/>
        </p:nvSpPr>
        <p:spPr>
          <a:xfrm>
            <a:off x="10540838" y="4273007"/>
            <a:ext cx="137160" cy="1371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s-ES_tradnl" dirty="0" smtClean="0">
              <a:solidFill>
                <a:schemeClr val="tx1"/>
              </a:solidFill>
            </a:endParaRPr>
          </a:p>
        </p:txBody>
      </p:sp>
      <p:cxnSp>
        <p:nvCxnSpPr>
          <p:cNvPr id="20" name="Curved Connector 19"/>
          <p:cNvCxnSpPr/>
          <p:nvPr/>
        </p:nvCxnSpPr>
        <p:spPr>
          <a:xfrm>
            <a:off x="9887353" y="2541308"/>
            <a:ext cx="936343" cy="1891248"/>
          </a:xfrm>
          <a:prstGeom prst="curvedConnector3">
            <a:avLst>
              <a:gd name="adj1" fmla="val 124414"/>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7623609" y="1806353"/>
            <a:ext cx="1878401" cy="430887"/>
          </a:xfrm>
          <a:prstGeom prst="rect">
            <a:avLst/>
          </a:prstGeom>
          <a:noFill/>
        </p:spPr>
        <p:txBody>
          <a:bodyPr wrap="none" rtlCol="0">
            <a:spAutoFit/>
          </a:bodyPr>
          <a:lstStyle/>
          <a:p>
            <a:r>
              <a:rPr lang="es-ES_tradnl" sz="1100" dirty="0" smtClean="0"/>
              <a:t>%</a:t>
            </a:r>
            <a:r>
              <a:rPr lang="es-ES_tradnl" sz="1100" dirty="0" smtClean="0">
                <a:solidFill>
                  <a:srgbClr val="000000"/>
                </a:solidFill>
              </a:rPr>
              <a:t> </a:t>
            </a:r>
            <a:r>
              <a:rPr lang="es-ES_tradnl" sz="1100" dirty="0">
                <a:solidFill>
                  <a:srgbClr val="000000"/>
                </a:solidFill>
              </a:rPr>
              <a:t>Que se Califica de Acuerdo</a:t>
            </a:r>
          </a:p>
          <a:p>
            <a:endParaRPr lang="es-ES_tradnl" sz="1100" dirty="0"/>
          </a:p>
        </p:txBody>
      </p:sp>
      <p:sp>
        <p:nvSpPr>
          <p:cNvPr id="4" name="Right Brace 3"/>
          <p:cNvSpPr/>
          <p:nvPr/>
        </p:nvSpPr>
        <p:spPr>
          <a:xfrm>
            <a:off x="9236341" y="5255965"/>
            <a:ext cx="141514" cy="892628"/>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dirty="0"/>
          </a:p>
        </p:txBody>
      </p:sp>
      <p:sp>
        <p:nvSpPr>
          <p:cNvPr id="18" name="TextBox 17"/>
          <p:cNvSpPr txBox="1"/>
          <p:nvPr/>
        </p:nvSpPr>
        <p:spPr>
          <a:xfrm>
            <a:off x="9419247" y="5373899"/>
            <a:ext cx="1711945" cy="600164"/>
          </a:xfrm>
          <a:prstGeom prst="rect">
            <a:avLst/>
          </a:prstGeom>
          <a:noFill/>
        </p:spPr>
        <p:txBody>
          <a:bodyPr wrap="square" rtlCol="0">
            <a:spAutoFit/>
          </a:bodyPr>
          <a:lstStyle/>
          <a:p>
            <a:r>
              <a:rPr lang="es-ES_tradnl" sz="1100" dirty="0" smtClean="0">
                <a:solidFill>
                  <a:schemeClr val="accent4"/>
                </a:solidFill>
              </a:rPr>
              <a:t>Pero reconocen que las compañías tienen que proteger sus identidades</a:t>
            </a:r>
            <a:endParaRPr lang="es-ES_tradnl" sz="1100" dirty="0">
              <a:solidFill>
                <a:schemeClr val="accent4"/>
              </a:solidFill>
            </a:endParaRPr>
          </a:p>
        </p:txBody>
      </p:sp>
      <p:cxnSp>
        <p:nvCxnSpPr>
          <p:cNvPr id="6" name="Straight Arrow Connector 5"/>
          <p:cNvCxnSpPr/>
          <p:nvPr/>
        </p:nvCxnSpPr>
        <p:spPr>
          <a:xfrm>
            <a:off x="10040362" y="4757773"/>
            <a:ext cx="0" cy="5486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9584166" y="2776107"/>
            <a:ext cx="989133" cy="769441"/>
          </a:xfrm>
          <a:prstGeom prst="rect">
            <a:avLst/>
          </a:prstGeom>
          <a:noFill/>
        </p:spPr>
        <p:txBody>
          <a:bodyPr wrap="square" rtlCol="0">
            <a:spAutoFit/>
          </a:bodyPr>
          <a:lstStyle/>
          <a:p>
            <a:r>
              <a:rPr lang="es-ES_tradnl" sz="1100" dirty="0" smtClean="0">
                <a:solidFill>
                  <a:schemeClr val="accent4"/>
                </a:solidFill>
              </a:rPr>
              <a:t>Info sobre identidad y financiera robada</a:t>
            </a:r>
            <a:endParaRPr lang="es-ES_tradnl" sz="1100" dirty="0">
              <a:solidFill>
                <a:schemeClr val="accent4"/>
              </a:solidFill>
            </a:endParaRPr>
          </a:p>
        </p:txBody>
      </p:sp>
      <p:sp>
        <p:nvSpPr>
          <p:cNvPr id="23" name="TextBox 22"/>
          <p:cNvSpPr txBox="1"/>
          <p:nvPr/>
        </p:nvSpPr>
        <p:spPr>
          <a:xfrm>
            <a:off x="9540647" y="3857124"/>
            <a:ext cx="1175451" cy="938719"/>
          </a:xfrm>
          <a:prstGeom prst="rect">
            <a:avLst/>
          </a:prstGeom>
          <a:noFill/>
        </p:spPr>
        <p:txBody>
          <a:bodyPr wrap="square" rtlCol="0">
            <a:spAutoFit/>
          </a:bodyPr>
          <a:lstStyle/>
          <a:p>
            <a:r>
              <a:rPr lang="es-ES_tradnl" sz="1100" dirty="0" smtClean="0">
                <a:solidFill>
                  <a:schemeClr val="accent4"/>
                </a:solidFill>
              </a:rPr>
              <a:t>Que compañías tengan su información identificadora personal</a:t>
            </a:r>
            <a:endParaRPr lang="es-ES_tradnl" sz="1100" dirty="0">
              <a:solidFill>
                <a:schemeClr val="accent4"/>
              </a:solidFill>
            </a:endParaRPr>
          </a:p>
        </p:txBody>
      </p:sp>
      <p:sp>
        <p:nvSpPr>
          <p:cNvPr id="24" name="Right Bracket 23"/>
          <p:cNvSpPr/>
          <p:nvPr/>
        </p:nvSpPr>
        <p:spPr>
          <a:xfrm>
            <a:off x="9419247" y="3843373"/>
            <a:ext cx="84440" cy="1188720"/>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dirty="0"/>
          </a:p>
        </p:txBody>
      </p:sp>
      <p:sp>
        <p:nvSpPr>
          <p:cNvPr id="26" name="Rectangle 25"/>
          <p:cNvSpPr>
            <a:spLocks noChangeAspect="1"/>
          </p:cNvSpPr>
          <p:nvPr/>
        </p:nvSpPr>
        <p:spPr>
          <a:xfrm>
            <a:off x="10312239" y="3021149"/>
            <a:ext cx="137160" cy="1371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s-ES_tradnl" dirty="0" smtClean="0">
              <a:solidFill>
                <a:schemeClr val="tx1"/>
              </a:solidFill>
            </a:endParaRPr>
          </a:p>
        </p:txBody>
      </p:sp>
      <p:cxnSp>
        <p:nvCxnSpPr>
          <p:cNvPr id="10" name="Curved Connector 9"/>
          <p:cNvCxnSpPr>
            <a:stCxn id="15" idx="3"/>
            <a:endCxn id="26" idx="3"/>
          </p:cNvCxnSpPr>
          <p:nvPr/>
        </p:nvCxnSpPr>
        <p:spPr>
          <a:xfrm>
            <a:off x="9741655" y="2450339"/>
            <a:ext cx="707744" cy="639390"/>
          </a:xfrm>
          <a:prstGeom prst="curvedConnector3">
            <a:avLst>
              <a:gd name="adj1" fmla="val 126148"/>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9887353" y="2382853"/>
            <a:ext cx="1195767" cy="430887"/>
          </a:xfrm>
          <a:prstGeom prst="rect">
            <a:avLst/>
          </a:prstGeom>
          <a:solidFill>
            <a:schemeClr val="bg1"/>
          </a:solidFill>
        </p:spPr>
        <p:txBody>
          <a:bodyPr wrap="square" rtlCol="0">
            <a:spAutoFit/>
          </a:bodyPr>
          <a:lstStyle/>
          <a:p>
            <a:r>
              <a:rPr lang="es-ES_tradnl" sz="1100" dirty="0" smtClean="0">
                <a:solidFill>
                  <a:schemeClr val="accent4"/>
                </a:solidFill>
              </a:rPr>
              <a:t>También se preocupan de:</a:t>
            </a:r>
            <a:endParaRPr lang="es-ES_tradnl" sz="1100" dirty="0">
              <a:solidFill>
                <a:schemeClr val="accent4"/>
              </a:solidFill>
            </a:endParaRPr>
          </a:p>
        </p:txBody>
      </p:sp>
      <p:sp>
        <p:nvSpPr>
          <p:cNvPr id="5" name="Slide Number Placeholder 4"/>
          <p:cNvSpPr>
            <a:spLocks noGrp="1"/>
          </p:cNvSpPr>
          <p:nvPr>
            <p:ph type="sldNum" sz="quarter" idx="12"/>
          </p:nvPr>
        </p:nvSpPr>
        <p:spPr/>
        <p:txBody>
          <a:bodyPr/>
          <a:lstStyle/>
          <a:p>
            <a:fld id="{6FE306A7-A228-4E07-8D4E-C1DA2C3F3993}" type="slidenum">
              <a:rPr lang="es-ES_tradnl" smtClean="0"/>
              <a:pPr/>
              <a:t>18</a:t>
            </a:fld>
            <a:endParaRPr lang="es-ES_tradnl" dirty="0"/>
          </a:p>
        </p:txBody>
      </p:sp>
      <p:graphicFrame>
        <p:nvGraphicFramePr>
          <p:cNvPr id="13" name="Table 12"/>
          <p:cNvGraphicFramePr>
            <a:graphicFrameLocks noGrp="1"/>
          </p:cNvGraphicFramePr>
          <p:nvPr>
            <p:extLst>
              <p:ext uri="{D42A27DB-BD31-4B8C-83A1-F6EECF244321}">
                <p14:modId xmlns:p14="http://schemas.microsoft.com/office/powerpoint/2010/main" val="823759297"/>
              </p:ext>
            </p:extLst>
          </p:nvPr>
        </p:nvGraphicFramePr>
        <p:xfrm>
          <a:off x="698500" y="1408006"/>
          <a:ext cx="4521200" cy="411480"/>
        </p:xfrm>
        <a:graphic>
          <a:graphicData uri="http://schemas.openxmlformats.org/drawingml/2006/table">
            <a:tbl>
              <a:tblPr firstRow="1" bandRow="1">
                <a:tableStyleId>{5C22544A-7EE6-4342-B048-85BDC9FD1C3A}</a:tableStyleId>
              </a:tblPr>
              <a:tblGrid>
                <a:gridCol w="2549337"/>
                <a:gridCol w="1971863"/>
              </a:tblGrid>
              <a:tr h="0">
                <a:tc>
                  <a:txBody>
                    <a:bodyPr/>
                    <a:lstStyle/>
                    <a:p>
                      <a:r>
                        <a:rPr lang="es-ES_tradnl" sz="1050" noProof="0" dirty="0" smtClean="0">
                          <a:solidFill>
                            <a:srgbClr val="000000"/>
                          </a:solidFill>
                        </a:rPr>
                        <a:t>Los que se preocupan mucho por violaciones de datos</a:t>
                      </a:r>
                      <a:endParaRPr lang="es-ES_tradnl" sz="1050" noProof="0" dirty="0">
                        <a:solidFill>
                          <a:srgbClr val="000000"/>
                        </a:solidFill>
                      </a:endParaRPr>
                    </a:p>
                  </a:txBody>
                  <a:tcPr>
                    <a:solidFill>
                      <a:srgbClr val="FFFFFF"/>
                    </a:solidFill>
                  </a:tcPr>
                </a:tc>
                <a:tc>
                  <a:txBody>
                    <a:bodyPr/>
                    <a:lstStyle/>
                    <a:p>
                      <a:r>
                        <a:rPr lang="es-ES_tradnl" sz="1050" noProof="0" dirty="0" smtClean="0">
                          <a:solidFill>
                            <a:srgbClr val="000000"/>
                          </a:solidFill>
                        </a:rPr>
                        <a:t>% Que se Califica</a:t>
                      </a:r>
                      <a:r>
                        <a:rPr lang="es-ES_tradnl" sz="1050" baseline="0" noProof="0" dirty="0" smtClean="0">
                          <a:solidFill>
                            <a:srgbClr val="000000"/>
                          </a:solidFill>
                        </a:rPr>
                        <a:t> de Acuerdo</a:t>
                      </a:r>
                      <a:endParaRPr lang="es-ES_tradnl" sz="1050" noProof="0" dirty="0">
                        <a:solidFill>
                          <a:srgbClr val="000000"/>
                        </a:solidFill>
                      </a:endParaRPr>
                    </a:p>
                  </a:txBody>
                  <a:tcPr>
                    <a:solidFill>
                      <a:srgbClr val="FFFFFF"/>
                    </a:solidFill>
                  </a:tcPr>
                </a:tc>
              </a:tr>
            </a:tbl>
          </a:graphicData>
        </a:graphic>
      </p:graphicFrame>
    </p:spTree>
    <p:extLst>
      <p:ext uri="{BB962C8B-B14F-4D97-AF65-F5344CB8AC3E}">
        <p14:creationId xmlns:p14="http://schemas.microsoft.com/office/powerpoint/2010/main" val="14278730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800" dirty="0" smtClean="0"/>
              <a:t>Sin embargo, no se confía en ningún solo tipo de proveedor para la información de </a:t>
            </a:r>
            <a:r>
              <a:rPr lang="es-ES_tradnl" sz="2800" dirty="0"/>
              <a:t>l</a:t>
            </a:r>
            <a:r>
              <a:rPr lang="es-ES_tradnl" sz="2800" dirty="0" smtClean="0"/>
              <a:t>os </a:t>
            </a:r>
            <a:r>
              <a:rPr lang="es-ES_tradnl" sz="2800" dirty="0" err="1" smtClean="0"/>
              <a:t>Millennials</a:t>
            </a:r>
            <a:r>
              <a:rPr lang="es-ES_tradnl" sz="2800" dirty="0" smtClean="0"/>
              <a:t> Mexicanos.</a:t>
            </a:r>
            <a:endParaRPr lang="es-ES_tradnl" sz="2800" dirty="0"/>
          </a:p>
        </p:txBody>
      </p:sp>
      <p:sp>
        <p:nvSpPr>
          <p:cNvPr id="57" name="Rectangle 56"/>
          <p:cNvSpPr/>
          <p:nvPr/>
        </p:nvSpPr>
        <p:spPr>
          <a:xfrm>
            <a:off x="359304" y="1866515"/>
            <a:ext cx="3448608" cy="1928989"/>
          </a:xfrm>
          <a:prstGeom prst="rect">
            <a:avLst/>
          </a:prstGeom>
        </p:spPr>
        <p:txBody>
          <a:bodyPr wrap="square" anchor="t">
            <a:spAutoFit/>
          </a:bodyPr>
          <a:lstStyle/>
          <a:p>
            <a:pPr>
              <a:lnSpc>
                <a:spcPct val="85000"/>
              </a:lnSpc>
            </a:pPr>
            <a:r>
              <a:rPr lang="es-ES_tradnl" sz="1400" dirty="0" smtClean="0">
                <a:solidFill>
                  <a:schemeClr val="tx1">
                    <a:lumMod val="65000"/>
                    <a:lumOff val="35000"/>
                  </a:schemeClr>
                </a:solidFill>
              </a:rPr>
              <a:t>Existe confianza moderada con instituciones financieras, compañías de comunicaciones, y proveedores de pagos, aunque únicamente un cuarto de los respondientes confían en ellos plenamente con su información.</a:t>
            </a:r>
          </a:p>
          <a:p>
            <a:pPr>
              <a:lnSpc>
                <a:spcPct val="85000"/>
              </a:lnSpc>
            </a:pPr>
            <a:endParaRPr lang="es-ES_tradnl" sz="1400" dirty="0">
              <a:solidFill>
                <a:schemeClr val="tx1">
                  <a:lumMod val="65000"/>
                  <a:lumOff val="35000"/>
                </a:schemeClr>
              </a:solidFill>
            </a:endParaRPr>
          </a:p>
          <a:p>
            <a:pPr>
              <a:lnSpc>
                <a:spcPct val="85000"/>
              </a:lnSpc>
            </a:pPr>
            <a:r>
              <a:rPr lang="es-ES_tradnl" sz="1400" dirty="0" smtClean="0">
                <a:solidFill>
                  <a:schemeClr val="tx1">
                    <a:lumMod val="65000"/>
                    <a:lumOff val="35000"/>
                  </a:schemeClr>
                </a:solidFill>
              </a:rPr>
              <a:t>La confianza con comercios minoristas es mucho menor, pero no tan bajo como con compañías relacionadas con los juegos de azar.</a:t>
            </a:r>
          </a:p>
        </p:txBody>
      </p:sp>
      <p:sp>
        <p:nvSpPr>
          <p:cNvPr id="38" name="TextBox 37"/>
          <p:cNvSpPr txBox="1"/>
          <p:nvPr/>
        </p:nvSpPr>
        <p:spPr>
          <a:xfrm>
            <a:off x="1887398" y="6491923"/>
            <a:ext cx="4206135" cy="200055"/>
          </a:xfrm>
          <a:prstGeom prst="rect">
            <a:avLst/>
          </a:prstGeom>
          <a:noFill/>
        </p:spPr>
        <p:txBody>
          <a:bodyPr wrap="square" rtlCol="0">
            <a:spAutoFit/>
          </a:bodyPr>
          <a:lstStyle>
            <a:defPPr>
              <a:defRPr lang="en-US"/>
            </a:defPPr>
            <a:lvl1pPr defTabSz="914340">
              <a:defRPr sz="700">
                <a:solidFill>
                  <a:schemeClr val="bg1">
                    <a:lumMod val="65000"/>
                  </a:schemeClr>
                </a:solidFill>
              </a:defRPr>
            </a:lvl1pPr>
          </a:lstStyle>
          <a:p>
            <a:r>
              <a:rPr lang="es-ES_tradnl" dirty="0" smtClean="0"/>
              <a:t>P: ¿Qué nivel de confianza le pone a cada uno de los siguientes con su información personal en línea?</a:t>
            </a:r>
            <a:endParaRPr lang="es-ES_tradnl" dirty="0"/>
          </a:p>
        </p:txBody>
      </p:sp>
      <p:sp>
        <p:nvSpPr>
          <p:cNvPr id="26" name="TextBox 25"/>
          <p:cNvSpPr txBox="1"/>
          <p:nvPr/>
        </p:nvSpPr>
        <p:spPr>
          <a:xfrm>
            <a:off x="5765800" y="983716"/>
            <a:ext cx="5294733" cy="307777"/>
          </a:xfrm>
          <a:prstGeom prst="rect">
            <a:avLst/>
          </a:prstGeom>
          <a:noFill/>
        </p:spPr>
        <p:txBody>
          <a:bodyPr wrap="square" rtlCol="0">
            <a:spAutoFit/>
          </a:bodyPr>
          <a:lstStyle/>
          <a:p>
            <a:pPr algn="ctr"/>
            <a:r>
              <a:rPr lang="es-ES_tradnl" sz="1400" b="1" dirty="0" smtClean="0">
                <a:solidFill>
                  <a:schemeClr val="tx1">
                    <a:lumMod val="85000"/>
                    <a:lumOff val="15000"/>
                  </a:schemeClr>
                </a:solidFill>
              </a:rPr>
              <a:t>Nivel de Confianza para el Manejo de información Personal </a:t>
            </a:r>
            <a:endParaRPr lang="es-ES_tradnl" sz="1400" b="1" dirty="0">
              <a:solidFill>
                <a:schemeClr val="tx1">
                  <a:lumMod val="85000"/>
                  <a:lumOff val="15000"/>
                </a:schemeClr>
              </a:solidFill>
            </a:endParaRPr>
          </a:p>
        </p:txBody>
      </p:sp>
      <p:graphicFrame>
        <p:nvGraphicFramePr>
          <p:cNvPr id="10" name="Chart 9"/>
          <p:cNvGraphicFramePr/>
          <p:nvPr>
            <p:extLst>
              <p:ext uri="{D42A27DB-BD31-4B8C-83A1-F6EECF244321}">
                <p14:modId xmlns:p14="http://schemas.microsoft.com/office/powerpoint/2010/main" val="440333764"/>
              </p:ext>
            </p:extLst>
          </p:nvPr>
        </p:nvGraphicFramePr>
        <p:xfrm>
          <a:off x="5066021" y="1291493"/>
          <a:ext cx="5873750" cy="5024233"/>
        </p:xfrm>
        <a:graphic>
          <a:graphicData uri="http://schemas.openxmlformats.org/drawingml/2006/chart">
            <c:chart xmlns:c="http://schemas.openxmlformats.org/drawingml/2006/chart" xmlns:r="http://schemas.openxmlformats.org/officeDocument/2006/relationships" r:id="rId3"/>
          </a:graphicData>
        </a:graphic>
      </p:graphicFrame>
      <p:cxnSp>
        <p:nvCxnSpPr>
          <p:cNvPr id="12" name="Straight Connector 11"/>
          <p:cNvCxnSpPr/>
          <p:nvPr/>
        </p:nvCxnSpPr>
        <p:spPr>
          <a:xfrm>
            <a:off x="413477" y="3844739"/>
            <a:ext cx="3237837"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13477" y="1773496"/>
            <a:ext cx="3237837"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aphicFrame>
        <p:nvGraphicFramePr>
          <p:cNvPr id="13" name="Chart 12"/>
          <p:cNvGraphicFramePr/>
          <p:nvPr>
            <p:extLst>
              <p:ext uri="{D42A27DB-BD31-4B8C-83A1-F6EECF244321}">
                <p14:modId xmlns:p14="http://schemas.microsoft.com/office/powerpoint/2010/main" val="360562038"/>
              </p:ext>
            </p:extLst>
          </p:nvPr>
        </p:nvGraphicFramePr>
        <p:xfrm>
          <a:off x="7548348" y="6123957"/>
          <a:ext cx="2813958" cy="455294"/>
        </p:xfrm>
        <a:graphic>
          <a:graphicData uri="http://schemas.openxmlformats.org/drawingml/2006/chart">
            <c:chart xmlns:c="http://schemas.openxmlformats.org/drawingml/2006/chart" xmlns:r="http://schemas.openxmlformats.org/officeDocument/2006/relationships" r:id="rId4"/>
          </a:graphicData>
        </a:graphic>
      </p:graphicFrame>
      <p:sp>
        <p:nvSpPr>
          <p:cNvPr id="3" name="Slide Number Placeholder 2"/>
          <p:cNvSpPr>
            <a:spLocks noGrp="1"/>
          </p:cNvSpPr>
          <p:nvPr>
            <p:ph type="sldNum" sz="quarter" idx="12"/>
          </p:nvPr>
        </p:nvSpPr>
        <p:spPr/>
        <p:txBody>
          <a:bodyPr/>
          <a:lstStyle/>
          <a:p>
            <a:fld id="{6FE306A7-A228-4E07-8D4E-C1DA2C3F3993}" type="slidenum">
              <a:rPr lang="es-ES_tradnl" smtClean="0"/>
              <a:pPr/>
              <a:t>19</a:t>
            </a:fld>
            <a:endParaRPr lang="es-ES_tradnl" dirty="0"/>
          </a:p>
        </p:txBody>
      </p:sp>
    </p:spTree>
    <p:extLst>
      <p:ext uri="{BB962C8B-B14F-4D97-AF65-F5344CB8AC3E}">
        <p14:creationId xmlns:p14="http://schemas.microsoft.com/office/powerpoint/2010/main" val="14655045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800" dirty="0" smtClean="0"/>
              <a:t>Los </a:t>
            </a:r>
            <a:r>
              <a:rPr lang="es-ES_tradnl" sz="2800" dirty="0" err="1" smtClean="0"/>
              <a:t>Millennials</a:t>
            </a:r>
            <a:r>
              <a:rPr lang="es-ES_tradnl" sz="2800" dirty="0" smtClean="0"/>
              <a:t> Mexicanos son cuidadosos al compartir información afuera del circulo de miembros familiares, pero aun allí puede ser limitado.</a:t>
            </a:r>
            <a:endParaRPr lang="es-ES_tradnl" sz="2800" dirty="0"/>
          </a:p>
        </p:txBody>
      </p:sp>
      <p:sp>
        <p:nvSpPr>
          <p:cNvPr id="57" name="Rectangle 56"/>
          <p:cNvSpPr/>
          <p:nvPr/>
        </p:nvSpPr>
        <p:spPr>
          <a:xfrm>
            <a:off x="473667" y="1925453"/>
            <a:ext cx="3320655" cy="2112116"/>
          </a:xfrm>
          <a:prstGeom prst="rect">
            <a:avLst/>
          </a:prstGeom>
        </p:spPr>
        <p:txBody>
          <a:bodyPr wrap="square" anchor="t">
            <a:spAutoFit/>
          </a:bodyPr>
          <a:lstStyle/>
          <a:p>
            <a:pPr>
              <a:lnSpc>
                <a:spcPct val="85000"/>
              </a:lnSpc>
            </a:pPr>
            <a:r>
              <a:rPr lang="es-ES_tradnl" sz="1400" dirty="0" smtClean="0">
                <a:solidFill>
                  <a:schemeClr val="tx1">
                    <a:lumMod val="65000"/>
                    <a:lumOff val="35000"/>
                  </a:schemeClr>
                </a:solidFill>
              </a:rPr>
              <a:t>Hay una mezcla entre compartir con miembros familiares y con nadie, con respecto a números de tarjeta de crédito / cuenta bancaria, y credenciales no-digitales para iniciar sesiones (login).</a:t>
            </a:r>
          </a:p>
          <a:p>
            <a:pPr>
              <a:lnSpc>
                <a:spcPct val="85000"/>
              </a:lnSpc>
            </a:pPr>
            <a:endParaRPr lang="es-ES_tradnl" sz="1400" dirty="0">
              <a:solidFill>
                <a:schemeClr val="tx1">
                  <a:lumMod val="65000"/>
                  <a:lumOff val="35000"/>
                </a:schemeClr>
              </a:solidFill>
            </a:endParaRPr>
          </a:p>
          <a:p>
            <a:pPr>
              <a:lnSpc>
                <a:spcPct val="85000"/>
              </a:lnSpc>
            </a:pPr>
            <a:r>
              <a:rPr lang="es-ES_tradnl" sz="1400" dirty="0" smtClean="0">
                <a:solidFill>
                  <a:schemeClr val="tx1">
                    <a:lumMod val="65000"/>
                    <a:lumOff val="35000"/>
                  </a:schemeClr>
                </a:solidFill>
              </a:rPr>
              <a:t>Están más abiertos a compartir información para iniciar sesión (login) en medios digitales con otros, incluyendo amigos.</a:t>
            </a:r>
          </a:p>
          <a:p>
            <a:pPr>
              <a:lnSpc>
                <a:spcPct val="85000"/>
              </a:lnSpc>
            </a:pPr>
            <a:endParaRPr lang="es-ES_tradnl" sz="1400" dirty="0">
              <a:solidFill>
                <a:schemeClr val="tx1">
                  <a:lumMod val="65000"/>
                  <a:lumOff val="35000"/>
                </a:schemeClr>
              </a:solidFill>
            </a:endParaRPr>
          </a:p>
        </p:txBody>
      </p:sp>
      <p:sp>
        <p:nvSpPr>
          <p:cNvPr id="38" name="TextBox 37"/>
          <p:cNvSpPr txBox="1"/>
          <p:nvPr/>
        </p:nvSpPr>
        <p:spPr>
          <a:xfrm>
            <a:off x="2032394" y="6436502"/>
            <a:ext cx="6154014" cy="200055"/>
          </a:xfrm>
          <a:prstGeom prst="rect">
            <a:avLst/>
          </a:prstGeom>
          <a:noFill/>
        </p:spPr>
        <p:txBody>
          <a:bodyPr wrap="square" rtlCol="0">
            <a:spAutoFit/>
          </a:bodyPr>
          <a:lstStyle>
            <a:defPPr>
              <a:defRPr lang="en-US"/>
            </a:defPPr>
            <a:lvl1pPr defTabSz="914340">
              <a:defRPr sz="700">
                <a:solidFill>
                  <a:schemeClr val="bg1">
                    <a:lumMod val="65000"/>
                  </a:schemeClr>
                </a:solidFill>
              </a:defRPr>
            </a:lvl1pPr>
          </a:lstStyle>
          <a:p>
            <a:r>
              <a:rPr lang="es-ES_tradnl" dirty="0" smtClean="0"/>
              <a:t>P: ¿Con quiénes ha compartido los </a:t>
            </a:r>
            <a:r>
              <a:rPr lang="es-ES_tradnl" dirty="0"/>
              <a:t>siguientes tipos </a:t>
            </a:r>
            <a:r>
              <a:rPr lang="es-ES_tradnl" dirty="0" smtClean="0"/>
              <a:t>de información?</a:t>
            </a:r>
            <a:endParaRPr lang="es-ES_tradnl" dirty="0"/>
          </a:p>
        </p:txBody>
      </p:sp>
      <p:graphicFrame>
        <p:nvGraphicFramePr>
          <p:cNvPr id="46" name="Chart 45"/>
          <p:cNvGraphicFramePr/>
          <p:nvPr>
            <p:extLst>
              <p:ext uri="{D42A27DB-BD31-4B8C-83A1-F6EECF244321}">
                <p14:modId xmlns:p14="http://schemas.microsoft.com/office/powerpoint/2010/main" val="1620277561"/>
              </p:ext>
            </p:extLst>
          </p:nvPr>
        </p:nvGraphicFramePr>
        <p:xfrm>
          <a:off x="4551543" y="1447576"/>
          <a:ext cx="7436956" cy="3734024"/>
        </p:xfrm>
        <a:graphic>
          <a:graphicData uri="http://schemas.openxmlformats.org/drawingml/2006/chart">
            <c:chart xmlns:c="http://schemas.openxmlformats.org/drawingml/2006/chart" xmlns:r="http://schemas.openxmlformats.org/officeDocument/2006/relationships" r:id="rId3"/>
          </a:graphicData>
        </a:graphic>
      </p:graphicFrame>
      <p:sp>
        <p:nvSpPr>
          <p:cNvPr id="67" name="TextBox 66"/>
          <p:cNvSpPr txBox="1"/>
          <p:nvPr/>
        </p:nvSpPr>
        <p:spPr>
          <a:xfrm>
            <a:off x="6093533" y="1925453"/>
            <a:ext cx="4386142" cy="307777"/>
          </a:xfrm>
          <a:prstGeom prst="rect">
            <a:avLst/>
          </a:prstGeom>
          <a:noFill/>
        </p:spPr>
        <p:txBody>
          <a:bodyPr wrap="square" rtlCol="0">
            <a:spAutoFit/>
          </a:bodyPr>
          <a:lstStyle/>
          <a:p>
            <a:pPr algn="ctr"/>
            <a:r>
              <a:rPr lang="es-ES_tradnl" sz="1400" b="1" dirty="0" smtClean="0">
                <a:solidFill>
                  <a:schemeClr val="tx1">
                    <a:lumMod val="85000"/>
                    <a:lumOff val="15000"/>
                  </a:schemeClr>
                </a:solidFill>
              </a:rPr>
              <a:t>Partes con Quienes se Comparte información</a:t>
            </a:r>
            <a:endParaRPr lang="es-ES_tradnl" sz="1400" b="1" dirty="0">
              <a:solidFill>
                <a:schemeClr val="tx1">
                  <a:lumMod val="85000"/>
                  <a:lumOff val="15000"/>
                </a:schemeClr>
              </a:solidFill>
            </a:endParaRPr>
          </a:p>
        </p:txBody>
      </p:sp>
      <p:graphicFrame>
        <p:nvGraphicFramePr>
          <p:cNvPr id="68" name="Chart 67"/>
          <p:cNvGraphicFramePr/>
          <p:nvPr>
            <p:extLst>
              <p:ext uri="{D42A27DB-BD31-4B8C-83A1-F6EECF244321}">
                <p14:modId xmlns:p14="http://schemas.microsoft.com/office/powerpoint/2010/main" val="995717413"/>
              </p:ext>
            </p:extLst>
          </p:nvPr>
        </p:nvGraphicFramePr>
        <p:xfrm>
          <a:off x="4691261" y="5008488"/>
          <a:ext cx="6990294" cy="612962"/>
        </p:xfrm>
        <a:graphic>
          <a:graphicData uri="http://schemas.openxmlformats.org/drawingml/2006/chart">
            <c:chart xmlns:c="http://schemas.openxmlformats.org/drawingml/2006/chart" xmlns:r="http://schemas.openxmlformats.org/officeDocument/2006/relationships" r:id="rId4"/>
          </a:graphicData>
        </a:graphic>
      </p:graphicFrame>
      <p:cxnSp>
        <p:nvCxnSpPr>
          <p:cNvPr id="13" name="Straight Connector 12"/>
          <p:cNvCxnSpPr/>
          <p:nvPr/>
        </p:nvCxnSpPr>
        <p:spPr>
          <a:xfrm>
            <a:off x="384767" y="3904646"/>
            <a:ext cx="3237837"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13477" y="1893241"/>
            <a:ext cx="3237837"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6FE306A7-A228-4E07-8D4E-C1DA2C3F3993}" type="slidenum">
              <a:rPr lang="es-ES_tradnl" smtClean="0"/>
              <a:pPr/>
              <a:t>20</a:t>
            </a:fld>
            <a:endParaRPr lang="es-ES_tradnl" dirty="0"/>
          </a:p>
        </p:txBody>
      </p:sp>
      <p:graphicFrame>
        <p:nvGraphicFramePr>
          <p:cNvPr id="12" name="Chart 11"/>
          <p:cNvGraphicFramePr/>
          <p:nvPr>
            <p:extLst>
              <p:ext uri="{D42A27DB-BD31-4B8C-83A1-F6EECF244321}">
                <p14:modId xmlns:p14="http://schemas.microsoft.com/office/powerpoint/2010/main" val="3059283376"/>
              </p:ext>
            </p:extLst>
          </p:nvPr>
        </p:nvGraphicFramePr>
        <p:xfrm>
          <a:off x="4703943" y="1599976"/>
          <a:ext cx="7436956" cy="373402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3755509180"/>
              </p:ext>
            </p:extLst>
          </p:nvPr>
        </p:nvGraphicFramePr>
        <p:xfrm>
          <a:off x="4864100" y="4686300"/>
          <a:ext cx="7162800" cy="548640"/>
        </p:xfrm>
        <a:graphic>
          <a:graphicData uri="http://schemas.openxmlformats.org/drawingml/2006/table">
            <a:tbl>
              <a:tblPr firstRow="1" bandRow="1">
                <a:tableStyleId>{5C22544A-7EE6-4342-B048-85BDC9FD1C3A}</a:tableStyleId>
              </a:tblPr>
              <a:tblGrid>
                <a:gridCol w="1432560"/>
                <a:gridCol w="1432560"/>
                <a:gridCol w="1432560"/>
                <a:gridCol w="1432560"/>
                <a:gridCol w="1432560"/>
              </a:tblGrid>
              <a:tr h="468206">
                <a:tc>
                  <a:txBody>
                    <a:bodyPr/>
                    <a:lstStyle/>
                    <a:p>
                      <a:pPr algn="ctr"/>
                      <a:r>
                        <a:rPr lang="es-ES_tradnl" sz="1000" b="0" noProof="0" dirty="0" smtClean="0">
                          <a:solidFill>
                            <a:srgbClr val="000000"/>
                          </a:solidFill>
                        </a:rPr>
                        <a:t>Credenciales para iniciar sesión (no digital)</a:t>
                      </a:r>
                      <a:endParaRPr lang="es-ES_tradnl" sz="1000" b="0" noProof="0" dirty="0">
                        <a:solidFill>
                          <a:srgbClr val="000000"/>
                        </a:solidFill>
                      </a:endParaRPr>
                    </a:p>
                  </a:txBody>
                  <a:tcPr>
                    <a:solidFill>
                      <a:srgbClr val="FFF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_tradnl" sz="1000" b="0" noProof="0" dirty="0" smtClean="0">
                          <a:solidFill>
                            <a:srgbClr val="000000"/>
                          </a:solidFill>
                        </a:rPr>
                        <a:t>Credenciales para iniciar sesión (medios digitales)</a:t>
                      </a:r>
                    </a:p>
                  </a:txBody>
                  <a:tcPr>
                    <a:solidFill>
                      <a:srgbClr val="FFFFFF"/>
                    </a:solidFill>
                  </a:tcPr>
                </a:tc>
                <a:tc>
                  <a:txBody>
                    <a:bodyPr/>
                    <a:lstStyle/>
                    <a:p>
                      <a:pPr algn="ctr"/>
                      <a:r>
                        <a:rPr lang="es-ES_tradnl" sz="1000" b="0" noProof="0" dirty="0" smtClean="0">
                          <a:solidFill>
                            <a:srgbClr val="000000"/>
                          </a:solidFill>
                        </a:rPr>
                        <a:t>No.</a:t>
                      </a:r>
                      <a:r>
                        <a:rPr lang="es-ES_tradnl" sz="1000" b="0" baseline="0" noProof="0" dirty="0" smtClean="0">
                          <a:solidFill>
                            <a:srgbClr val="000000"/>
                          </a:solidFill>
                        </a:rPr>
                        <a:t> de tarjeta de Crédito</a:t>
                      </a:r>
                      <a:endParaRPr lang="es-ES_tradnl" sz="1000" b="0" noProof="0" dirty="0">
                        <a:solidFill>
                          <a:srgbClr val="000000"/>
                        </a:solidFill>
                      </a:endParaRPr>
                    </a:p>
                  </a:txBody>
                  <a:tcPr>
                    <a:solidFill>
                      <a:srgbClr val="FFFFFF"/>
                    </a:solidFill>
                  </a:tcPr>
                </a:tc>
                <a:tc>
                  <a:txBody>
                    <a:bodyPr/>
                    <a:lstStyle/>
                    <a:p>
                      <a:pPr algn="ctr"/>
                      <a:r>
                        <a:rPr lang="es-ES_tradnl" sz="1000" b="0" noProof="0" dirty="0" smtClean="0">
                          <a:solidFill>
                            <a:srgbClr val="000000"/>
                          </a:solidFill>
                        </a:rPr>
                        <a:t>No.</a:t>
                      </a:r>
                      <a:r>
                        <a:rPr lang="es-ES_tradnl" sz="1000" b="0" baseline="0" noProof="0" dirty="0" smtClean="0">
                          <a:solidFill>
                            <a:srgbClr val="000000"/>
                          </a:solidFill>
                        </a:rPr>
                        <a:t> de</a:t>
                      </a:r>
                    </a:p>
                    <a:p>
                      <a:pPr algn="ctr"/>
                      <a:r>
                        <a:rPr lang="es-ES_tradnl" sz="1000" b="0" baseline="0" noProof="0" dirty="0" smtClean="0">
                          <a:solidFill>
                            <a:srgbClr val="000000"/>
                          </a:solidFill>
                        </a:rPr>
                        <a:t>Cuenta Bancaria</a:t>
                      </a:r>
                      <a:endParaRPr lang="es-ES_tradnl" sz="1000" b="0" noProof="0" dirty="0">
                        <a:solidFill>
                          <a:srgbClr val="000000"/>
                        </a:solidFill>
                      </a:endParaRPr>
                    </a:p>
                  </a:txBody>
                  <a:tcPr>
                    <a:solidFill>
                      <a:srgbClr val="FFFFFF"/>
                    </a:solidFill>
                  </a:tcPr>
                </a:tc>
                <a:tc>
                  <a:txBody>
                    <a:bodyPr/>
                    <a:lstStyle/>
                    <a:p>
                      <a:pPr algn="ctr"/>
                      <a:r>
                        <a:rPr lang="es-ES_tradnl" sz="1000" b="0" noProof="0" dirty="0" smtClean="0">
                          <a:solidFill>
                            <a:srgbClr val="000000"/>
                          </a:solidFill>
                        </a:rPr>
                        <a:t>No. de</a:t>
                      </a:r>
                      <a:r>
                        <a:rPr lang="es-ES_tradnl" sz="1000" b="0" baseline="0" noProof="0" dirty="0" smtClean="0">
                          <a:solidFill>
                            <a:srgbClr val="000000"/>
                          </a:solidFill>
                        </a:rPr>
                        <a:t> </a:t>
                      </a:r>
                    </a:p>
                    <a:p>
                      <a:pPr algn="ctr"/>
                      <a:r>
                        <a:rPr lang="es-ES_tradnl" sz="1000" b="0" baseline="0" noProof="0" dirty="0" smtClean="0">
                          <a:solidFill>
                            <a:srgbClr val="000000"/>
                          </a:solidFill>
                        </a:rPr>
                        <a:t>Seguro Social</a:t>
                      </a:r>
                      <a:endParaRPr lang="es-ES_tradnl" sz="1000" b="0" noProof="0" dirty="0">
                        <a:solidFill>
                          <a:srgbClr val="000000"/>
                        </a:solidFill>
                      </a:endParaRPr>
                    </a:p>
                  </a:txBody>
                  <a:tcPr>
                    <a:solidFill>
                      <a:srgbClr val="FFFFFF"/>
                    </a:solidFill>
                  </a:tcPr>
                </a:tc>
              </a:tr>
            </a:tbl>
          </a:graphicData>
        </a:graphic>
      </p:graphicFrame>
    </p:spTree>
    <p:extLst>
      <p:ext uri="{BB962C8B-B14F-4D97-AF65-F5344CB8AC3E}">
        <p14:creationId xmlns:p14="http://schemas.microsoft.com/office/powerpoint/2010/main" val="21339974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 name="Chart 45"/>
          <p:cNvGraphicFramePr/>
          <p:nvPr>
            <p:extLst>
              <p:ext uri="{D42A27DB-BD31-4B8C-83A1-F6EECF244321}">
                <p14:modId xmlns:p14="http://schemas.microsoft.com/office/powerpoint/2010/main" val="1616499599"/>
              </p:ext>
            </p:extLst>
          </p:nvPr>
        </p:nvGraphicFramePr>
        <p:xfrm>
          <a:off x="3798214" y="4503484"/>
          <a:ext cx="6383866" cy="22063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7" name="Chart 46"/>
          <p:cNvGraphicFramePr/>
          <p:nvPr>
            <p:extLst>
              <p:ext uri="{D42A27DB-BD31-4B8C-83A1-F6EECF244321}">
                <p14:modId xmlns:p14="http://schemas.microsoft.com/office/powerpoint/2010/main" val="1069714618"/>
              </p:ext>
            </p:extLst>
          </p:nvPr>
        </p:nvGraphicFramePr>
        <p:xfrm>
          <a:off x="9081628" y="4404023"/>
          <a:ext cx="3429510" cy="1683072"/>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336549" y="292608"/>
            <a:ext cx="11690351" cy="874319"/>
          </a:xfrm>
        </p:spPr>
        <p:txBody>
          <a:bodyPr/>
          <a:lstStyle/>
          <a:p>
            <a:r>
              <a:rPr lang="es-ES_tradnl" sz="2800" dirty="0" smtClean="0"/>
              <a:t>Solo una minoría de </a:t>
            </a:r>
            <a:r>
              <a:rPr lang="es-ES_tradnl" sz="2800" dirty="0" err="1" smtClean="0"/>
              <a:t>Millennials</a:t>
            </a:r>
            <a:r>
              <a:rPr lang="es-ES_tradnl" sz="2800" dirty="0" smtClean="0"/>
              <a:t> Mexicanos ha sido víctima de robo de identidad</a:t>
            </a:r>
            <a:r>
              <a:rPr lang="es-ES_tradnl" sz="2800" dirty="0"/>
              <a:t>.</a:t>
            </a:r>
          </a:p>
        </p:txBody>
      </p:sp>
      <p:sp>
        <p:nvSpPr>
          <p:cNvPr id="57" name="Rectangle 56"/>
          <p:cNvSpPr/>
          <p:nvPr/>
        </p:nvSpPr>
        <p:spPr>
          <a:xfrm>
            <a:off x="378589" y="1859132"/>
            <a:ext cx="3596511" cy="2478371"/>
          </a:xfrm>
          <a:prstGeom prst="rect">
            <a:avLst/>
          </a:prstGeom>
        </p:spPr>
        <p:txBody>
          <a:bodyPr wrap="square" anchor="t">
            <a:spAutoFit/>
          </a:bodyPr>
          <a:lstStyle/>
          <a:p>
            <a:pPr>
              <a:lnSpc>
                <a:spcPct val="85000"/>
              </a:lnSpc>
            </a:pPr>
            <a:r>
              <a:rPr lang="es-ES_tradnl" sz="1400" dirty="0" smtClean="0">
                <a:solidFill>
                  <a:schemeClr val="tx1">
                    <a:lumMod val="65000"/>
                    <a:lumOff val="35000"/>
                  </a:schemeClr>
                </a:solidFill>
              </a:rPr>
              <a:t>Aquellos que lo han sido tienen mayor propensidad a cerrar la cuenta, a la vez tomando 2 pasos adiciónales, tales como monitorear otras cuentas, solicitar tarjetas nuevas/ números de tarjeta nueva y/o reportar el robo a las autoridades.</a:t>
            </a:r>
          </a:p>
          <a:p>
            <a:pPr>
              <a:lnSpc>
                <a:spcPct val="85000"/>
              </a:lnSpc>
            </a:pPr>
            <a:endParaRPr lang="es-ES_tradnl" sz="1400" dirty="0" smtClean="0">
              <a:solidFill>
                <a:schemeClr val="tx1">
                  <a:lumMod val="65000"/>
                  <a:lumOff val="35000"/>
                </a:schemeClr>
              </a:solidFill>
            </a:endParaRPr>
          </a:p>
          <a:p>
            <a:pPr>
              <a:lnSpc>
                <a:spcPct val="85000"/>
              </a:lnSpc>
            </a:pPr>
            <a:r>
              <a:rPr lang="es-ES_tradnl" sz="1400" dirty="0" smtClean="0">
                <a:solidFill>
                  <a:schemeClr val="tx1">
                    <a:lumMod val="65000"/>
                    <a:lumOff val="35000"/>
                  </a:schemeClr>
                </a:solidFill>
              </a:rPr>
              <a:t>En vista de que casi todas las victimas de robo de identidad previa se preocupan por el impacto a largo plazo de esta violación, también tienen una propensidad da tomar un número (promedio de 6) pasos adiciónales para protegerse en el futuro.</a:t>
            </a:r>
            <a:endParaRPr lang="es-ES_tradnl" sz="1400" dirty="0">
              <a:solidFill>
                <a:schemeClr val="tx1">
                  <a:lumMod val="65000"/>
                  <a:lumOff val="35000"/>
                </a:schemeClr>
              </a:solidFill>
            </a:endParaRPr>
          </a:p>
        </p:txBody>
      </p:sp>
      <p:sp>
        <p:nvSpPr>
          <p:cNvPr id="38" name="TextBox 37"/>
          <p:cNvSpPr txBox="1"/>
          <p:nvPr/>
        </p:nvSpPr>
        <p:spPr>
          <a:xfrm>
            <a:off x="1947674" y="6219364"/>
            <a:ext cx="6154014" cy="523220"/>
          </a:xfrm>
          <a:prstGeom prst="rect">
            <a:avLst/>
          </a:prstGeom>
          <a:noFill/>
        </p:spPr>
        <p:txBody>
          <a:bodyPr wrap="square" rtlCol="0">
            <a:spAutoFit/>
          </a:bodyPr>
          <a:lstStyle>
            <a:defPPr>
              <a:defRPr lang="en-US"/>
            </a:defPPr>
            <a:lvl1pPr defTabSz="914340">
              <a:defRPr sz="700">
                <a:solidFill>
                  <a:schemeClr val="bg1">
                    <a:lumMod val="65000"/>
                  </a:schemeClr>
                </a:solidFill>
              </a:defRPr>
            </a:lvl1pPr>
          </a:lstStyle>
          <a:p>
            <a:r>
              <a:rPr lang="es-ES_tradnl" dirty="0" smtClean="0"/>
              <a:t>P: ¿Usted en alguna ocasión ha sido victima de robo de identidad? </a:t>
            </a:r>
          </a:p>
          <a:p>
            <a:r>
              <a:rPr lang="es-ES_tradnl" dirty="0" smtClean="0"/>
              <a:t>P: ¿Qué acciones tomó personalmente para resolver el problema de robo de identidad?</a:t>
            </a:r>
          </a:p>
          <a:p>
            <a:r>
              <a:rPr lang="es-ES_tradnl" dirty="0" smtClean="0"/>
              <a:t>P: ¿Cuáles medidas adicionales de seguridad, de haberlas, ha tomado para proteger su identidad en el futuro?</a:t>
            </a:r>
          </a:p>
          <a:p>
            <a:r>
              <a:rPr lang="es-ES_tradnl" dirty="0" smtClean="0"/>
              <a:t>P: ¿En qué medida se preocupa del impacto a largo plazo de que su identidad fuera robada? </a:t>
            </a:r>
            <a:endParaRPr lang="es-ES_tradnl" dirty="0"/>
          </a:p>
        </p:txBody>
      </p:sp>
      <p:sp>
        <p:nvSpPr>
          <p:cNvPr id="26" name="TextBox 25"/>
          <p:cNvSpPr txBox="1"/>
          <p:nvPr/>
        </p:nvSpPr>
        <p:spPr>
          <a:xfrm>
            <a:off x="6576076" y="1465010"/>
            <a:ext cx="3273590" cy="307777"/>
          </a:xfrm>
          <a:prstGeom prst="rect">
            <a:avLst/>
          </a:prstGeom>
          <a:noFill/>
        </p:spPr>
        <p:txBody>
          <a:bodyPr wrap="square" rtlCol="0">
            <a:spAutoFit/>
          </a:bodyPr>
          <a:lstStyle/>
          <a:p>
            <a:pPr algn="ctr"/>
            <a:r>
              <a:rPr lang="es-ES_tradnl" sz="1400" b="1" dirty="0" smtClean="0">
                <a:solidFill>
                  <a:schemeClr val="tx1">
                    <a:lumMod val="85000"/>
                    <a:lumOff val="15000"/>
                  </a:schemeClr>
                </a:solidFill>
              </a:rPr>
              <a:t>Victima de Robo de identidad</a:t>
            </a:r>
            <a:endParaRPr lang="es-ES_tradnl" sz="1400" b="1" dirty="0">
              <a:solidFill>
                <a:schemeClr val="tx1">
                  <a:lumMod val="85000"/>
                  <a:lumOff val="15000"/>
                </a:schemeClr>
              </a:solidFill>
            </a:endParaRPr>
          </a:p>
        </p:txBody>
      </p:sp>
      <p:graphicFrame>
        <p:nvGraphicFramePr>
          <p:cNvPr id="22" name="Chart 21"/>
          <p:cNvGraphicFramePr/>
          <p:nvPr>
            <p:extLst>
              <p:ext uri="{D42A27DB-BD31-4B8C-83A1-F6EECF244321}">
                <p14:modId xmlns:p14="http://schemas.microsoft.com/office/powerpoint/2010/main" val="1213275274"/>
              </p:ext>
            </p:extLst>
          </p:nvPr>
        </p:nvGraphicFramePr>
        <p:xfrm>
          <a:off x="6390746" y="1714295"/>
          <a:ext cx="3644249" cy="201816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4" name="Chart 23"/>
          <p:cNvGraphicFramePr/>
          <p:nvPr>
            <p:extLst>
              <p:ext uri="{D42A27DB-BD31-4B8C-83A1-F6EECF244321}">
                <p14:modId xmlns:p14="http://schemas.microsoft.com/office/powerpoint/2010/main" val="3169689412"/>
              </p:ext>
            </p:extLst>
          </p:nvPr>
        </p:nvGraphicFramePr>
        <p:xfrm>
          <a:off x="6542321" y="2404283"/>
          <a:ext cx="707795" cy="533605"/>
        </p:xfrm>
        <a:graphic>
          <a:graphicData uri="http://schemas.openxmlformats.org/drawingml/2006/chart">
            <c:chart xmlns:c="http://schemas.openxmlformats.org/drawingml/2006/chart" xmlns:r="http://schemas.openxmlformats.org/officeDocument/2006/relationships" r:id="rId6"/>
          </a:graphicData>
        </a:graphic>
      </p:graphicFrame>
      <p:cxnSp>
        <p:nvCxnSpPr>
          <p:cNvPr id="7" name="Straight Connector 6"/>
          <p:cNvCxnSpPr/>
          <p:nvPr/>
        </p:nvCxnSpPr>
        <p:spPr>
          <a:xfrm>
            <a:off x="8943975" y="3095625"/>
            <a:ext cx="0" cy="74295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056593" y="3838575"/>
            <a:ext cx="778298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11839574" y="3838575"/>
            <a:ext cx="0" cy="43815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3911601" y="4065335"/>
            <a:ext cx="1568626" cy="461665"/>
          </a:xfrm>
          <a:prstGeom prst="rect">
            <a:avLst/>
          </a:prstGeom>
          <a:noFill/>
        </p:spPr>
        <p:txBody>
          <a:bodyPr wrap="square" rtlCol="0">
            <a:spAutoFit/>
          </a:bodyPr>
          <a:lstStyle/>
          <a:p>
            <a:pPr algn="ctr"/>
            <a:r>
              <a:rPr lang="es-ES_tradnl" sz="1200" b="1" dirty="0" smtClean="0">
                <a:solidFill>
                  <a:schemeClr val="tx1">
                    <a:lumMod val="85000"/>
                    <a:lumOff val="15000"/>
                  </a:schemeClr>
                </a:solidFill>
              </a:rPr>
              <a:t>Acciones Tomadas para Resolve</a:t>
            </a:r>
            <a:r>
              <a:rPr lang="es-ES_tradnl" sz="1200" b="1" dirty="0">
                <a:solidFill>
                  <a:schemeClr val="tx1">
                    <a:lumMod val="85000"/>
                    <a:lumOff val="15000"/>
                  </a:schemeClr>
                </a:solidFill>
              </a:rPr>
              <a:t>r</a:t>
            </a:r>
            <a:endParaRPr lang="es-ES_tradnl" sz="1200" b="1" u="sng" dirty="0">
              <a:solidFill>
                <a:schemeClr val="tx1">
                  <a:lumMod val="85000"/>
                  <a:lumOff val="15000"/>
                </a:schemeClr>
              </a:solidFill>
            </a:endParaRPr>
          </a:p>
        </p:txBody>
      </p:sp>
      <p:sp>
        <p:nvSpPr>
          <p:cNvPr id="43" name="TextBox 42"/>
          <p:cNvSpPr txBox="1"/>
          <p:nvPr/>
        </p:nvSpPr>
        <p:spPr>
          <a:xfrm>
            <a:off x="6977949" y="4065335"/>
            <a:ext cx="1888911" cy="461665"/>
          </a:xfrm>
          <a:prstGeom prst="rect">
            <a:avLst/>
          </a:prstGeom>
          <a:noFill/>
        </p:spPr>
        <p:txBody>
          <a:bodyPr wrap="square" rtlCol="0">
            <a:spAutoFit/>
          </a:bodyPr>
          <a:lstStyle/>
          <a:p>
            <a:pPr algn="ctr"/>
            <a:r>
              <a:rPr lang="es-ES_tradnl" sz="1200" b="1" dirty="0" smtClean="0">
                <a:solidFill>
                  <a:schemeClr val="tx1">
                    <a:lumMod val="85000"/>
                    <a:lumOff val="15000"/>
                  </a:schemeClr>
                </a:solidFill>
              </a:rPr>
              <a:t>Pasos en el  Futuro para Proteger la identidad</a:t>
            </a:r>
            <a:endParaRPr lang="es-ES_tradnl" sz="1200" b="1" u="sng" dirty="0">
              <a:solidFill>
                <a:schemeClr val="tx1">
                  <a:lumMod val="85000"/>
                  <a:lumOff val="15000"/>
                </a:schemeClr>
              </a:solidFill>
            </a:endParaRPr>
          </a:p>
        </p:txBody>
      </p:sp>
      <p:sp>
        <p:nvSpPr>
          <p:cNvPr id="44" name="TextBox 43"/>
          <p:cNvSpPr txBox="1"/>
          <p:nvPr/>
        </p:nvSpPr>
        <p:spPr>
          <a:xfrm>
            <a:off x="10024314" y="4065335"/>
            <a:ext cx="1851721" cy="461665"/>
          </a:xfrm>
          <a:prstGeom prst="rect">
            <a:avLst/>
          </a:prstGeom>
          <a:noFill/>
        </p:spPr>
        <p:txBody>
          <a:bodyPr wrap="square" rtlCol="0">
            <a:spAutoFit/>
          </a:bodyPr>
          <a:lstStyle/>
          <a:p>
            <a:pPr algn="ctr"/>
            <a:r>
              <a:rPr lang="es-ES_tradnl" sz="1200" b="1" dirty="0" smtClean="0">
                <a:solidFill>
                  <a:schemeClr val="tx1">
                    <a:lumMod val="85000"/>
                    <a:lumOff val="15000"/>
                  </a:schemeClr>
                </a:solidFill>
              </a:rPr>
              <a:t>Preocupación con Impacto a Largo Plazo</a:t>
            </a:r>
            <a:endParaRPr lang="es-ES_tradnl" sz="1200" b="1" u="sng" dirty="0">
              <a:solidFill>
                <a:schemeClr val="tx1">
                  <a:lumMod val="85000"/>
                  <a:lumOff val="15000"/>
                </a:schemeClr>
              </a:solidFill>
            </a:endParaRPr>
          </a:p>
        </p:txBody>
      </p:sp>
      <p:graphicFrame>
        <p:nvGraphicFramePr>
          <p:cNvPr id="45" name="Chart 44"/>
          <p:cNvGraphicFramePr/>
          <p:nvPr>
            <p:extLst>
              <p:ext uri="{D42A27DB-BD31-4B8C-83A1-F6EECF244321}">
                <p14:modId xmlns:p14="http://schemas.microsoft.com/office/powerpoint/2010/main" val="2760405948"/>
              </p:ext>
            </p:extLst>
          </p:nvPr>
        </p:nvGraphicFramePr>
        <p:xfrm>
          <a:off x="1663700" y="4596976"/>
          <a:ext cx="4584700" cy="1300841"/>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49" name="Chart 48"/>
          <p:cNvGraphicFramePr/>
          <p:nvPr>
            <p:extLst>
              <p:ext uri="{D42A27DB-BD31-4B8C-83A1-F6EECF244321}">
                <p14:modId xmlns:p14="http://schemas.microsoft.com/office/powerpoint/2010/main" val="195124550"/>
              </p:ext>
            </p:extLst>
          </p:nvPr>
        </p:nvGraphicFramePr>
        <p:xfrm>
          <a:off x="10020299" y="5829300"/>
          <a:ext cx="2057401" cy="1028700"/>
        </p:xfrm>
        <a:graphic>
          <a:graphicData uri="http://schemas.openxmlformats.org/drawingml/2006/chart">
            <c:chart xmlns:c="http://schemas.openxmlformats.org/drawingml/2006/chart" xmlns:r="http://schemas.openxmlformats.org/officeDocument/2006/relationships" r:id="rId8"/>
          </a:graphicData>
        </a:graphic>
      </p:graphicFrame>
      <p:cxnSp>
        <p:nvCxnSpPr>
          <p:cNvPr id="50" name="Straight Connector 49"/>
          <p:cNvCxnSpPr/>
          <p:nvPr/>
        </p:nvCxnSpPr>
        <p:spPr>
          <a:xfrm>
            <a:off x="4056593" y="3838575"/>
            <a:ext cx="0" cy="43815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88077" y="4374027"/>
            <a:ext cx="3237837"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413477" y="1773496"/>
            <a:ext cx="3237837"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6FE306A7-A228-4E07-8D4E-C1DA2C3F3993}" type="slidenum">
              <a:rPr lang="es-ES_tradnl" smtClean="0"/>
              <a:pPr/>
              <a:t>21</a:t>
            </a:fld>
            <a:endParaRPr lang="es-ES_tradnl" dirty="0"/>
          </a:p>
        </p:txBody>
      </p:sp>
      <p:sp>
        <p:nvSpPr>
          <p:cNvPr id="23" name="TextBox 22"/>
          <p:cNvSpPr txBox="1"/>
          <p:nvPr/>
        </p:nvSpPr>
        <p:spPr>
          <a:xfrm>
            <a:off x="8769217" y="4121827"/>
            <a:ext cx="954062" cy="553998"/>
          </a:xfrm>
          <a:prstGeom prst="rect">
            <a:avLst/>
          </a:prstGeom>
          <a:noFill/>
        </p:spPr>
        <p:txBody>
          <a:bodyPr wrap="square" rtlCol="0">
            <a:spAutoFit/>
          </a:bodyPr>
          <a:lstStyle/>
          <a:p>
            <a:pPr algn="ctr"/>
            <a:r>
              <a:rPr lang="es-ES_tradnl" sz="1000" dirty="0">
                <a:solidFill>
                  <a:schemeClr val="accent4"/>
                </a:solidFill>
              </a:rPr>
              <a:t>Promedio de </a:t>
            </a:r>
            <a:r>
              <a:rPr lang="es-ES_tradnl" sz="1000" dirty="0" smtClean="0">
                <a:solidFill>
                  <a:schemeClr val="accent4"/>
                </a:solidFill>
              </a:rPr>
              <a:t>6 </a:t>
            </a:r>
            <a:r>
              <a:rPr lang="es-ES_tradnl" sz="1000" dirty="0">
                <a:solidFill>
                  <a:schemeClr val="accent4"/>
                </a:solidFill>
              </a:rPr>
              <a:t>pasos tomados</a:t>
            </a:r>
          </a:p>
        </p:txBody>
      </p:sp>
      <p:sp>
        <p:nvSpPr>
          <p:cNvPr id="25" name="TextBox 24"/>
          <p:cNvSpPr txBox="1"/>
          <p:nvPr/>
        </p:nvSpPr>
        <p:spPr>
          <a:xfrm>
            <a:off x="5304230" y="4109448"/>
            <a:ext cx="954062" cy="553998"/>
          </a:xfrm>
          <a:prstGeom prst="rect">
            <a:avLst/>
          </a:prstGeom>
          <a:noFill/>
        </p:spPr>
        <p:txBody>
          <a:bodyPr wrap="square" rtlCol="0">
            <a:spAutoFit/>
          </a:bodyPr>
          <a:lstStyle/>
          <a:p>
            <a:pPr algn="ctr"/>
            <a:r>
              <a:rPr lang="es-ES_tradnl" sz="1000" dirty="0" smtClean="0">
                <a:solidFill>
                  <a:schemeClr val="accent4"/>
                </a:solidFill>
              </a:rPr>
              <a:t>Promedio de 3 pasos tomados</a:t>
            </a:r>
            <a:endParaRPr lang="es-ES_tradnl" sz="1000" dirty="0">
              <a:solidFill>
                <a:schemeClr val="accent4"/>
              </a:solidFill>
            </a:endParaRPr>
          </a:p>
        </p:txBody>
      </p:sp>
      <p:sp>
        <p:nvSpPr>
          <p:cNvPr id="27" name="Rectangle 26"/>
          <p:cNvSpPr/>
          <p:nvPr/>
        </p:nvSpPr>
        <p:spPr>
          <a:xfrm>
            <a:off x="4572000" y="4715932"/>
            <a:ext cx="3975100" cy="1674176"/>
          </a:xfrm>
          <a:prstGeom prst="rect">
            <a:avLst/>
          </a:prstGeom>
          <a:solidFill>
            <a:srgbClr val="FFFFFF"/>
          </a:solidFill>
        </p:spPr>
        <p:txBody>
          <a:bodyPr wrap="square">
            <a:spAutoFit/>
          </a:bodyPr>
          <a:lstStyle/>
          <a:p>
            <a:pPr algn="r">
              <a:lnSpc>
                <a:spcPct val="150000"/>
              </a:lnSpc>
              <a:spcBef>
                <a:spcPts val="220"/>
              </a:spcBef>
            </a:pPr>
            <a:r>
              <a:rPr lang="es-ES_tradnl" sz="1050" dirty="0" smtClean="0"/>
              <a:t>Usar contraseñas más fuertes</a:t>
            </a:r>
          </a:p>
          <a:p>
            <a:pPr algn="r">
              <a:lnSpc>
                <a:spcPct val="150000"/>
              </a:lnSpc>
              <a:spcBef>
                <a:spcPts val="220"/>
              </a:spcBef>
            </a:pPr>
            <a:r>
              <a:rPr lang="es-ES_tradnl" sz="1050" dirty="0" smtClean="0"/>
              <a:t>Dejar de hacer clic sobre enlaces de enviadores desconocidos</a:t>
            </a:r>
          </a:p>
          <a:p>
            <a:pPr algn="r">
              <a:lnSpc>
                <a:spcPct val="150000"/>
              </a:lnSpc>
              <a:spcBef>
                <a:spcPts val="220"/>
              </a:spcBef>
            </a:pPr>
            <a:r>
              <a:rPr lang="es-ES_tradnl" sz="1050" dirty="0" smtClean="0"/>
              <a:t>Borrar contentados de móvil antes de desecharlo</a:t>
            </a:r>
          </a:p>
          <a:p>
            <a:pPr algn="r">
              <a:lnSpc>
                <a:spcPct val="150000"/>
              </a:lnSpc>
              <a:spcBef>
                <a:spcPts val="220"/>
              </a:spcBef>
            </a:pPr>
            <a:r>
              <a:rPr lang="es-ES_tradnl" sz="1050" dirty="0" smtClean="0"/>
              <a:t>No dar información personal, a menos que haya iniciado el contacto</a:t>
            </a:r>
          </a:p>
          <a:p>
            <a:pPr algn="r">
              <a:lnSpc>
                <a:spcPct val="150000"/>
              </a:lnSpc>
              <a:spcBef>
                <a:spcPts val="220"/>
              </a:spcBef>
            </a:pPr>
            <a:r>
              <a:rPr lang="es-ES_tradnl" sz="1050" dirty="0" smtClean="0"/>
              <a:t>Mantener contraseñas en privado</a:t>
            </a:r>
          </a:p>
          <a:p>
            <a:pPr algn="r">
              <a:lnSpc>
                <a:spcPct val="150000"/>
              </a:lnSpc>
              <a:spcBef>
                <a:spcPts val="220"/>
              </a:spcBef>
            </a:pPr>
            <a:r>
              <a:rPr lang="es-ES_tradnl" sz="1050" dirty="0" smtClean="0"/>
              <a:t>Limitar No. de Tarjetas/ID que lleva</a:t>
            </a:r>
            <a:endParaRPr lang="es-ES_tradnl" sz="1050" dirty="0"/>
          </a:p>
        </p:txBody>
      </p:sp>
    </p:spTree>
    <p:extLst>
      <p:ext uri="{BB962C8B-B14F-4D97-AF65-F5344CB8AC3E}">
        <p14:creationId xmlns:p14="http://schemas.microsoft.com/office/powerpoint/2010/main" val="10158279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3"/>
          </p:nvPr>
        </p:nvSpPr>
        <p:spPr/>
        <p:txBody>
          <a:bodyPr/>
          <a:lstStyle/>
          <a:p>
            <a:r>
              <a:rPr lang="es-ES_tradnl" dirty="0" smtClean="0"/>
              <a:t>¿Cuánta fricción tolerarán los </a:t>
            </a:r>
            <a:r>
              <a:rPr lang="es-ES_tradnl" dirty="0" err="1" smtClean="0"/>
              <a:t>Millennials</a:t>
            </a:r>
            <a:r>
              <a:rPr lang="es-ES_tradnl" dirty="0" smtClean="0"/>
              <a:t>? </a:t>
            </a:r>
            <a:endParaRPr lang="es-ES_tradnl" dirty="0"/>
          </a:p>
        </p:txBody>
      </p:sp>
    </p:spTree>
    <p:extLst>
      <p:ext uri="{BB962C8B-B14F-4D97-AF65-F5344CB8AC3E}">
        <p14:creationId xmlns:p14="http://schemas.microsoft.com/office/powerpoint/2010/main" val="36380678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800" dirty="0" smtClean="0"/>
              <a:t>Los </a:t>
            </a:r>
            <a:r>
              <a:rPr lang="es-ES_tradnl" sz="2800" dirty="0" err="1" smtClean="0"/>
              <a:t>Millennials</a:t>
            </a:r>
            <a:r>
              <a:rPr lang="es-ES_tradnl" sz="2800" dirty="0" smtClean="0"/>
              <a:t> Mexicanos buscan conveniencia al gestionar sus credenciales para iniciar sesión (login) y están abrazando a sus administradores de contraseñas.</a:t>
            </a:r>
            <a:endParaRPr lang="es-ES_tradnl" sz="2800" dirty="0"/>
          </a:p>
        </p:txBody>
      </p:sp>
      <p:sp>
        <p:nvSpPr>
          <p:cNvPr id="57" name="Rectangle 56"/>
          <p:cNvSpPr/>
          <p:nvPr/>
        </p:nvSpPr>
        <p:spPr>
          <a:xfrm>
            <a:off x="371128" y="1840761"/>
            <a:ext cx="3616119" cy="2112116"/>
          </a:xfrm>
          <a:prstGeom prst="rect">
            <a:avLst/>
          </a:prstGeom>
        </p:spPr>
        <p:txBody>
          <a:bodyPr wrap="square" anchor="t">
            <a:spAutoFit/>
          </a:bodyPr>
          <a:lstStyle/>
          <a:p>
            <a:pPr>
              <a:lnSpc>
                <a:spcPct val="85000"/>
              </a:lnSpc>
            </a:pPr>
            <a:r>
              <a:rPr lang="es-ES_tradnl" sz="1400" dirty="0" smtClean="0">
                <a:solidFill>
                  <a:schemeClr val="tx1">
                    <a:lumMod val="65000"/>
                    <a:lumOff val="35000"/>
                  </a:schemeClr>
                </a:solidFill>
              </a:rPr>
              <a:t>Existen preocupaciones sobre la seguridad en línea.  Al mismo tiempo, un número se encuentren frustrados al tener que recordar demasiadas contraseñas, a pesar de que tener contraseñas diferentes que se cambian frecuentemente aporta mayor seguridad. </a:t>
            </a:r>
          </a:p>
          <a:p>
            <a:pPr>
              <a:lnSpc>
                <a:spcPct val="85000"/>
              </a:lnSpc>
            </a:pPr>
            <a:endParaRPr lang="es-ES_tradnl" sz="1400" dirty="0" smtClean="0">
              <a:solidFill>
                <a:schemeClr val="tx1">
                  <a:lumMod val="65000"/>
                  <a:lumOff val="35000"/>
                </a:schemeClr>
              </a:solidFill>
            </a:endParaRPr>
          </a:p>
          <a:p>
            <a:pPr>
              <a:lnSpc>
                <a:spcPct val="85000"/>
              </a:lnSpc>
            </a:pPr>
            <a:r>
              <a:rPr lang="es-ES_tradnl" sz="1400" dirty="0" smtClean="0">
                <a:solidFill>
                  <a:schemeClr val="tx1">
                    <a:lumMod val="65000"/>
                    <a:lumOff val="35000"/>
                  </a:schemeClr>
                </a:solidFill>
              </a:rPr>
              <a:t>Por consiguiente, los </a:t>
            </a:r>
            <a:r>
              <a:rPr lang="es-ES_tradnl" sz="1400" dirty="0" err="1" smtClean="0">
                <a:solidFill>
                  <a:schemeClr val="tx1">
                    <a:lumMod val="65000"/>
                    <a:lumOff val="35000"/>
                  </a:schemeClr>
                </a:solidFill>
              </a:rPr>
              <a:t>Millennials</a:t>
            </a:r>
            <a:r>
              <a:rPr lang="es-ES_tradnl" sz="1400" dirty="0" smtClean="0">
                <a:solidFill>
                  <a:schemeClr val="tx1">
                    <a:lumMod val="65000"/>
                    <a:lumOff val="35000"/>
                  </a:schemeClr>
                </a:solidFill>
              </a:rPr>
              <a:t> Mexicanos buscan la conveniencia de administración de contraseñas, en la misma forma que ven estar seguros.</a:t>
            </a:r>
            <a:endParaRPr lang="es-ES_tradnl" sz="1400" dirty="0">
              <a:solidFill>
                <a:schemeClr val="tx1">
                  <a:lumMod val="65000"/>
                  <a:lumOff val="35000"/>
                </a:schemeClr>
              </a:solidFill>
            </a:endParaRPr>
          </a:p>
        </p:txBody>
      </p:sp>
      <p:sp>
        <p:nvSpPr>
          <p:cNvPr id="38" name="TextBox 37"/>
          <p:cNvSpPr txBox="1"/>
          <p:nvPr/>
        </p:nvSpPr>
        <p:spPr>
          <a:xfrm>
            <a:off x="2032395" y="6382641"/>
            <a:ext cx="4720911" cy="307777"/>
          </a:xfrm>
          <a:prstGeom prst="rect">
            <a:avLst/>
          </a:prstGeom>
          <a:noFill/>
        </p:spPr>
        <p:txBody>
          <a:bodyPr wrap="square" rtlCol="0">
            <a:spAutoFit/>
          </a:bodyPr>
          <a:lstStyle>
            <a:defPPr>
              <a:defRPr lang="en-US"/>
            </a:defPPr>
            <a:lvl1pPr defTabSz="914340">
              <a:defRPr sz="700">
                <a:solidFill>
                  <a:schemeClr val="bg1">
                    <a:lumMod val="65000"/>
                  </a:schemeClr>
                </a:solidFill>
              </a:defRPr>
            </a:lvl1pPr>
          </a:lstStyle>
          <a:p>
            <a:r>
              <a:rPr lang="es-ES_tradnl" dirty="0" smtClean="0"/>
              <a:t>P: ¿Cuáles de los </a:t>
            </a:r>
            <a:r>
              <a:rPr lang="es-ES_tradnl" dirty="0"/>
              <a:t>siguientes describe </a:t>
            </a:r>
            <a:r>
              <a:rPr lang="es-ES_tradnl" dirty="0" smtClean="0"/>
              <a:t>cómo usted guarda credenciales para iniciar una sesión (login)?</a:t>
            </a:r>
          </a:p>
          <a:p>
            <a:r>
              <a:rPr lang="es-ES_tradnl" dirty="0" smtClean="0"/>
              <a:t>P: ¿Usted usa un administrador de contraseñas o app, en el cual guarda sus contraseñas en un archivo encifrado? </a:t>
            </a:r>
            <a:endParaRPr lang="es-ES_tradnl" dirty="0"/>
          </a:p>
        </p:txBody>
      </p:sp>
      <p:sp>
        <p:nvSpPr>
          <p:cNvPr id="26" name="TextBox 25"/>
          <p:cNvSpPr txBox="1"/>
          <p:nvPr/>
        </p:nvSpPr>
        <p:spPr>
          <a:xfrm>
            <a:off x="6644633" y="1676131"/>
            <a:ext cx="2816558" cy="523220"/>
          </a:xfrm>
          <a:prstGeom prst="rect">
            <a:avLst/>
          </a:prstGeom>
          <a:noFill/>
        </p:spPr>
        <p:txBody>
          <a:bodyPr wrap="square" rtlCol="0">
            <a:spAutoFit/>
          </a:bodyPr>
          <a:lstStyle/>
          <a:p>
            <a:pPr algn="ctr"/>
            <a:r>
              <a:rPr lang="es-ES_tradnl" sz="1400" b="1" dirty="0" smtClean="0">
                <a:solidFill>
                  <a:schemeClr val="tx1">
                    <a:lumMod val="85000"/>
                    <a:lumOff val="15000"/>
                  </a:schemeClr>
                </a:solidFill>
              </a:rPr>
              <a:t>Como se Guardan las Credenciales para Iniciar Sesión (Login)</a:t>
            </a:r>
            <a:endParaRPr lang="es-ES_tradnl" sz="1400" b="1" dirty="0">
              <a:solidFill>
                <a:schemeClr val="tx1">
                  <a:lumMod val="85000"/>
                  <a:lumOff val="15000"/>
                </a:schemeClr>
              </a:solidFill>
            </a:endParaRPr>
          </a:p>
        </p:txBody>
      </p:sp>
      <p:graphicFrame>
        <p:nvGraphicFramePr>
          <p:cNvPr id="28" name="Chart 27"/>
          <p:cNvGraphicFramePr/>
          <p:nvPr>
            <p:extLst>
              <p:ext uri="{D42A27DB-BD31-4B8C-83A1-F6EECF244321}">
                <p14:modId xmlns:p14="http://schemas.microsoft.com/office/powerpoint/2010/main" val="2343332981"/>
              </p:ext>
            </p:extLst>
          </p:nvPr>
        </p:nvGraphicFramePr>
        <p:xfrm>
          <a:off x="5094468" y="2058969"/>
          <a:ext cx="5622116" cy="338864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6" name="Chart 45"/>
          <p:cNvGraphicFramePr/>
          <p:nvPr>
            <p:extLst>
              <p:ext uri="{D42A27DB-BD31-4B8C-83A1-F6EECF244321}">
                <p14:modId xmlns:p14="http://schemas.microsoft.com/office/powerpoint/2010/main" val="302201095"/>
              </p:ext>
            </p:extLst>
          </p:nvPr>
        </p:nvGraphicFramePr>
        <p:xfrm>
          <a:off x="9012374" y="4424854"/>
          <a:ext cx="3408420" cy="1628170"/>
        </p:xfrm>
        <a:graphic>
          <a:graphicData uri="http://schemas.openxmlformats.org/drawingml/2006/chart">
            <c:chart xmlns:c="http://schemas.openxmlformats.org/drawingml/2006/chart" xmlns:r="http://schemas.openxmlformats.org/officeDocument/2006/relationships" r:id="rId4"/>
          </a:graphicData>
        </a:graphic>
      </p:graphicFrame>
      <p:sp>
        <p:nvSpPr>
          <p:cNvPr id="39" name="TextBox 38"/>
          <p:cNvSpPr txBox="1"/>
          <p:nvPr/>
        </p:nvSpPr>
        <p:spPr>
          <a:xfrm>
            <a:off x="9084732" y="3976017"/>
            <a:ext cx="3107267" cy="307777"/>
          </a:xfrm>
          <a:prstGeom prst="rect">
            <a:avLst/>
          </a:prstGeom>
          <a:noFill/>
        </p:spPr>
        <p:txBody>
          <a:bodyPr wrap="square" rtlCol="0">
            <a:spAutoFit/>
          </a:bodyPr>
          <a:lstStyle/>
          <a:p>
            <a:pPr algn="ctr"/>
            <a:r>
              <a:rPr lang="es-ES_tradnl" sz="1400" b="1" dirty="0" smtClean="0">
                <a:solidFill>
                  <a:schemeClr val="tx1">
                    <a:lumMod val="85000"/>
                    <a:lumOff val="15000"/>
                  </a:schemeClr>
                </a:solidFill>
              </a:rPr>
              <a:t>Uso de Administrador de Contraseña</a:t>
            </a:r>
            <a:endParaRPr lang="es-ES_tradnl" sz="1400" b="1" dirty="0">
              <a:solidFill>
                <a:schemeClr val="tx1">
                  <a:lumMod val="85000"/>
                  <a:lumOff val="15000"/>
                </a:schemeClr>
              </a:solidFill>
            </a:endParaRPr>
          </a:p>
        </p:txBody>
      </p:sp>
      <p:cxnSp>
        <p:nvCxnSpPr>
          <p:cNvPr id="4" name="Straight Connector 3"/>
          <p:cNvCxnSpPr/>
          <p:nvPr/>
        </p:nvCxnSpPr>
        <p:spPr>
          <a:xfrm>
            <a:off x="9212959" y="2270550"/>
            <a:ext cx="439385"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9652344" y="2270550"/>
            <a:ext cx="0" cy="1762125"/>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9212959" y="4032675"/>
            <a:ext cx="439385"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9652344" y="3151612"/>
            <a:ext cx="653706"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10315575" y="3151612"/>
            <a:ext cx="0" cy="448838"/>
          </a:xfrm>
          <a:prstGeom prst="straightConnector1">
            <a:avLst/>
          </a:prstGeom>
          <a:ln>
            <a:solidFill>
              <a:schemeClr val="accent4"/>
            </a:solidFill>
            <a:prstDash val="dash"/>
            <a:tailEnd type="triangle"/>
          </a:ln>
        </p:spPr>
        <p:style>
          <a:lnRef idx="1">
            <a:schemeClr val="accent1"/>
          </a:lnRef>
          <a:fillRef idx="0">
            <a:schemeClr val="accent1"/>
          </a:fillRef>
          <a:effectRef idx="0">
            <a:schemeClr val="accent1"/>
          </a:effectRef>
          <a:fontRef idx="minor">
            <a:schemeClr val="tx1"/>
          </a:fontRef>
        </p:style>
      </p:cxnSp>
      <p:graphicFrame>
        <p:nvGraphicFramePr>
          <p:cNvPr id="61" name="Chart 60"/>
          <p:cNvGraphicFramePr/>
          <p:nvPr>
            <p:extLst>
              <p:ext uri="{D42A27DB-BD31-4B8C-83A1-F6EECF244321}">
                <p14:modId xmlns:p14="http://schemas.microsoft.com/office/powerpoint/2010/main" val="3501277617"/>
              </p:ext>
            </p:extLst>
          </p:nvPr>
        </p:nvGraphicFramePr>
        <p:xfrm>
          <a:off x="9212959" y="5204628"/>
          <a:ext cx="496464" cy="581075"/>
        </p:xfrm>
        <a:graphic>
          <a:graphicData uri="http://schemas.openxmlformats.org/drawingml/2006/chart">
            <c:chart xmlns:c="http://schemas.openxmlformats.org/drawingml/2006/chart" xmlns:r="http://schemas.openxmlformats.org/officeDocument/2006/relationships" r:id="rId5"/>
          </a:graphicData>
        </a:graphic>
      </p:graphicFrame>
      <p:cxnSp>
        <p:nvCxnSpPr>
          <p:cNvPr id="20" name="Straight Connector 19"/>
          <p:cNvCxnSpPr/>
          <p:nvPr/>
        </p:nvCxnSpPr>
        <p:spPr>
          <a:xfrm>
            <a:off x="426177" y="4049011"/>
            <a:ext cx="3573770"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13477" y="1773496"/>
            <a:ext cx="3573770"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6FE306A7-A228-4E07-8D4E-C1DA2C3F3993}" type="slidenum">
              <a:rPr lang="es-ES_tradnl" smtClean="0"/>
              <a:pPr/>
              <a:t>23</a:t>
            </a:fld>
            <a:endParaRPr lang="es-ES_tradnl" dirty="0"/>
          </a:p>
        </p:txBody>
      </p:sp>
    </p:spTree>
    <p:extLst>
      <p:ext uri="{BB962C8B-B14F-4D97-AF65-F5344CB8AC3E}">
        <p14:creationId xmlns:p14="http://schemas.microsoft.com/office/powerpoint/2010/main" val="31412550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800" dirty="0" smtClean="0"/>
              <a:t>Hay mayor probabilidad de que </a:t>
            </a:r>
            <a:r>
              <a:rPr lang="es-ES_tradnl" sz="2800" dirty="0"/>
              <a:t>a</a:t>
            </a:r>
            <a:r>
              <a:rPr lang="es-ES_tradnl" sz="2800" dirty="0" smtClean="0"/>
              <a:t>ctividades que implican mayor riesgo, tales como abrir una cuenta bancaria o de tarjeta de crédito, se hagan en persona.</a:t>
            </a:r>
            <a:endParaRPr lang="es-ES_tradnl" sz="2800" dirty="0"/>
          </a:p>
        </p:txBody>
      </p:sp>
      <p:sp>
        <p:nvSpPr>
          <p:cNvPr id="57" name="Rectangle 56"/>
          <p:cNvSpPr/>
          <p:nvPr/>
        </p:nvSpPr>
        <p:spPr>
          <a:xfrm>
            <a:off x="336549" y="1829203"/>
            <a:ext cx="3584098" cy="1745862"/>
          </a:xfrm>
          <a:prstGeom prst="rect">
            <a:avLst/>
          </a:prstGeom>
        </p:spPr>
        <p:txBody>
          <a:bodyPr wrap="square" anchor="t">
            <a:spAutoFit/>
          </a:bodyPr>
          <a:lstStyle/>
          <a:p>
            <a:pPr>
              <a:lnSpc>
                <a:spcPct val="85000"/>
              </a:lnSpc>
            </a:pPr>
            <a:r>
              <a:rPr lang="es-ES_tradnl" sz="1400" dirty="0" smtClean="0">
                <a:solidFill>
                  <a:schemeClr val="tx1">
                    <a:lumMod val="65000"/>
                    <a:lumOff val="35000"/>
                  </a:schemeClr>
                </a:solidFill>
              </a:rPr>
              <a:t>Aun con comerciantes minoristas, casi la mitad de los </a:t>
            </a:r>
            <a:r>
              <a:rPr lang="es-ES_tradnl" sz="1400" dirty="0" err="1" smtClean="0">
                <a:solidFill>
                  <a:schemeClr val="tx1">
                    <a:lumMod val="65000"/>
                    <a:lumOff val="35000"/>
                  </a:schemeClr>
                </a:solidFill>
              </a:rPr>
              <a:t>Millennials</a:t>
            </a:r>
            <a:r>
              <a:rPr lang="es-ES_tradnl" sz="1400" dirty="0" smtClean="0">
                <a:solidFill>
                  <a:schemeClr val="tx1">
                    <a:lumMod val="65000"/>
                    <a:lumOff val="35000"/>
                  </a:schemeClr>
                </a:solidFill>
              </a:rPr>
              <a:t> Mexicanos abren estas cuentas en persona.</a:t>
            </a:r>
          </a:p>
          <a:p>
            <a:pPr>
              <a:lnSpc>
                <a:spcPct val="85000"/>
              </a:lnSpc>
            </a:pPr>
            <a:endParaRPr lang="es-ES_tradnl" sz="1400" dirty="0" smtClean="0">
              <a:solidFill>
                <a:schemeClr val="tx1">
                  <a:lumMod val="65000"/>
                  <a:lumOff val="35000"/>
                </a:schemeClr>
              </a:solidFill>
            </a:endParaRPr>
          </a:p>
          <a:p>
            <a:pPr>
              <a:lnSpc>
                <a:spcPct val="85000"/>
              </a:lnSpc>
            </a:pPr>
            <a:r>
              <a:rPr lang="es-ES_tradnl" sz="1400" dirty="0" smtClean="0">
                <a:solidFill>
                  <a:schemeClr val="tx1">
                    <a:lumMod val="65000"/>
                    <a:lumOff val="35000"/>
                  </a:schemeClr>
                </a:solidFill>
              </a:rPr>
              <a:t>Actividades de menor riesgo o más fáciles que requieren contraseña, estatus de pedidos, y renovaciones de suscripciones por la mayor parte se hacen vía dispositivo móvil / en línea.</a:t>
            </a:r>
          </a:p>
          <a:p>
            <a:pPr>
              <a:lnSpc>
                <a:spcPct val="85000"/>
              </a:lnSpc>
            </a:pPr>
            <a:r>
              <a:rPr lang="es-ES_tradnl" sz="1400" dirty="0" smtClean="0">
                <a:solidFill>
                  <a:schemeClr val="tx1">
                    <a:lumMod val="65000"/>
                    <a:lumOff val="35000"/>
                  </a:schemeClr>
                </a:solidFill>
              </a:rPr>
              <a:t>.</a:t>
            </a:r>
            <a:endParaRPr lang="es-ES_tradnl" sz="1400" dirty="0">
              <a:solidFill>
                <a:schemeClr val="tx1">
                  <a:lumMod val="65000"/>
                  <a:lumOff val="35000"/>
                </a:schemeClr>
              </a:solidFill>
            </a:endParaRPr>
          </a:p>
        </p:txBody>
      </p:sp>
      <p:sp>
        <p:nvSpPr>
          <p:cNvPr id="38" name="TextBox 37"/>
          <p:cNvSpPr txBox="1"/>
          <p:nvPr/>
        </p:nvSpPr>
        <p:spPr>
          <a:xfrm>
            <a:off x="2032395" y="6464325"/>
            <a:ext cx="5530536" cy="200055"/>
          </a:xfrm>
          <a:prstGeom prst="rect">
            <a:avLst/>
          </a:prstGeom>
          <a:noFill/>
        </p:spPr>
        <p:txBody>
          <a:bodyPr wrap="square" rtlCol="0">
            <a:spAutoFit/>
          </a:bodyPr>
          <a:lstStyle>
            <a:defPPr>
              <a:defRPr lang="en-US"/>
            </a:defPPr>
            <a:lvl1pPr defTabSz="914340">
              <a:defRPr sz="700">
                <a:solidFill>
                  <a:schemeClr val="bg1">
                    <a:lumMod val="65000"/>
                  </a:schemeClr>
                </a:solidFill>
              </a:defRPr>
            </a:lvl1pPr>
          </a:lstStyle>
          <a:p>
            <a:r>
              <a:rPr lang="es-ES_tradnl" dirty="0" smtClean="0"/>
              <a:t>P: ¿Cuál de las </a:t>
            </a:r>
            <a:r>
              <a:rPr lang="es-ES_tradnl" dirty="0"/>
              <a:t>siguientes </a:t>
            </a:r>
            <a:r>
              <a:rPr lang="es-ES_tradnl" dirty="0" smtClean="0"/>
              <a:t>actividades hace con mayor frecuencia por medio de un dispositivo móvil, en línea, por teléfono o en persona? </a:t>
            </a:r>
            <a:endParaRPr lang="es-ES_tradnl" dirty="0"/>
          </a:p>
        </p:txBody>
      </p:sp>
      <p:sp>
        <p:nvSpPr>
          <p:cNvPr id="26" name="TextBox 25"/>
          <p:cNvSpPr txBox="1"/>
          <p:nvPr/>
        </p:nvSpPr>
        <p:spPr>
          <a:xfrm>
            <a:off x="6442278" y="1596513"/>
            <a:ext cx="3956110" cy="477054"/>
          </a:xfrm>
          <a:prstGeom prst="rect">
            <a:avLst/>
          </a:prstGeom>
          <a:noFill/>
        </p:spPr>
        <p:txBody>
          <a:bodyPr wrap="square" rtlCol="0">
            <a:spAutoFit/>
          </a:bodyPr>
          <a:lstStyle/>
          <a:p>
            <a:pPr algn="ctr"/>
            <a:r>
              <a:rPr lang="es-ES_tradnl" sz="1400" b="1" dirty="0" smtClean="0">
                <a:solidFill>
                  <a:schemeClr val="tx1">
                    <a:lumMod val="85000"/>
                    <a:lumOff val="15000"/>
                  </a:schemeClr>
                </a:solidFill>
              </a:rPr>
              <a:t>Formas en que Se Realizan Las Actividades</a:t>
            </a:r>
          </a:p>
          <a:p>
            <a:pPr algn="ctr"/>
            <a:r>
              <a:rPr lang="es-ES_tradnl" sz="1100" dirty="0" smtClean="0">
                <a:solidFill>
                  <a:schemeClr val="tx1">
                    <a:lumMod val="85000"/>
                    <a:lumOff val="15000"/>
                  </a:schemeClr>
                </a:solidFill>
              </a:rPr>
              <a:t>(entre los que realizan actividades)</a:t>
            </a:r>
            <a:endParaRPr lang="es-ES_tradnl" sz="1400" dirty="0">
              <a:solidFill>
                <a:schemeClr val="tx1">
                  <a:lumMod val="85000"/>
                  <a:lumOff val="15000"/>
                </a:schemeClr>
              </a:solidFill>
            </a:endParaRPr>
          </a:p>
        </p:txBody>
      </p:sp>
      <p:graphicFrame>
        <p:nvGraphicFramePr>
          <p:cNvPr id="20" name="Chart 19"/>
          <p:cNvGraphicFramePr/>
          <p:nvPr>
            <p:extLst>
              <p:ext uri="{D42A27DB-BD31-4B8C-83A1-F6EECF244321}">
                <p14:modId xmlns:p14="http://schemas.microsoft.com/office/powerpoint/2010/main" val="1322418339"/>
              </p:ext>
            </p:extLst>
          </p:nvPr>
        </p:nvGraphicFramePr>
        <p:xfrm>
          <a:off x="4551543" y="1895343"/>
          <a:ext cx="7436956" cy="37340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Chart 20"/>
          <p:cNvGraphicFramePr/>
          <p:nvPr>
            <p:extLst>
              <p:ext uri="{D42A27DB-BD31-4B8C-83A1-F6EECF244321}">
                <p14:modId xmlns:p14="http://schemas.microsoft.com/office/powerpoint/2010/main" val="3293790699"/>
              </p:ext>
            </p:extLst>
          </p:nvPr>
        </p:nvGraphicFramePr>
        <p:xfrm>
          <a:off x="5051152" y="5750623"/>
          <a:ext cx="6990294" cy="343124"/>
        </p:xfrm>
        <a:graphic>
          <a:graphicData uri="http://schemas.openxmlformats.org/drawingml/2006/chart">
            <c:chart xmlns:c="http://schemas.openxmlformats.org/drawingml/2006/chart" xmlns:r="http://schemas.openxmlformats.org/officeDocument/2006/relationships" r:id="rId4"/>
          </a:graphicData>
        </a:graphic>
      </p:graphicFrame>
      <p:cxnSp>
        <p:nvCxnSpPr>
          <p:cNvPr id="13" name="Straight Connector 12"/>
          <p:cNvCxnSpPr/>
          <p:nvPr/>
        </p:nvCxnSpPr>
        <p:spPr>
          <a:xfrm>
            <a:off x="400777" y="3465740"/>
            <a:ext cx="3507170"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13477" y="1773496"/>
            <a:ext cx="3507170"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759064" y="4427827"/>
            <a:ext cx="954063" cy="400110"/>
          </a:xfrm>
          <a:prstGeom prst="rect">
            <a:avLst/>
          </a:prstGeom>
          <a:noFill/>
        </p:spPr>
        <p:txBody>
          <a:bodyPr wrap="square" rtlCol="0">
            <a:spAutoFit/>
          </a:bodyPr>
          <a:lstStyle/>
          <a:p>
            <a:pPr algn="ctr"/>
            <a:r>
              <a:rPr lang="es-ES_tradnl" sz="1000" dirty="0" smtClean="0">
                <a:solidFill>
                  <a:schemeClr val="accent4"/>
                </a:solidFill>
              </a:rPr>
              <a:t>18-24 años </a:t>
            </a:r>
          </a:p>
          <a:p>
            <a:pPr algn="ctr"/>
            <a:r>
              <a:rPr lang="es-ES_tradnl" sz="1000" dirty="0" smtClean="0">
                <a:solidFill>
                  <a:schemeClr val="accent4"/>
                </a:solidFill>
              </a:rPr>
              <a:t>(30%)</a:t>
            </a:r>
            <a:endParaRPr lang="es-ES_tradnl" sz="1000" dirty="0">
              <a:solidFill>
                <a:schemeClr val="accent4"/>
              </a:solidFill>
            </a:endParaRPr>
          </a:p>
        </p:txBody>
      </p:sp>
      <p:cxnSp>
        <p:nvCxnSpPr>
          <p:cNvPr id="15" name="Straight Connector 14"/>
          <p:cNvCxnSpPr/>
          <p:nvPr/>
        </p:nvCxnSpPr>
        <p:spPr>
          <a:xfrm flipV="1">
            <a:off x="4613716" y="4545155"/>
            <a:ext cx="278324" cy="587"/>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776840" y="3111471"/>
            <a:ext cx="954063" cy="400110"/>
          </a:xfrm>
          <a:prstGeom prst="rect">
            <a:avLst/>
          </a:prstGeom>
          <a:noFill/>
        </p:spPr>
        <p:txBody>
          <a:bodyPr wrap="square" rtlCol="0">
            <a:spAutoFit/>
          </a:bodyPr>
          <a:lstStyle/>
          <a:p>
            <a:pPr algn="ctr"/>
            <a:r>
              <a:rPr lang="es-ES_tradnl" sz="1000" dirty="0" smtClean="0">
                <a:solidFill>
                  <a:schemeClr val="accent4"/>
                </a:solidFill>
              </a:rPr>
              <a:t>25-34 años </a:t>
            </a:r>
          </a:p>
          <a:p>
            <a:pPr algn="ctr"/>
            <a:r>
              <a:rPr lang="es-ES_tradnl" sz="1000" dirty="0" smtClean="0">
                <a:solidFill>
                  <a:schemeClr val="accent4"/>
                </a:solidFill>
              </a:rPr>
              <a:t>(69%)</a:t>
            </a:r>
            <a:endParaRPr lang="es-ES_tradnl" sz="1000" dirty="0">
              <a:solidFill>
                <a:schemeClr val="accent4"/>
              </a:solidFill>
            </a:endParaRPr>
          </a:p>
        </p:txBody>
      </p:sp>
      <p:cxnSp>
        <p:nvCxnSpPr>
          <p:cNvPr id="22" name="Straight Connector 21"/>
          <p:cNvCxnSpPr/>
          <p:nvPr/>
        </p:nvCxnSpPr>
        <p:spPr>
          <a:xfrm flipV="1">
            <a:off x="6631492" y="3228799"/>
            <a:ext cx="278324" cy="587"/>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6FE306A7-A228-4E07-8D4E-C1DA2C3F3993}" type="slidenum">
              <a:rPr lang="es-ES_tradnl" smtClean="0"/>
              <a:pPr/>
              <a:t>24</a:t>
            </a:fld>
            <a:endParaRPr lang="es-ES_tradnl" dirty="0"/>
          </a:p>
        </p:txBody>
      </p:sp>
    </p:spTree>
    <p:extLst>
      <p:ext uri="{BB962C8B-B14F-4D97-AF65-F5344CB8AC3E}">
        <p14:creationId xmlns:p14="http://schemas.microsoft.com/office/powerpoint/2010/main" val="17995642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800" dirty="0" smtClean="0"/>
              <a:t>La preferencia para abrir cuentas nuevas relacionadas con finanzas probablemente se base sobre preocupaciones con la seguridad de información.</a:t>
            </a:r>
            <a:endParaRPr lang="es-ES_tradnl" sz="2800" dirty="0"/>
          </a:p>
        </p:txBody>
      </p:sp>
      <p:sp>
        <p:nvSpPr>
          <p:cNvPr id="57" name="Rectangle 56"/>
          <p:cNvSpPr/>
          <p:nvPr/>
        </p:nvSpPr>
        <p:spPr>
          <a:xfrm>
            <a:off x="413477" y="2170784"/>
            <a:ext cx="3482118" cy="1379608"/>
          </a:xfrm>
          <a:prstGeom prst="rect">
            <a:avLst/>
          </a:prstGeom>
        </p:spPr>
        <p:txBody>
          <a:bodyPr wrap="square" anchor="t">
            <a:spAutoFit/>
          </a:bodyPr>
          <a:lstStyle/>
          <a:p>
            <a:pPr>
              <a:lnSpc>
                <a:spcPct val="85000"/>
              </a:lnSpc>
            </a:pPr>
            <a:r>
              <a:rPr lang="es-ES_tradnl" sz="1400" dirty="0" smtClean="0">
                <a:solidFill>
                  <a:schemeClr val="tx1">
                    <a:lumMod val="65000"/>
                    <a:lumOff val="35000"/>
                  </a:schemeClr>
                </a:solidFill>
              </a:rPr>
              <a:t>Mas de la mitad encuentran que es intrusivo proveer información financiera (58%) y son cautelosos cuando lo ven en un dispositivo móvil (55%). Por otra parte, es un porcentaje menor que está dispuesto a acceder su información bancaria por Redes Sociales y dispositivos móvil.</a:t>
            </a:r>
          </a:p>
        </p:txBody>
      </p:sp>
      <p:sp>
        <p:nvSpPr>
          <p:cNvPr id="38" name="TextBox 37"/>
          <p:cNvSpPr txBox="1"/>
          <p:nvPr/>
        </p:nvSpPr>
        <p:spPr>
          <a:xfrm>
            <a:off x="2079246" y="6491964"/>
            <a:ext cx="5530536" cy="200055"/>
          </a:xfrm>
          <a:prstGeom prst="rect">
            <a:avLst/>
          </a:prstGeom>
          <a:noFill/>
        </p:spPr>
        <p:txBody>
          <a:bodyPr wrap="square" rtlCol="0">
            <a:spAutoFit/>
          </a:bodyPr>
          <a:lstStyle>
            <a:defPPr>
              <a:defRPr lang="en-US"/>
            </a:defPPr>
            <a:lvl1pPr defTabSz="914340">
              <a:defRPr sz="700">
                <a:solidFill>
                  <a:schemeClr val="bg1">
                    <a:lumMod val="65000"/>
                  </a:schemeClr>
                </a:solidFill>
              </a:defRPr>
            </a:lvl1pPr>
          </a:lstStyle>
          <a:p>
            <a:r>
              <a:rPr lang="es-ES_tradnl" dirty="0" smtClean="0"/>
              <a:t>P: Para cada declaración, por favor califique su nivel de conformidad.</a:t>
            </a:r>
            <a:endParaRPr lang="es-ES_tradnl" dirty="0"/>
          </a:p>
        </p:txBody>
      </p:sp>
      <p:sp>
        <p:nvSpPr>
          <p:cNvPr id="26" name="TextBox 25"/>
          <p:cNvSpPr txBox="1"/>
          <p:nvPr/>
        </p:nvSpPr>
        <p:spPr>
          <a:xfrm>
            <a:off x="6609561" y="1988242"/>
            <a:ext cx="3956110" cy="307777"/>
          </a:xfrm>
          <a:prstGeom prst="rect">
            <a:avLst/>
          </a:prstGeom>
          <a:noFill/>
        </p:spPr>
        <p:txBody>
          <a:bodyPr wrap="square" rtlCol="0">
            <a:spAutoFit/>
          </a:bodyPr>
          <a:lstStyle/>
          <a:p>
            <a:pPr algn="ctr"/>
            <a:r>
              <a:rPr lang="es-ES_tradnl" sz="1400" b="1" dirty="0" smtClean="0">
                <a:solidFill>
                  <a:schemeClr val="tx1">
                    <a:lumMod val="85000"/>
                    <a:lumOff val="15000"/>
                  </a:schemeClr>
                </a:solidFill>
              </a:rPr>
              <a:t>Actitudes/ Comportamientos</a:t>
            </a:r>
            <a:endParaRPr lang="es-ES_tradnl" sz="1400" b="1" dirty="0">
              <a:solidFill>
                <a:schemeClr val="tx1">
                  <a:lumMod val="85000"/>
                  <a:lumOff val="15000"/>
                </a:schemeClr>
              </a:solidFill>
            </a:endParaRPr>
          </a:p>
        </p:txBody>
      </p:sp>
      <p:cxnSp>
        <p:nvCxnSpPr>
          <p:cNvPr id="13" name="Straight Connector 12"/>
          <p:cNvCxnSpPr/>
          <p:nvPr/>
        </p:nvCxnSpPr>
        <p:spPr>
          <a:xfrm>
            <a:off x="447628" y="3556381"/>
            <a:ext cx="3435267"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13477" y="2110955"/>
            <a:ext cx="3482118"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Cross 10"/>
          <p:cNvSpPr/>
          <p:nvPr/>
        </p:nvSpPr>
        <p:spPr>
          <a:xfrm>
            <a:off x="7452461" y="2467627"/>
            <a:ext cx="835449" cy="819638"/>
          </a:xfrm>
          <a:prstGeom prst="plus">
            <a:avLst>
              <a:gd name="adj" fmla="val 32810"/>
            </a:avLst>
          </a:prstGeom>
          <a:solidFill>
            <a:schemeClr val="bg2"/>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2" name="Rectangle 11"/>
          <p:cNvSpPr/>
          <p:nvPr/>
        </p:nvSpPr>
        <p:spPr>
          <a:xfrm>
            <a:off x="8549516" y="2732566"/>
            <a:ext cx="822960" cy="264360"/>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aphicFrame>
        <p:nvGraphicFramePr>
          <p:cNvPr id="3" name="Table 2"/>
          <p:cNvGraphicFramePr>
            <a:graphicFrameLocks noGrp="1"/>
          </p:cNvGraphicFramePr>
          <p:nvPr>
            <p:extLst>
              <p:ext uri="{D42A27DB-BD31-4B8C-83A1-F6EECF244321}">
                <p14:modId xmlns:p14="http://schemas.microsoft.com/office/powerpoint/2010/main" val="1576395288"/>
              </p:ext>
            </p:extLst>
          </p:nvPr>
        </p:nvGraphicFramePr>
        <p:xfrm>
          <a:off x="4026505" y="3227401"/>
          <a:ext cx="7723196" cy="2392680"/>
        </p:xfrm>
        <a:graphic>
          <a:graphicData uri="http://schemas.openxmlformats.org/drawingml/2006/table">
            <a:tbl>
              <a:tblPr firstRow="1" bandRow="1">
                <a:tableStyleId>{5C22544A-7EE6-4342-B048-85BDC9FD1C3A}</a:tableStyleId>
              </a:tblPr>
              <a:tblGrid>
                <a:gridCol w="4317395"/>
                <a:gridCol w="3405801"/>
              </a:tblGrid>
              <a:tr h="370840">
                <a:tc>
                  <a:txBody>
                    <a:bodyPr/>
                    <a:lstStyle/>
                    <a:p>
                      <a:pPr lvl="0"/>
                      <a:r>
                        <a:rPr lang="es-ES_tradnl" sz="1400" b="1" baseline="0" noProof="0" dirty="0" smtClean="0">
                          <a:solidFill>
                            <a:schemeClr val="tx1">
                              <a:lumMod val="85000"/>
                              <a:lumOff val="15000"/>
                            </a:schemeClr>
                          </a:solidFill>
                        </a:rPr>
                        <a:t>M</a:t>
                      </a:r>
                      <a:r>
                        <a:rPr lang="es-ES_tradnl" sz="1400" b="1" noProof="0" dirty="0" smtClean="0">
                          <a:solidFill>
                            <a:schemeClr val="tx1">
                              <a:lumMod val="85000"/>
                              <a:lumOff val="15000"/>
                            </a:schemeClr>
                          </a:solidFill>
                        </a:rPr>
                        <a:t>uy de Acuerdo</a:t>
                      </a:r>
                    </a:p>
                    <a:p>
                      <a:pPr marL="285750" lvl="0" indent="-285750">
                        <a:spcBef>
                          <a:spcPts val="600"/>
                        </a:spcBef>
                        <a:buFont typeface="Arial" panose="020B0604020202020204" pitchFamily="34" charset="0"/>
                        <a:buChar char="•"/>
                      </a:pPr>
                      <a:r>
                        <a:rPr lang="es-ES_tradnl" sz="1400" b="0" noProof="0" dirty="0" smtClean="0">
                          <a:solidFill>
                            <a:schemeClr val="tx1">
                              <a:lumMod val="85000"/>
                              <a:lumOff val="15000"/>
                            </a:schemeClr>
                          </a:solidFill>
                        </a:rPr>
                        <a:t>Prefiere</a:t>
                      </a:r>
                      <a:r>
                        <a:rPr lang="es-ES_tradnl" sz="1400" b="0" baseline="0" noProof="0" dirty="0" smtClean="0">
                          <a:solidFill>
                            <a:schemeClr val="tx1">
                              <a:lumMod val="85000"/>
                              <a:lumOff val="15000"/>
                            </a:schemeClr>
                          </a:solidFill>
                        </a:rPr>
                        <a:t> abrir una cuenta nueva en persona </a:t>
                      </a:r>
                      <a:r>
                        <a:rPr lang="es-ES_tradnl" sz="1400" b="0" noProof="0" dirty="0" smtClean="0">
                          <a:solidFill>
                            <a:schemeClr val="tx1">
                              <a:lumMod val="85000"/>
                              <a:lumOff val="15000"/>
                            </a:schemeClr>
                          </a:solidFill>
                        </a:rPr>
                        <a:t>(57%)</a:t>
                      </a:r>
                    </a:p>
                    <a:p>
                      <a:pPr marL="285750" lvl="0" indent="-285750">
                        <a:spcBef>
                          <a:spcPts val="600"/>
                        </a:spcBef>
                        <a:buFont typeface="Arial" panose="020B0604020202020204" pitchFamily="34" charset="0"/>
                        <a:buChar char="•"/>
                      </a:pPr>
                      <a:r>
                        <a:rPr lang="es-ES_tradnl" sz="1400" b="0" noProof="0" dirty="0" smtClean="0">
                          <a:solidFill>
                            <a:schemeClr val="tx1">
                              <a:lumMod val="85000"/>
                              <a:lumOff val="15000"/>
                            </a:schemeClr>
                          </a:solidFill>
                        </a:rPr>
                        <a:t>Es más fácil abrir una cuenta nueva en persona (62%)</a:t>
                      </a:r>
                    </a:p>
                    <a:p>
                      <a:pPr marL="285750" lvl="0" indent="-285750">
                        <a:spcBef>
                          <a:spcPts val="600"/>
                        </a:spcBef>
                        <a:buFont typeface="Arial" panose="020B0604020202020204" pitchFamily="34" charset="0"/>
                        <a:buChar char="•"/>
                      </a:pPr>
                      <a:r>
                        <a:rPr lang="es-ES_tradnl" sz="1400" b="0" noProof="0" dirty="0" smtClean="0">
                          <a:solidFill>
                            <a:schemeClr val="tx1">
                              <a:lumMod val="85000"/>
                              <a:lumOff val="15000"/>
                            </a:schemeClr>
                          </a:solidFill>
                        </a:rPr>
                        <a:t>Es intrusivo</a:t>
                      </a:r>
                      <a:r>
                        <a:rPr lang="es-ES_tradnl" sz="1400" b="0" baseline="0" noProof="0" dirty="0" smtClean="0">
                          <a:solidFill>
                            <a:schemeClr val="tx1">
                              <a:lumMod val="85000"/>
                              <a:lumOff val="15000"/>
                            </a:schemeClr>
                          </a:solidFill>
                        </a:rPr>
                        <a:t> aportar información financiera </a:t>
                      </a:r>
                      <a:r>
                        <a:rPr lang="es-ES_tradnl" sz="1400" b="0" noProof="0" dirty="0" smtClean="0">
                          <a:solidFill>
                            <a:schemeClr val="tx1">
                              <a:lumMod val="85000"/>
                              <a:lumOff val="15000"/>
                            </a:schemeClr>
                          </a:solidFill>
                        </a:rPr>
                        <a:t>(58%)</a:t>
                      </a:r>
                      <a:r>
                        <a:rPr lang="es-ES_tradnl" sz="1400" b="0" baseline="0" noProof="0" dirty="0" smtClean="0">
                          <a:solidFill>
                            <a:schemeClr val="tx1">
                              <a:lumMod val="85000"/>
                              <a:lumOff val="15000"/>
                            </a:schemeClr>
                          </a:solidFill>
                        </a:rPr>
                        <a:t> </a:t>
                      </a:r>
                      <a:r>
                        <a:rPr lang="es-ES_tradnl" sz="1400" b="0" noProof="0" dirty="0" smtClean="0">
                          <a:solidFill>
                            <a:schemeClr val="tx1">
                              <a:lumMod val="85000"/>
                              <a:lumOff val="15000"/>
                            </a:schemeClr>
                          </a:solidFill>
                        </a:rPr>
                        <a:t>(25-34 años de edad, 69%)</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s-ES_tradnl" sz="1400" b="0" noProof="0" dirty="0" smtClean="0">
                          <a:solidFill>
                            <a:schemeClr val="tx1">
                              <a:lumMod val="85000"/>
                              <a:lumOff val="15000"/>
                            </a:schemeClr>
                          </a:solidFill>
                        </a:rPr>
                        <a:t>Cautelosos al ver información bancaria en un dispositivo móvil (55%) (25-34 años de edad (63%)</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s-ES_tradnl" sz="1400" b="0" noProof="0" dirty="0" smtClean="0">
                          <a:solidFill>
                            <a:schemeClr val="tx1">
                              <a:lumMod val="85000"/>
                              <a:lumOff val="15000"/>
                            </a:schemeClr>
                          </a:solidFill>
                        </a:rPr>
                        <a:t>Prefieren transacciones peer</a:t>
                      </a:r>
                      <a:r>
                        <a:rPr lang="es-ES_tradnl" sz="1400" b="0" baseline="0" noProof="0" dirty="0" smtClean="0">
                          <a:solidFill>
                            <a:schemeClr val="tx1">
                              <a:lumMod val="85000"/>
                              <a:lumOff val="15000"/>
                            </a:schemeClr>
                          </a:solidFill>
                        </a:rPr>
                        <a:t>-to-peer en vez de establecer cuentas bancarias. (43%)</a:t>
                      </a:r>
                    </a:p>
                  </a:txBody>
                  <a:tcPr>
                    <a:lnL w="12700" cmpd="sng">
                      <a:noFill/>
                    </a:lnL>
                    <a:lnR w="3175" cap="flat" cmpd="sng" algn="ctr">
                      <a:solidFill>
                        <a:schemeClr val="tx1">
                          <a:lumMod val="50000"/>
                          <a:lumOff val="50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pPr lvl="0"/>
                      <a:r>
                        <a:rPr lang="es-ES_tradnl" sz="1400" b="1" baseline="0" noProof="0" dirty="0" smtClean="0">
                          <a:solidFill>
                            <a:schemeClr val="tx1">
                              <a:lumMod val="85000"/>
                              <a:lumOff val="15000"/>
                            </a:schemeClr>
                          </a:solidFill>
                        </a:rPr>
                        <a:t>M</a:t>
                      </a:r>
                      <a:r>
                        <a:rPr lang="es-ES_tradnl" sz="1400" b="1" noProof="0" dirty="0" smtClean="0">
                          <a:solidFill>
                            <a:schemeClr val="tx1">
                              <a:lumMod val="85000"/>
                              <a:lumOff val="15000"/>
                            </a:schemeClr>
                          </a:solidFill>
                        </a:rPr>
                        <a:t>uy en Desacuerdo o Neutral</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s-ES_tradnl" sz="1400" b="0" noProof="0" dirty="0" smtClean="0">
                          <a:solidFill>
                            <a:schemeClr val="tx1">
                              <a:lumMod val="85000"/>
                              <a:lumOff val="15000"/>
                            </a:schemeClr>
                          </a:solidFill>
                        </a:rPr>
                        <a:t>Dispuesto</a:t>
                      </a:r>
                      <a:r>
                        <a:rPr lang="es-ES_tradnl" sz="1400" b="0" baseline="0" noProof="0" dirty="0" smtClean="0">
                          <a:solidFill>
                            <a:schemeClr val="tx1">
                              <a:lumMod val="85000"/>
                              <a:lumOff val="15000"/>
                            </a:schemeClr>
                          </a:solidFill>
                        </a:rPr>
                        <a:t> a acceder a información bancaria por Redes Sociales o dispositivo móvil </a:t>
                      </a:r>
                      <a:r>
                        <a:rPr lang="es-ES_tradnl" sz="1400" b="0" noProof="0" dirty="0" smtClean="0">
                          <a:solidFill>
                            <a:schemeClr val="tx1">
                              <a:lumMod val="85000"/>
                              <a:lumOff val="15000"/>
                            </a:schemeClr>
                          </a:solidFill>
                        </a:rPr>
                        <a:t> </a:t>
                      </a:r>
                      <a:r>
                        <a:rPr lang="es-ES_tradnl" sz="1400" b="0" baseline="0" noProof="0" dirty="0" smtClean="0">
                          <a:solidFill>
                            <a:schemeClr val="tx1">
                              <a:lumMod val="85000"/>
                              <a:lumOff val="15000"/>
                            </a:schemeClr>
                          </a:solidFill>
                        </a:rPr>
                        <a:t>(61%)</a:t>
                      </a:r>
                      <a:endParaRPr lang="es-ES_tradnl" sz="1400" b="0" noProof="0" dirty="0" smtClean="0">
                        <a:solidFill>
                          <a:schemeClr val="tx1">
                            <a:lumMod val="85000"/>
                            <a:lumOff val="15000"/>
                          </a:schemeClr>
                        </a:solidFill>
                      </a:endParaRPr>
                    </a:p>
                    <a:p>
                      <a:pPr marL="0" lvl="0" indent="0" algn="l" defTabSz="914400" rtl="0" eaLnBrk="1" latinLnBrk="0" hangingPunct="1">
                        <a:spcBef>
                          <a:spcPts val="600"/>
                        </a:spcBef>
                        <a:buFont typeface="Arial" panose="020B0604020202020204" pitchFamily="34" charset="0"/>
                        <a:buNone/>
                      </a:pPr>
                      <a:endParaRPr lang="es-ES_tradnl" sz="1400" b="0" kern="1200" noProof="0" dirty="0">
                        <a:solidFill>
                          <a:schemeClr val="tx1">
                            <a:lumMod val="85000"/>
                            <a:lumOff val="15000"/>
                          </a:schemeClr>
                        </a:solidFill>
                        <a:latin typeface="+mn-lt"/>
                        <a:ea typeface="+mn-ea"/>
                        <a:cs typeface="+mn-cs"/>
                      </a:endParaRPr>
                    </a:p>
                  </a:txBody>
                  <a:tcPr>
                    <a:lnL w="3175" cap="flat" cmpd="sng" algn="ctr">
                      <a:solidFill>
                        <a:schemeClr val="tx1">
                          <a:lumMod val="50000"/>
                          <a:lumOff val="50000"/>
                        </a:schemeClr>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r>
            </a:tbl>
          </a:graphicData>
        </a:graphic>
      </p:graphicFrame>
      <p:sp>
        <p:nvSpPr>
          <p:cNvPr id="4" name="Slide Number Placeholder 3"/>
          <p:cNvSpPr>
            <a:spLocks noGrp="1"/>
          </p:cNvSpPr>
          <p:nvPr>
            <p:ph type="sldNum" sz="quarter" idx="12"/>
          </p:nvPr>
        </p:nvSpPr>
        <p:spPr/>
        <p:txBody>
          <a:bodyPr/>
          <a:lstStyle/>
          <a:p>
            <a:fld id="{6FE306A7-A228-4E07-8D4E-C1DA2C3F3993}" type="slidenum">
              <a:rPr lang="es-ES_tradnl" smtClean="0"/>
              <a:pPr/>
              <a:t>25</a:t>
            </a:fld>
            <a:endParaRPr lang="es-ES_tradnl" dirty="0"/>
          </a:p>
        </p:txBody>
      </p:sp>
    </p:spTree>
    <p:extLst>
      <p:ext uri="{BB962C8B-B14F-4D97-AF65-F5344CB8AC3E}">
        <p14:creationId xmlns:p14="http://schemas.microsoft.com/office/powerpoint/2010/main" val="17394832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549" y="292608"/>
            <a:ext cx="11713937" cy="874319"/>
          </a:xfrm>
        </p:spPr>
        <p:txBody>
          <a:bodyPr/>
          <a:lstStyle/>
          <a:p>
            <a:r>
              <a:rPr lang="es-ES_tradnl" sz="2800" dirty="0" smtClean="0"/>
              <a:t>Por consiguiente, los </a:t>
            </a:r>
            <a:r>
              <a:rPr lang="es-ES_tradnl" sz="2800" dirty="0" err="1" smtClean="0"/>
              <a:t>Millennials</a:t>
            </a:r>
            <a:r>
              <a:rPr lang="es-ES_tradnl" sz="2800" dirty="0" smtClean="0"/>
              <a:t> Mexicanos están dispuestos a gastar más tiempo para abrir cuentas en persona.</a:t>
            </a:r>
            <a:endParaRPr lang="es-ES_tradnl" sz="2800" dirty="0"/>
          </a:p>
        </p:txBody>
      </p:sp>
      <p:sp>
        <p:nvSpPr>
          <p:cNvPr id="57" name="Rectangle 56"/>
          <p:cNvSpPr/>
          <p:nvPr/>
        </p:nvSpPr>
        <p:spPr>
          <a:xfrm>
            <a:off x="382058" y="1892676"/>
            <a:ext cx="3551612" cy="830227"/>
          </a:xfrm>
          <a:prstGeom prst="rect">
            <a:avLst/>
          </a:prstGeom>
        </p:spPr>
        <p:txBody>
          <a:bodyPr wrap="square" anchor="t">
            <a:spAutoFit/>
          </a:bodyPr>
          <a:lstStyle/>
          <a:p>
            <a:pPr>
              <a:lnSpc>
                <a:spcPct val="85000"/>
              </a:lnSpc>
            </a:pPr>
            <a:r>
              <a:rPr lang="es-ES_tradnl" sz="1400" dirty="0" smtClean="0">
                <a:solidFill>
                  <a:schemeClr val="tx1">
                    <a:lumMod val="65000"/>
                    <a:lumOff val="35000"/>
                  </a:schemeClr>
                </a:solidFill>
              </a:rPr>
              <a:t>También están dispuesto a gastar más tiempo para abrir una cuenta bancaria, independientemente del medio, que otros tipos de cuentas.</a:t>
            </a:r>
            <a:endParaRPr lang="es-ES_tradnl" sz="1400" dirty="0">
              <a:solidFill>
                <a:schemeClr val="tx1">
                  <a:lumMod val="65000"/>
                  <a:lumOff val="35000"/>
                </a:schemeClr>
              </a:solidFill>
            </a:endParaRPr>
          </a:p>
        </p:txBody>
      </p:sp>
      <p:sp>
        <p:nvSpPr>
          <p:cNvPr id="38" name="TextBox 37"/>
          <p:cNvSpPr txBox="1"/>
          <p:nvPr/>
        </p:nvSpPr>
        <p:spPr>
          <a:xfrm>
            <a:off x="1854358" y="6537801"/>
            <a:ext cx="7721286" cy="200055"/>
          </a:xfrm>
          <a:prstGeom prst="rect">
            <a:avLst/>
          </a:prstGeom>
          <a:noFill/>
        </p:spPr>
        <p:txBody>
          <a:bodyPr wrap="square" rtlCol="0">
            <a:spAutoFit/>
          </a:bodyPr>
          <a:lstStyle>
            <a:defPPr>
              <a:defRPr lang="en-US"/>
            </a:defPPr>
            <a:lvl1pPr defTabSz="914340">
              <a:defRPr sz="700">
                <a:solidFill>
                  <a:schemeClr val="bg1">
                    <a:lumMod val="65000"/>
                  </a:schemeClr>
                </a:solidFill>
              </a:defRPr>
            </a:lvl1pPr>
          </a:lstStyle>
          <a:p>
            <a:r>
              <a:rPr lang="es-ES_tradnl" dirty="0" smtClean="0"/>
              <a:t>P: ¿Cuánto tiempo esta dispuesto a gastar en persona/por teléfono/en línea durante el proceso de abrir una cuenta nueva</a:t>
            </a:r>
            <a:r>
              <a:rPr lang="es-ES_tradnl" dirty="0"/>
              <a:t> </a:t>
            </a:r>
            <a:r>
              <a:rPr lang="es-ES_tradnl" dirty="0" smtClean="0"/>
              <a:t>con los siguientes tipos de negocios?</a:t>
            </a:r>
            <a:endParaRPr lang="es-ES_tradnl" dirty="0"/>
          </a:p>
        </p:txBody>
      </p:sp>
      <p:sp>
        <p:nvSpPr>
          <p:cNvPr id="26" name="TextBox 25"/>
          <p:cNvSpPr txBox="1"/>
          <p:nvPr/>
        </p:nvSpPr>
        <p:spPr>
          <a:xfrm>
            <a:off x="7225185" y="1358627"/>
            <a:ext cx="3956110" cy="477054"/>
          </a:xfrm>
          <a:prstGeom prst="rect">
            <a:avLst/>
          </a:prstGeom>
          <a:noFill/>
        </p:spPr>
        <p:txBody>
          <a:bodyPr wrap="square" rtlCol="0">
            <a:spAutoFit/>
          </a:bodyPr>
          <a:lstStyle/>
          <a:p>
            <a:pPr algn="ctr"/>
            <a:r>
              <a:rPr lang="es-ES_tradnl" sz="1400" b="1" dirty="0" smtClean="0">
                <a:solidFill>
                  <a:schemeClr val="tx1">
                    <a:lumMod val="85000"/>
                    <a:lumOff val="15000"/>
                  </a:schemeClr>
                </a:solidFill>
              </a:rPr>
              <a:t>Tiempo Dispuesto a Gastar para Abrir una Cuenta</a:t>
            </a:r>
          </a:p>
          <a:p>
            <a:pPr algn="ctr"/>
            <a:r>
              <a:rPr lang="es-ES_tradnl" sz="1100" dirty="0" smtClean="0">
                <a:solidFill>
                  <a:schemeClr val="tx1">
                    <a:lumMod val="85000"/>
                    <a:lumOff val="15000"/>
                  </a:schemeClr>
                </a:solidFill>
              </a:rPr>
              <a:t>(entre aquellos que abrirían una cuenta por cada medio)</a:t>
            </a:r>
            <a:endParaRPr lang="es-ES_tradnl" sz="1100" dirty="0">
              <a:solidFill>
                <a:schemeClr val="tx1">
                  <a:lumMod val="85000"/>
                  <a:lumOff val="15000"/>
                </a:schemeClr>
              </a:solidFill>
            </a:endParaRPr>
          </a:p>
        </p:txBody>
      </p:sp>
      <p:graphicFrame>
        <p:nvGraphicFramePr>
          <p:cNvPr id="20" name="Chart 19"/>
          <p:cNvGraphicFramePr/>
          <p:nvPr>
            <p:extLst>
              <p:ext uri="{D42A27DB-BD31-4B8C-83A1-F6EECF244321}">
                <p14:modId xmlns:p14="http://schemas.microsoft.com/office/powerpoint/2010/main" val="1305586529"/>
              </p:ext>
            </p:extLst>
          </p:nvPr>
        </p:nvGraphicFramePr>
        <p:xfrm>
          <a:off x="5715001" y="1868172"/>
          <a:ext cx="6140146" cy="140233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Chart 20"/>
          <p:cNvGraphicFramePr/>
          <p:nvPr>
            <p:extLst>
              <p:ext uri="{D42A27DB-BD31-4B8C-83A1-F6EECF244321}">
                <p14:modId xmlns:p14="http://schemas.microsoft.com/office/powerpoint/2010/main" val="1096581463"/>
              </p:ext>
            </p:extLst>
          </p:nvPr>
        </p:nvGraphicFramePr>
        <p:xfrm>
          <a:off x="3367548" y="4969834"/>
          <a:ext cx="1994703" cy="1292258"/>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2"/>
          <p:cNvSpPr txBox="1"/>
          <p:nvPr/>
        </p:nvSpPr>
        <p:spPr>
          <a:xfrm rot="16200000">
            <a:off x="5141584" y="2415452"/>
            <a:ext cx="1004224" cy="307777"/>
          </a:xfrm>
          <a:prstGeom prst="rect">
            <a:avLst/>
          </a:prstGeom>
          <a:noFill/>
        </p:spPr>
        <p:txBody>
          <a:bodyPr wrap="square" rtlCol="0">
            <a:spAutoFit/>
          </a:bodyPr>
          <a:lstStyle>
            <a:defPPr>
              <a:defRPr lang="en-US"/>
            </a:defPPr>
            <a:lvl1pPr algn="ctr">
              <a:defRPr sz="1400" b="1">
                <a:solidFill>
                  <a:schemeClr val="tx1">
                    <a:lumMod val="85000"/>
                    <a:lumOff val="15000"/>
                  </a:schemeClr>
                </a:solidFill>
              </a:defRPr>
            </a:lvl1pPr>
          </a:lstStyle>
          <a:p>
            <a:r>
              <a:rPr lang="es-ES_tradnl" dirty="0" smtClean="0"/>
              <a:t>En</a:t>
            </a:r>
            <a:r>
              <a:rPr lang="es-ES_tradnl" dirty="0"/>
              <a:t> </a:t>
            </a:r>
            <a:r>
              <a:rPr lang="es-ES_tradnl" dirty="0" smtClean="0"/>
              <a:t>persona</a:t>
            </a:r>
            <a:endParaRPr lang="es-ES_tradnl" dirty="0"/>
          </a:p>
        </p:txBody>
      </p:sp>
      <p:graphicFrame>
        <p:nvGraphicFramePr>
          <p:cNvPr id="18" name="Chart 17"/>
          <p:cNvGraphicFramePr/>
          <p:nvPr>
            <p:extLst>
              <p:ext uri="{D42A27DB-BD31-4B8C-83A1-F6EECF244321}">
                <p14:modId xmlns:p14="http://schemas.microsoft.com/office/powerpoint/2010/main" val="3511316133"/>
              </p:ext>
            </p:extLst>
          </p:nvPr>
        </p:nvGraphicFramePr>
        <p:xfrm>
          <a:off x="5715001" y="3154347"/>
          <a:ext cx="6140146" cy="1634340"/>
        </p:xfrm>
        <a:graphic>
          <a:graphicData uri="http://schemas.openxmlformats.org/drawingml/2006/chart">
            <c:chart xmlns:c="http://schemas.openxmlformats.org/drawingml/2006/chart" xmlns:r="http://schemas.openxmlformats.org/officeDocument/2006/relationships" r:id="rId5"/>
          </a:graphicData>
        </a:graphic>
      </p:graphicFrame>
      <p:sp>
        <p:nvSpPr>
          <p:cNvPr id="19" name="TextBox 18"/>
          <p:cNvSpPr txBox="1"/>
          <p:nvPr/>
        </p:nvSpPr>
        <p:spPr>
          <a:xfrm rot="16200000">
            <a:off x="5141582" y="3825908"/>
            <a:ext cx="1004224" cy="523220"/>
          </a:xfrm>
          <a:prstGeom prst="rect">
            <a:avLst/>
          </a:prstGeom>
          <a:noFill/>
        </p:spPr>
        <p:txBody>
          <a:bodyPr wrap="square" rtlCol="0">
            <a:spAutoFit/>
          </a:bodyPr>
          <a:lstStyle>
            <a:defPPr>
              <a:defRPr lang="en-US"/>
            </a:defPPr>
            <a:lvl1pPr algn="ctr">
              <a:defRPr sz="1400" b="1">
                <a:solidFill>
                  <a:schemeClr val="tx1">
                    <a:lumMod val="85000"/>
                    <a:lumOff val="15000"/>
                  </a:schemeClr>
                </a:solidFill>
              </a:defRPr>
            </a:lvl1pPr>
          </a:lstStyle>
          <a:p>
            <a:r>
              <a:rPr lang="es-ES_tradnl" dirty="0" smtClean="0"/>
              <a:t>Por teléfono</a:t>
            </a:r>
            <a:endParaRPr lang="es-ES_tradnl" dirty="0"/>
          </a:p>
        </p:txBody>
      </p:sp>
      <p:graphicFrame>
        <p:nvGraphicFramePr>
          <p:cNvPr id="22" name="Chart 21"/>
          <p:cNvGraphicFramePr/>
          <p:nvPr>
            <p:extLst>
              <p:ext uri="{D42A27DB-BD31-4B8C-83A1-F6EECF244321}">
                <p14:modId xmlns:p14="http://schemas.microsoft.com/office/powerpoint/2010/main" val="2834953902"/>
              </p:ext>
            </p:extLst>
          </p:nvPr>
        </p:nvGraphicFramePr>
        <p:xfrm>
          <a:off x="5715001" y="4904527"/>
          <a:ext cx="6140146" cy="1595705"/>
        </p:xfrm>
        <a:graphic>
          <a:graphicData uri="http://schemas.openxmlformats.org/drawingml/2006/chart">
            <c:chart xmlns:c="http://schemas.openxmlformats.org/drawingml/2006/chart" xmlns:r="http://schemas.openxmlformats.org/officeDocument/2006/relationships" r:id="rId6"/>
          </a:graphicData>
        </a:graphic>
      </p:graphicFrame>
      <p:sp>
        <p:nvSpPr>
          <p:cNvPr id="23" name="TextBox 22"/>
          <p:cNvSpPr txBox="1"/>
          <p:nvPr/>
        </p:nvSpPr>
        <p:spPr>
          <a:xfrm rot="16200000">
            <a:off x="5141582" y="5451807"/>
            <a:ext cx="1004224" cy="307777"/>
          </a:xfrm>
          <a:prstGeom prst="rect">
            <a:avLst/>
          </a:prstGeom>
          <a:noFill/>
        </p:spPr>
        <p:txBody>
          <a:bodyPr wrap="square" rtlCol="0">
            <a:spAutoFit/>
          </a:bodyPr>
          <a:lstStyle>
            <a:defPPr>
              <a:defRPr lang="en-US"/>
            </a:defPPr>
            <a:lvl1pPr algn="ctr">
              <a:defRPr sz="1400" b="1">
                <a:solidFill>
                  <a:schemeClr val="tx1">
                    <a:lumMod val="85000"/>
                    <a:lumOff val="15000"/>
                  </a:schemeClr>
                </a:solidFill>
              </a:defRPr>
            </a:lvl1pPr>
          </a:lstStyle>
          <a:p>
            <a:r>
              <a:rPr lang="es-ES_tradnl" dirty="0"/>
              <a:t>E</a:t>
            </a:r>
            <a:r>
              <a:rPr lang="es-ES_tradnl" dirty="0" smtClean="0"/>
              <a:t>n línea</a:t>
            </a:r>
            <a:endParaRPr lang="es-ES_tradnl" dirty="0"/>
          </a:p>
        </p:txBody>
      </p:sp>
      <p:sp>
        <p:nvSpPr>
          <p:cNvPr id="24" name="TextBox 23"/>
          <p:cNvSpPr txBox="1"/>
          <p:nvPr/>
        </p:nvSpPr>
        <p:spPr>
          <a:xfrm>
            <a:off x="8039100" y="2785200"/>
            <a:ext cx="566810" cy="261610"/>
          </a:xfrm>
          <a:prstGeom prst="rect">
            <a:avLst/>
          </a:prstGeom>
          <a:noFill/>
        </p:spPr>
        <p:txBody>
          <a:bodyPr wrap="square" rtlCol="0">
            <a:spAutoFit/>
          </a:bodyPr>
          <a:lstStyle/>
          <a:p>
            <a:pPr algn="ctr"/>
            <a:r>
              <a:rPr lang="es-ES_tradnl" sz="1100" dirty="0" smtClean="0">
                <a:solidFill>
                  <a:schemeClr val="tx1">
                    <a:lumMod val="75000"/>
                    <a:lumOff val="25000"/>
                  </a:schemeClr>
                </a:solidFill>
              </a:rPr>
              <a:t>N/A</a:t>
            </a:r>
            <a:endParaRPr lang="es-ES_tradnl" sz="1100" i="1" dirty="0">
              <a:solidFill>
                <a:schemeClr val="tx1">
                  <a:lumMod val="75000"/>
                  <a:lumOff val="25000"/>
                </a:schemeClr>
              </a:solidFill>
            </a:endParaRPr>
          </a:p>
        </p:txBody>
      </p:sp>
      <p:sp>
        <p:nvSpPr>
          <p:cNvPr id="25" name="TextBox 24"/>
          <p:cNvSpPr txBox="1"/>
          <p:nvPr/>
        </p:nvSpPr>
        <p:spPr>
          <a:xfrm>
            <a:off x="9020175" y="2785200"/>
            <a:ext cx="566810" cy="261610"/>
          </a:xfrm>
          <a:prstGeom prst="rect">
            <a:avLst/>
          </a:prstGeom>
          <a:noFill/>
        </p:spPr>
        <p:txBody>
          <a:bodyPr wrap="square" rtlCol="0">
            <a:spAutoFit/>
          </a:bodyPr>
          <a:lstStyle/>
          <a:p>
            <a:pPr algn="ctr"/>
            <a:r>
              <a:rPr lang="es-ES_tradnl" sz="1100" dirty="0" smtClean="0">
                <a:solidFill>
                  <a:schemeClr val="tx1">
                    <a:lumMod val="75000"/>
                    <a:lumOff val="25000"/>
                  </a:schemeClr>
                </a:solidFill>
              </a:rPr>
              <a:t>N/A</a:t>
            </a:r>
            <a:endParaRPr lang="es-ES_tradnl" sz="1100" i="1" dirty="0">
              <a:solidFill>
                <a:schemeClr val="tx1">
                  <a:lumMod val="75000"/>
                  <a:lumOff val="25000"/>
                </a:schemeClr>
              </a:solidFill>
            </a:endParaRPr>
          </a:p>
        </p:txBody>
      </p:sp>
      <p:sp>
        <p:nvSpPr>
          <p:cNvPr id="28" name="TextBox 27"/>
          <p:cNvSpPr txBox="1"/>
          <p:nvPr/>
        </p:nvSpPr>
        <p:spPr>
          <a:xfrm>
            <a:off x="10020300" y="2785200"/>
            <a:ext cx="566810" cy="261610"/>
          </a:xfrm>
          <a:prstGeom prst="rect">
            <a:avLst/>
          </a:prstGeom>
          <a:noFill/>
        </p:spPr>
        <p:txBody>
          <a:bodyPr wrap="square" rtlCol="0">
            <a:spAutoFit/>
          </a:bodyPr>
          <a:lstStyle/>
          <a:p>
            <a:pPr algn="ctr"/>
            <a:r>
              <a:rPr lang="es-ES_tradnl" sz="1100" dirty="0" smtClean="0">
                <a:solidFill>
                  <a:schemeClr val="tx1">
                    <a:lumMod val="75000"/>
                    <a:lumOff val="25000"/>
                  </a:schemeClr>
                </a:solidFill>
              </a:rPr>
              <a:t>N/A</a:t>
            </a:r>
            <a:endParaRPr lang="es-ES_tradnl" sz="1100" i="1" dirty="0">
              <a:solidFill>
                <a:schemeClr val="tx1">
                  <a:lumMod val="75000"/>
                  <a:lumOff val="25000"/>
                </a:schemeClr>
              </a:solidFill>
            </a:endParaRPr>
          </a:p>
        </p:txBody>
      </p:sp>
      <p:sp>
        <p:nvSpPr>
          <p:cNvPr id="29" name="TextBox 28"/>
          <p:cNvSpPr txBox="1"/>
          <p:nvPr/>
        </p:nvSpPr>
        <p:spPr>
          <a:xfrm>
            <a:off x="8039100" y="4309200"/>
            <a:ext cx="566810" cy="261610"/>
          </a:xfrm>
          <a:prstGeom prst="rect">
            <a:avLst/>
          </a:prstGeom>
          <a:noFill/>
        </p:spPr>
        <p:txBody>
          <a:bodyPr wrap="square" rtlCol="0">
            <a:spAutoFit/>
          </a:bodyPr>
          <a:lstStyle/>
          <a:p>
            <a:pPr algn="ctr"/>
            <a:r>
              <a:rPr lang="es-ES_tradnl" sz="1100" dirty="0" smtClean="0">
                <a:solidFill>
                  <a:schemeClr val="tx1">
                    <a:lumMod val="75000"/>
                    <a:lumOff val="25000"/>
                  </a:schemeClr>
                </a:solidFill>
              </a:rPr>
              <a:t>N/A</a:t>
            </a:r>
            <a:endParaRPr lang="es-ES_tradnl" sz="1100" i="1" dirty="0">
              <a:solidFill>
                <a:schemeClr val="tx1">
                  <a:lumMod val="75000"/>
                  <a:lumOff val="25000"/>
                </a:schemeClr>
              </a:solidFill>
            </a:endParaRPr>
          </a:p>
        </p:txBody>
      </p:sp>
      <p:sp>
        <p:nvSpPr>
          <p:cNvPr id="30" name="TextBox 29"/>
          <p:cNvSpPr txBox="1"/>
          <p:nvPr/>
        </p:nvSpPr>
        <p:spPr>
          <a:xfrm>
            <a:off x="9020175" y="4309200"/>
            <a:ext cx="566810" cy="261610"/>
          </a:xfrm>
          <a:prstGeom prst="rect">
            <a:avLst/>
          </a:prstGeom>
          <a:noFill/>
        </p:spPr>
        <p:txBody>
          <a:bodyPr wrap="square" rtlCol="0">
            <a:spAutoFit/>
          </a:bodyPr>
          <a:lstStyle/>
          <a:p>
            <a:pPr algn="ctr"/>
            <a:r>
              <a:rPr lang="es-ES_tradnl" sz="1100" dirty="0" smtClean="0">
                <a:solidFill>
                  <a:schemeClr val="tx1">
                    <a:lumMod val="75000"/>
                    <a:lumOff val="25000"/>
                  </a:schemeClr>
                </a:solidFill>
              </a:rPr>
              <a:t>N/A</a:t>
            </a:r>
            <a:endParaRPr lang="es-ES_tradnl" sz="1100" i="1" dirty="0">
              <a:solidFill>
                <a:schemeClr val="tx1">
                  <a:lumMod val="75000"/>
                  <a:lumOff val="25000"/>
                </a:schemeClr>
              </a:solidFill>
            </a:endParaRPr>
          </a:p>
        </p:txBody>
      </p:sp>
      <p:cxnSp>
        <p:nvCxnSpPr>
          <p:cNvPr id="5" name="Straight Connector 4"/>
          <p:cNvCxnSpPr/>
          <p:nvPr/>
        </p:nvCxnSpPr>
        <p:spPr>
          <a:xfrm>
            <a:off x="6115050" y="2588834"/>
            <a:ext cx="71437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7105650" y="2619526"/>
            <a:ext cx="71437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115050" y="3955680"/>
            <a:ext cx="71437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6115050" y="5519013"/>
            <a:ext cx="71437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11077575" y="2586716"/>
            <a:ext cx="71437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10086975" y="3981081"/>
            <a:ext cx="71437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11077575" y="4202270"/>
            <a:ext cx="71437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11077575" y="5755557"/>
            <a:ext cx="71437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6677025" y="1868172"/>
            <a:ext cx="0" cy="725443"/>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6677025" y="3955680"/>
            <a:ext cx="0" cy="674327"/>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flipV="1">
            <a:off x="6677025" y="5519013"/>
            <a:ext cx="0" cy="730884"/>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flipV="1">
            <a:off x="11649075" y="4904527"/>
            <a:ext cx="0" cy="851031"/>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flipV="1">
            <a:off x="11649075" y="3378200"/>
            <a:ext cx="0" cy="825003"/>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flipV="1">
            <a:off x="10658475" y="3981081"/>
            <a:ext cx="0" cy="643507"/>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flipV="1">
            <a:off x="7667625" y="1868172"/>
            <a:ext cx="0" cy="751354"/>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flipV="1">
            <a:off x="11649075" y="1868172"/>
            <a:ext cx="0" cy="723201"/>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384186" y="1828631"/>
            <a:ext cx="3297601"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4" name="Slide Number Placeholder 13"/>
          <p:cNvSpPr>
            <a:spLocks noGrp="1"/>
          </p:cNvSpPr>
          <p:nvPr>
            <p:ph type="sldNum" sz="quarter" idx="12"/>
          </p:nvPr>
        </p:nvSpPr>
        <p:spPr/>
        <p:txBody>
          <a:bodyPr/>
          <a:lstStyle/>
          <a:p>
            <a:fld id="{6FE306A7-A228-4E07-8D4E-C1DA2C3F3993}" type="slidenum">
              <a:rPr lang="es-ES_tradnl" smtClean="0"/>
              <a:pPr/>
              <a:t>26</a:t>
            </a:fld>
            <a:endParaRPr lang="es-ES_tradnl" dirty="0"/>
          </a:p>
        </p:txBody>
      </p:sp>
      <p:cxnSp>
        <p:nvCxnSpPr>
          <p:cNvPr id="41" name="Straight Connector 40"/>
          <p:cNvCxnSpPr/>
          <p:nvPr/>
        </p:nvCxnSpPr>
        <p:spPr>
          <a:xfrm>
            <a:off x="384186" y="2801089"/>
            <a:ext cx="3297601"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24285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0" name="Chart 79"/>
          <p:cNvGraphicFramePr/>
          <p:nvPr>
            <p:extLst>
              <p:ext uri="{D42A27DB-BD31-4B8C-83A1-F6EECF244321}">
                <p14:modId xmlns:p14="http://schemas.microsoft.com/office/powerpoint/2010/main" val="2891069226"/>
              </p:ext>
            </p:extLst>
          </p:nvPr>
        </p:nvGraphicFramePr>
        <p:xfrm>
          <a:off x="8310789" y="1865675"/>
          <a:ext cx="2946706" cy="140932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425449" y="292608"/>
            <a:ext cx="11513969" cy="874319"/>
          </a:xfrm>
        </p:spPr>
        <p:txBody>
          <a:bodyPr/>
          <a:lstStyle/>
          <a:p>
            <a:r>
              <a:rPr lang="es-ES_tradnl" sz="2800" dirty="0" smtClean="0"/>
              <a:t>Tanto el tiempo como la cantidad / tipo de información solicitada pueden causar la terminación de la apertura de una cuenta nueva.</a:t>
            </a:r>
            <a:endParaRPr lang="es-ES_tradnl" sz="2800" dirty="0"/>
          </a:p>
        </p:txBody>
      </p:sp>
      <p:sp>
        <p:nvSpPr>
          <p:cNvPr id="57" name="Rectangle 56"/>
          <p:cNvSpPr/>
          <p:nvPr/>
        </p:nvSpPr>
        <p:spPr>
          <a:xfrm>
            <a:off x="395332" y="1881430"/>
            <a:ext cx="3902872" cy="2295243"/>
          </a:xfrm>
          <a:prstGeom prst="rect">
            <a:avLst/>
          </a:prstGeom>
        </p:spPr>
        <p:txBody>
          <a:bodyPr wrap="square" anchor="t">
            <a:spAutoFit/>
          </a:bodyPr>
          <a:lstStyle/>
          <a:p>
            <a:pPr>
              <a:lnSpc>
                <a:spcPct val="85000"/>
              </a:lnSpc>
            </a:pPr>
            <a:r>
              <a:rPr lang="es-ES_tradnl" sz="1400" dirty="0" smtClean="0">
                <a:solidFill>
                  <a:schemeClr val="tx1">
                    <a:lumMod val="65000"/>
                    <a:lumOff val="35000"/>
                  </a:schemeClr>
                </a:solidFill>
              </a:rPr>
              <a:t>Pedir demasiada información o información demasiada sensible tiene la misma probabilidad de hacer que los </a:t>
            </a:r>
            <a:r>
              <a:rPr lang="es-ES_tradnl" sz="1400" dirty="0" err="1" smtClean="0">
                <a:solidFill>
                  <a:schemeClr val="tx1">
                    <a:lumMod val="65000"/>
                    <a:lumOff val="35000"/>
                  </a:schemeClr>
                </a:solidFill>
              </a:rPr>
              <a:t>Millennials</a:t>
            </a:r>
            <a:r>
              <a:rPr lang="es-ES_tradnl" sz="1400" dirty="0" smtClean="0">
                <a:solidFill>
                  <a:schemeClr val="tx1">
                    <a:lumMod val="65000"/>
                    <a:lumOff val="35000"/>
                  </a:schemeClr>
                </a:solidFill>
              </a:rPr>
              <a:t> terminen una apertura de cuenta nueva, como un proceso que toma demasiado tiempo / involucra demasiados pasos.</a:t>
            </a:r>
          </a:p>
          <a:p>
            <a:pPr>
              <a:lnSpc>
                <a:spcPct val="85000"/>
              </a:lnSpc>
            </a:pPr>
            <a:endParaRPr lang="es-ES_tradnl" sz="1400" dirty="0">
              <a:solidFill>
                <a:schemeClr val="tx1">
                  <a:lumMod val="65000"/>
                  <a:lumOff val="35000"/>
                </a:schemeClr>
              </a:solidFill>
            </a:endParaRPr>
          </a:p>
          <a:p>
            <a:pPr>
              <a:lnSpc>
                <a:spcPct val="85000"/>
              </a:lnSpc>
            </a:pPr>
            <a:r>
              <a:rPr lang="es-ES_tradnl" sz="1400" dirty="0" smtClean="0">
                <a:solidFill>
                  <a:schemeClr val="tx1">
                    <a:lumMod val="65000"/>
                    <a:lumOff val="35000"/>
                  </a:schemeClr>
                </a:solidFill>
              </a:rPr>
              <a:t>Asimismo, y en conformidad con con las preocupaciones mencionadas sobre riesgo y seguridad, muy pocos se sienten cómodos vinculando de forma indiscriminada a sus cuentas de redes sociales existentes como forma de crear cuentas nuevas.</a:t>
            </a:r>
            <a:endParaRPr lang="es-ES_tradnl" sz="1400" dirty="0">
              <a:solidFill>
                <a:schemeClr val="tx1">
                  <a:lumMod val="65000"/>
                  <a:lumOff val="35000"/>
                </a:schemeClr>
              </a:solidFill>
            </a:endParaRPr>
          </a:p>
        </p:txBody>
      </p:sp>
      <p:sp>
        <p:nvSpPr>
          <p:cNvPr id="38" name="TextBox 37"/>
          <p:cNvSpPr txBox="1"/>
          <p:nvPr/>
        </p:nvSpPr>
        <p:spPr>
          <a:xfrm>
            <a:off x="2062856" y="6347775"/>
            <a:ext cx="7721286" cy="415498"/>
          </a:xfrm>
          <a:prstGeom prst="rect">
            <a:avLst/>
          </a:prstGeom>
          <a:noFill/>
        </p:spPr>
        <p:txBody>
          <a:bodyPr wrap="square" rtlCol="0">
            <a:spAutoFit/>
          </a:bodyPr>
          <a:lstStyle>
            <a:defPPr>
              <a:defRPr lang="en-US"/>
            </a:defPPr>
            <a:lvl1pPr defTabSz="914340">
              <a:defRPr sz="700">
                <a:solidFill>
                  <a:schemeClr val="bg1">
                    <a:lumMod val="65000"/>
                  </a:schemeClr>
                </a:solidFill>
              </a:defRPr>
            </a:lvl1pPr>
          </a:lstStyle>
          <a:p>
            <a:r>
              <a:rPr lang="es-ES_tradnl" dirty="0" smtClean="0"/>
              <a:t>P: ¿Por favor indique el rango en términos de probabilidad de causar que usted termine una sesión para abrir una cuenta.</a:t>
            </a:r>
          </a:p>
          <a:p>
            <a:r>
              <a:rPr lang="es-ES_tradnl" dirty="0" smtClean="0"/>
              <a:t>P: ¿Cuál de los </a:t>
            </a:r>
            <a:r>
              <a:rPr lang="es-ES_tradnl" dirty="0"/>
              <a:t>siguientes mejor </a:t>
            </a:r>
            <a:r>
              <a:rPr lang="es-ES_tradnl" dirty="0" smtClean="0"/>
              <a:t>describe su disposición a aportar información sobre usted.</a:t>
            </a:r>
          </a:p>
          <a:p>
            <a:r>
              <a:rPr lang="es-ES_tradnl" dirty="0" smtClean="0"/>
              <a:t>P:  ¿Al abrir una cuenta nueva en línea, usted lo enlaza/vincula con una cuenta existente como medio para prear un perfil en una cuenta nueva? </a:t>
            </a:r>
            <a:endParaRPr lang="es-ES_tradnl" dirty="0"/>
          </a:p>
        </p:txBody>
      </p:sp>
      <p:sp>
        <p:nvSpPr>
          <p:cNvPr id="26" name="TextBox 25"/>
          <p:cNvSpPr txBox="1"/>
          <p:nvPr/>
        </p:nvSpPr>
        <p:spPr>
          <a:xfrm>
            <a:off x="4240237" y="3825626"/>
            <a:ext cx="5340048" cy="307777"/>
          </a:xfrm>
          <a:prstGeom prst="rect">
            <a:avLst/>
          </a:prstGeom>
          <a:noFill/>
        </p:spPr>
        <p:txBody>
          <a:bodyPr wrap="square" rtlCol="0">
            <a:spAutoFit/>
          </a:bodyPr>
          <a:lstStyle/>
          <a:p>
            <a:pPr algn="ctr"/>
            <a:r>
              <a:rPr lang="es-ES_tradnl" sz="1400" b="1" dirty="0" smtClean="0">
                <a:solidFill>
                  <a:schemeClr val="tx1">
                    <a:lumMod val="85000"/>
                    <a:lumOff val="15000"/>
                  </a:schemeClr>
                </a:solidFill>
              </a:rPr>
              <a:t>¿Qué Causa la Terminación de una Sesión para Abrir una Cuenta ?</a:t>
            </a:r>
            <a:endParaRPr lang="es-ES_tradnl" sz="1400" b="1" dirty="0">
              <a:solidFill>
                <a:schemeClr val="tx1">
                  <a:lumMod val="85000"/>
                  <a:lumOff val="15000"/>
                </a:schemeClr>
              </a:solidFill>
            </a:endParaRPr>
          </a:p>
        </p:txBody>
      </p:sp>
      <p:graphicFrame>
        <p:nvGraphicFramePr>
          <p:cNvPr id="51" name="Chart 50"/>
          <p:cNvGraphicFramePr/>
          <p:nvPr>
            <p:extLst>
              <p:ext uri="{D42A27DB-BD31-4B8C-83A1-F6EECF244321}">
                <p14:modId xmlns:p14="http://schemas.microsoft.com/office/powerpoint/2010/main" val="96723359"/>
              </p:ext>
            </p:extLst>
          </p:nvPr>
        </p:nvGraphicFramePr>
        <p:xfrm>
          <a:off x="6362501" y="4722536"/>
          <a:ext cx="2946706" cy="1409322"/>
        </p:xfrm>
        <a:graphic>
          <a:graphicData uri="http://schemas.openxmlformats.org/drawingml/2006/chart">
            <c:chart xmlns:c="http://schemas.openxmlformats.org/drawingml/2006/chart" xmlns:r="http://schemas.openxmlformats.org/officeDocument/2006/relationships" r:id="rId4"/>
          </a:graphicData>
        </a:graphic>
      </p:graphicFrame>
      <p:sp>
        <p:nvSpPr>
          <p:cNvPr id="79" name="TextBox 78"/>
          <p:cNvSpPr txBox="1"/>
          <p:nvPr/>
        </p:nvSpPr>
        <p:spPr>
          <a:xfrm>
            <a:off x="7648116" y="1519036"/>
            <a:ext cx="2946706" cy="307777"/>
          </a:xfrm>
          <a:prstGeom prst="rect">
            <a:avLst/>
          </a:prstGeom>
          <a:noFill/>
        </p:spPr>
        <p:txBody>
          <a:bodyPr wrap="square" rtlCol="0">
            <a:spAutoFit/>
          </a:bodyPr>
          <a:lstStyle/>
          <a:p>
            <a:pPr algn="ctr"/>
            <a:r>
              <a:rPr lang="es-ES_tradnl" sz="1400" b="1" dirty="0" smtClean="0">
                <a:solidFill>
                  <a:schemeClr val="tx1">
                    <a:lumMod val="85000"/>
                    <a:lumOff val="15000"/>
                  </a:schemeClr>
                </a:solidFill>
              </a:rPr>
              <a:t>Disposición a Proveer información</a:t>
            </a:r>
            <a:endParaRPr lang="es-ES_tradnl" sz="1400" b="1" dirty="0">
              <a:solidFill>
                <a:schemeClr val="tx1">
                  <a:lumMod val="85000"/>
                  <a:lumOff val="15000"/>
                </a:schemeClr>
              </a:solidFill>
            </a:endParaRPr>
          </a:p>
        </p:txBody>
      </p:sp>
      <p:sp>
        <p:nvSpPr>
          <p:cNvPr id="84" name="TextBox 83"/>
          <p:cNvSpPr txBox="1"/>
          <p:nvPr/>
        </p:nvSpPr>
        <p:spPr>
          <a:xfrm>
            <a:off x="9121469" y="3825626"/>
            <a:ext cx="2946706" cy="523220"/>
          </a:xfrm>
          <a:prstGeom prst="rect">
            <a:avLst/>
          </a:prstGeom>
          <a:noFill/>
        </p:spPr>
        <p:txBody>
          <a:bodyPr wrap="square" rtlCol="0">
            <a:spAutoFit/>
          </a:bodyPr>
          <a:lstStyle/>
          <a:p>
            <a:pPr algn="ctr"/>
            <a:r>
              <a:rPr lang="es-ES_tradnl" sz="1400" b="1" dirty="0" smtClean="0">
                <a:solidFill>
                  <a:schemeClr val="tx1">
                    <a:lumMod val="85000"/>
                    <a:lumOff val="15000"/>
                  </a:schemeClr>
                </a:solidFill>
              </a:rPr>
              <a:t>Enlace a Cuentas Existentes</a:t>
            </a:r>
          </a:p>
          <a:p>
            <a:pPr algn="ctr"/>
            <a:r>
              <a:rPr lang="es-ES_tradnl" sz="1400" b="1" dirty="0" smtClean="0">
                <a:solidFill>
                  <a:schemeClr val="tx1">
                    <a:lumMod val="85000"/>
                    <a:lumOff val="15000"/>
                  </a:schemeClr>
                </a:solidFill>
              </a:rPr>
              <a:t> </a:t>
            </a:r>
            <a:r>
              <a:rPr lang="es-ES_tradnl" sz="1100" dirty="0" smtClean="0">
                <a:solidFill>
                  <a:schemeClr val="tx1">
                    <a:lumMod val="85000"/>
                    <a:lumOff val="15000"/>
                  </a:schemeClr>
                </a:solidFill>
              </a:rPr>
              <a:t>(entre los que abren en línea)</a:t>
            </a:r>
            <a:endParaRPr lang="es-ES_tradnl" sz="1100" dirty="0">
              <a:solidFill>
                <a:schemeClr val="tx1">
                  <a:lumMod val="85000"/>
                  <a:lumOff val="15000"/>
                </a:schemeClr>
              </a:solidFill>
            </a:endParaRPr>
          </a:p>
        </p:txBody>
      </p:sp>
      <p:graphicFrame>
        <p:nvGraphicFramePr>
          <p:cNvPr id="85" name="Chart 84"/>
          <p:cNvGraphicFramePr/>
          <p:nvPr>
            <p:extLst>
              <p:ext uri="{D42A27DB-BD31-4B8C-83A1-F6EECF244321}">
                <p14:modId xmlns:p14="http://schemas.microsoft.com/office/powerpoint/2010/main" val="3704101796"/>
              </p:ext>
            </p:extLst>
          </p:nvPr>
        </p:nvGraphicFramePr>
        <p:xfrm>
          <a:off x="9386106" y="4412821"/>
          <a:ext cx="2946706" cy="140932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9" name="Chart 88"/>
          <p:cNvGraphicFramePr/>
          <p:nvPr>
            <p:extLst>
              <p:ext uri="{D42A27DB-BD31-4B8C-83A1-F6EECF244321}">
                <p14:modId xmlns:p14="http://schemas.microsoft.com/office/powerpoint/2010/main" val="761973862"/>
              </p:ext>
            </p:extLst>
          </p:nvPr>
        </p:nvGraphicFramePr>
        <p:xfrm>
          <a:off x="6820202" y="2116366"/>
          <a:ext cx="2135633" cy="832279"/>
        </p:xfrm>
        <a:graphic>
          <a:graphicData uri="http://schemas.openxmlformats.org/drawingml/2006/chart">
            <c:chart xmlns:c="http://schemas.openxmlformats.org/drawingml/2006/chart" xmlns:r="http://schemas.openxmlformats.org/officeDocument/2006/relationships" r:id="rId6"/>
          </a:graphicData>
        </a:graphic>
      </p:graphicFrame>
      <p:cxnSp>
        <p:nvCxnSpPr>
          <p:cNvPr id="30" name="Straight Arrow Connector 29"/>
          <p:cNvCxnSpPr/>
          <p:nvPr/>
        </p:nvCxnSpPr>
        <p:spPr>
          <a:xfrm>
            <a:off x="5772150" y="3582923"/>
            <a:ext cx="6296025" cy="0"/>
          </a:xfrm>
          <a:prstGeom prst="straightConnector1">
            <a:avLst/>
          </a:prstGeom>
          <a:ln>
            <a:solidFill>
              <a:schemeClr val="bg1">
                <a:lumMod val="85000"/>
              </a:schemeClr>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9067800" y="3598386"/>
            <a:ext cx="0" cy="2859564"/>
          </a:xfrm>
          <a:prstGeom prst="straightConnector1">
            <a:avLst/>
          </a:prstGeom>
          <a:ln>
            <a:solidFill>
              <a:schemeClr val="bg1">
                <a:lumMod val="85000"/>
              </a:schemeClr>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40080" y="4190455"/>
            <a:ext cx="3739896"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57021" y="1773496"/>
            <a:ext cx="3743656"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54548" y="1773496"/>
            <a:ext cx="3743656"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10603901" y="1973506"/>
            <a:ext cx="954063" cy="400110"/>
          </a:xfrm>
          <a:prstGeom prst="rect">
            <a:avLst/>
          </a:prstGeom>
          <a:noFill/>
        </p:spPr>
        <p:txBody>
          <a:bodyPr wrap="square" rtlCol="0">
            <a:spAutoFit/>
          </a:bodyPr>
          <a:lstStyle/>
          <a:p>
            <a:pPr algn="ctr"/>
            <a:r>
              <a:rPr lang="es-ES_tradnl" sz="1000" dirty="0" smtClean="0">
                <a:solidFill>
                  <a:schemeClr val="accent4"/>
                </a:solidFill>
              </a:rPr>
              <a:t>25-34 años </a:t>
            </a:r>
          </a:p>
          <a:p>
            <a:pPr algn="ctr"/>
            <a:r>
              <a:rPr lang="es-ES_tradnl" sz="1000" dirty="0" smtClean="0">
                <a:solidFill>
                  <a:schemeClr val="accent4"/>
                </a:solidFill>
              </a:rPr>
              <a:t>(46%)</a:t>
            </a:r>
            <a:endParaRPr lang="es-ES_tradnl" sz="1000" dirty="0">
              <a:solidFill>
                <a:schemeClr val="accent4"/>
              </a:solidFill>
            </a:endParaRPr>
          </a:p>
        </p:txBody>
      </p:sp>
      <p:cxnSp>
        <p:nvCxnSpPr>
          <p:cNvPr id="33" name="Straight Connector 32"/>
          <p:cNvCxnSpPr/>
          <p:nvPr/>
        </p:nvCxnSpPr>
        <p:spPr>
          <a:xfrm flipV="1">
            <a:off x="10168098" y="2173561"/>
            <a:ext cx="521974" cy="294"/>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6343171" y="5521241"/>
            <a:ext cx="954063" cy="400110"/>
          </a:xfrm>
          <a:prstGeom prst="rect">
            <a:avLst/>
          </a:prstGeom>
          <a:noFill/>
        </p:spPr>
        <p:txBody>
          <a:bodyPr wrap="square" rtlCol="0">
            <a:spAutoFit/>
          </a:bodyPr>
          <a:lstStyle/>
          <a:p>
            <a:pPr algn="ctr"/>
            <a:r>
              <a:rPr lang="es-ES_tradnl" sz="1000" dirty="0" smtClean="0">
                <a:solidFill>
                  <a:schemeClr val="accent4"/>
                </a:solidFill>
              </a:rPr>
              <a:t>Hombres</a:t>
            </a:r>
          </a:p>
          <a:p>
            <a:pPr algn="ctr"/>
            <a:r>
              <a:rPr lang="es-ES_tradnl" sz="1000" dirty="0" smtClean="0">
                <a:solidFill>
                  <a:schemeClr val="accent4"/>
                </a:solidFill>
              </a:rPr>
              <a:t>(36%)</a:t>
            </a:r>
            <a:endParaRPr lang="es-ES_tradnl" sz="1000" dirty="0">
              <a:solidFill>
                <a:schemeClr val="accent4"/>
              </a:solidFill>
            </a:endParaRPr>
          </a:p>
        </p:txBody>
      </p:sp>
      <p:cxnSp>
        <p:nvCxnSpPr>
          <p:cNvPr id="35" name="Straight Connector 34"/>
          <p:cNvCxnSpPr/>
          <p:nvPr/>
        </p:nvCxnSpPr>
        <p:spPr>
          <a:xfrm flipV="1">
            <a:off x="7018910" y="5674203"/>
            <a:ext cx="278324" cy="587"/>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6FE306A7-A228-4E07-8D4E-C1DA2C3F3993}" type="slidenum">
              <a:rPr lang="es-ES_tradnl" smtClean="0"/>
              <a:pPr/>
              <a:t>27</a:t>
            </a:fld>
            <a:endParaRPr lang="es-ES_tradnl" dirty="0"/>
          </a:p>
        </p:txBody>
      </p:sp>
      <p:graphicFrame>
        <p:nvGraphicFramePr>
          <p:cNvPr id="39" name="Chart 38"/>
          <p:cNvGraphicFramePr/>
          <p:nvPr>
            <p:extLst>
              <p:ext uri="{D42A27DB-BD31-4B8C-83A1-F6EECF244321}">
                <p14:modId xmlns:p14="http://schemas.microsoft.com/office/powerpoint/2010/main" val="2539210965"/>
              </p:ext>
            </p:extLst>
          </p:nvPr>
        </p:nvGraphicFramePr>
        <p:xfrm>
          <a:off x="4046258" y="4575973"/>
          <a:ext cx="2946706" cy="1409322"/>
        </p:xfrm>
        <a:graphic>
          <a:graphicData uri="http://schemas.openxmlformats.org/drawingml/2006/chart">
            <c:chart xmlns:c="http://schemas.openxmlformats.org/drawingml/2006/chart" xmlns:r="http://schemas.openxmlformats.org/officeDocument/2006/relationships" r:id="rId7"/>
          </a:graphicData>
        </a:graphic>
      </p:graphicFrame>
      <p:sp>
        <p:nvSpPr>
          <p:cNvPr id="40" name="Rectangle 39"/>
          <p:cNvSpPr/>
          <p:nvPr/>
        </p:nvSpPr>
        <p:spPr>
          <a:xfrm>
            <a:off x="4432300" y="4775200"/>
            <a:ext cx="2501900" cy="858697"/>
          </a:xfrm>
          <a:prstGeom prst="rect">
            <a:avLst/>
          </a:prstGeom>
          <a:solidFill>
            <a:srgbClr val="FFFFFF"/>
          </a:solidFill>
        </p:spPr>
        <p:txBody>
          <a:bodyPr wrap="square">
            <a:spAutoFit/>
          </a:bodyPr>
          <a:lstStyle/>
          <a:p>
            <a:pPr>
              <a:lnSpc>
                <a:spcPct val="140000"/>
              </a:lnSpc>
            </a:pPr>
            <a:r>
              <a:rPr lang="es-ES_tradnl" sz="900" dirty="0" smtClean="0"/>
              <a:t>Incomodo con los tipos de información solicitado</a:t>
            </a:r>
          </a:p>
          <a:p>
            <a:pPr>
              <a:lnSpc>
                <a:spcPct val="140000"/>
              </a:lnSpc>
            </a:pPr>
            <a:r>
              <a:rPr lang="es-ES_tradnl" sz="900" dirty="0" smtClean="0"/>
              <a:t>Se solicita demasiada información</a:t>
            </a:r>
          </a:p>
          <a:p>
            <a:pPr>
              <a:lnSpc>
                <a:spcPct val="140000"/>
              </a:lnSpc>
            </a:pPr>
            <a:r>
              <a:rPr lang="es-ES_tradnl" sz="900" dirty="0" smtClean="0"/>
              <a:t>El proceso toma demasiado tiempo</a:t>
            </a:r>
          </a:p>
          <a:p>
            <a:pPr>
              <a:lnSpc>
                <a:spcPct val="140000"/>
              </a:lnSpc>
            </a:pPr>
            <a:r>
              <a:rPr lang="es-ES_tradnl" sz="900" dirty="0" smtClean="0"/>
              <a:t>Demasiados pasos</a:t>
            </a:r>
            <a:endParaRPr lang="es-ES_tradnl" sz="900" dirty="0"/>
          </a:p>
        </p:txBody>
      </p:sp>
      <p:graphicFrame>
        <p:nvGraphicFramePr>
          <p:cNvPr id="41" name="Chart 40"/>
          <p:cNvGraphicFramePr/>
          <p:nvPr>
            <p:extLst>
              <p:ext uri="{D42A27DB-BD31-4B8C-83A1-F6EECF244321}">
                <p14:modId xmlns:p14="http://schemas.microsoft.com/office/powerpoint/2010/main" val="3966714972"/>
              </p:ext>
            </p:extLst>
          </p:nvPr>
        </p:nvGraphicFramePr>
        <p:xfrm>
          <a:off x="8628143" y="5600700"/>
          <a:ext cx="2946706" cy="1257300"/>
        </p:xfrm>
        <a:graphic>
          <a:graphicData uri="http://schemas.openxmlformats.org/drawingml/2006/chart">
            <c:chart xmlns:c="http://schemas.openxmlformats.org/drawingml/2006/chart" xmlns:r="http://schemas.openxmlformats.org/officeDocument/2006/relationships" r:id="rId8"/>
          </a:graphicData>
        </a:graphic>
      </p:graphicFrame>
      <p:sp>
        <p:nvSpPr>
          <p:cNvPr id="42" name="Rectangle 41"/>
          <p:cNvSpPr/>
          <p:nvPr/>
        </p:nvSpPr>
        <p:spPr>
          <a:xfrm>
            <a:off x="9372600" y="5867400"/>
            <a:ext cx="2133600" cy="664797"/>
          </a:xfrm>
          <a:prstGeom prst="rect">
            <a:avLst/>
          </a:prstGeom>
          <a:solidFill>
            <a:srgbClr val="FFFFFF"/>
          </a:solidFill>
        </p:spPr>
        <p:txBody>
          <a:bodyPr wrap="square">
            <a:spAutoFit/>
          </a:bodyPr>
          <a:lstStyle/>
          <a:p>
            <a:pPr>
              <a:lnSpc>
                <a:spcPct val="140000"/>
              </a:lnSpc>
            </a:pPr>
            <a:r>
              <a:rPr lang="es-ES_tradnl" sz="900" dirty="0"/>
              <a:t>Todo el tiempo</a:t>
            </a:r>
          </a:p>
          <a:p>
            <a:pPr>
              <a:lnSpc>
                <a:spcPct val="140000"/>
              </a:lnSpc>
            </a:pPr>
            <a:r>
              <a:rPr lang="es-ES_tradnl" sz="900" dirty="0"/>
              <a:t>En ciertas situaciones</a:t>
            </a:r>
          </a:p>
          <a:p>
            <a:pPr>
              <a:lnSpc>
                <a:spcPct val="140000"/>
              </a:lnSpc>
            </a:pPr>
            <a:r>
              <a:rPr lang="es-ES_tradnl" sz="900" dirty="0"/>
              <a:t>Siempre crean cuentas independientes</a:t>
            </a:r>
          </a:p>
        </p:txBody>
      </p:sp>
    </p:spTree>
    <p:extLst>
      <p:ext uri="{BB962C8B-B14F-4D97-AF65-F5344CB8AC3E}">
        <p14:creationId xmlns:p14="http://schemas.microsoft.com/office/powerpoint/2010/main" val="10317735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3"/>
          </p:nvPr>
        </p:nvSpPr>
        <p:spPr/>
        <p:txBody>
          <a:bodyPr/>
          <a:lstStyle/>
          <a:p>
            <a:r>
              <a:rPr lang="es-ES_tradnl" dirty="0" smtClean="0"/>
              <a:t>Conclusiones</a:t>
            </a:r>
            <a:endParaRPr lang="es-ES_tradnl" dirty="0"/>
          </a:p>
        </p:txBody>
      </p:sp>
    </p:spTree>
    <p:extLst>
      <p:ext uri="{BB962C8B-B14F-4D97-AF65-F5344CB8AC3E}">
        <p14:creationId xmlns:p14="http://schemas.microsoft.com/office/powerpoint/2010/main" val="1594240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400" dirty="0" smtClean="0">
                <a:solidFill>
                  <a:srgbClr val="ED1C24"/>
                </a:solidFill>
              </a:rPr>
              <a:t>Los </a:t>
            </a:r>
            <a:r>
              <a:rPr lang="es-ES_tradnl" sz="2400" dirty="0" err="1" smtClean="0">
                <a:solidFill>
                  <a:srgbClr val="ED1C24"/>
                </a:solidFill>
              </a:rPr>
              <a:t>Millennials</a:t>
            </a:r>
            <a:r>
              <a:rPr lang="es-ES_tradnl" sz="2400" dirty="0" smtClean="0">
                <a:solidFill>
                  <a:srgbClr val="ED1C24"/>
                </a:solidFill>
              </a:rPr>
              <a:t> Mexicanos son usuarios del poder digital, pero se preocupan sobre violaciones de información personal e identidad; tienen confianza limitada en el acceso de los proveedores y su manejo de su Información Personal Identificadora (PII).</a:t>
            </a:r>
            <a:br>
              <a:rPr lang="es-ES_tradnl" sz="2400" dirty="0" smtClean="0">
                <a:solidFill>
                  <a:srgbClr val="ED1C24"/>
                </a:solidFill>
              </a:rPr>
            </a:br>
            <a:r>
              <a:rPr lang="es-ES_tradnl" sz="2400" dirty="0" smtClean="0">
                <a:solidFill>
                  <a:srgbClr val="ED1C24"/>
                </a:solidFill>
              </a:rPr>
              <a:t/>
            </a:r>
            <a:br>
              <a:rPr lang="es-ES_tradnl" sz="2400" dirty="0" smtClean="0">
                <a:solidFill>
                  <a:srgbClr val="ED1C24"/>
                </a:solidFill>
              </a:rPr>
            </a:br>
            <a:r>
              <a:rPr lang="es-ES_tradnl" sz="2400" dirty="0" smtClean="0">
                <a:solidFill>
                  <a:srgbClr val="ED1C24"/>
                </a:solidFill>
              </a:rPr>
              <a:t/>
            </a:r>
            <a:br>
              <a:rPr lang="es-ES_tradnl" sz="2400" dirty="0" smtClean="0">
                <a:solidFill>
                  <a:srgbClr val="ED1C24"/>
                </a:solidFill>
              </a:rPr>
            </a:br>
            <a:endParaRPr lang="es-ES_tradnl" sz="2400" dirty="0">
              <a:solidFill>
                <a:srgbClr val="ED1C24"/>
              </a:solidFill>
            </a:endParaRPr>
          </a:p>
        </p:txBody>
      </p:sp>
      <p:sp>
        <p:nvSpPr>
          <p:cNvPr id="4" name="Content Placeholder 19"/>
          <p:cNvSpPr>
            <a:spLocks noGrp="1"/>
          </p:cNvSpPr>
          <p:nvPr>
            <p:ph idx="1"/>
          </p:nvPr>
        </p:nvSpPr>
        <p:spPr>
          <a:xfrm>
            <a:off x="328442" y="1460500"/>
            <a:ext cx="11698458" cy="3946741"/>
          </a:xfrm>
        </p:spPr>
        <p:txBody>
          <a:bodyPr>
            <a:noAutofit/>
          </a:bodyPr>
          <a:lstStyle/>
          <a:p>
            <a:pPr>
              <a:lnSpc>
                <a:spcPct val="110000"/>
              </a:lnSpc>
              <a:spcBef>
                <a:spcPts val="600"/>
              </a:spcBef>
              <a:spcAft>
                <a:spcPts val="600"/>
              </a:spcAft>
              <a:buClr>
                <a:srgbClr val="C00000"/>
              </a:buClr>
            </a:pPr>
            <a:r>
              <a:rPr lang="es-ES_tradnl" sz="1800" dirty="0" smtClean="0">
                <a:solidFill>
                  <a:schemeClr val="tx1">
                    <a:lumMod val="85000"/>
                    <a:lumOff val="15000"/>
                  </a:schemeClr>
                </a:solidFill>
              </a:rPr>
              <a:t>Como promedio, usan hasta 4 dispositivos, incluyendo para realizar transacciones financieras remotas, compras remotas, y descargas de medios / entretenimiento.</a:t>
            </a:r>
          </a:p>
          <a:p>
            <a:pPr lvl="1">
              <a:lnSpc>
                <a:spcPct val="110000"/>
              </a:lnSpc>
              <a:spcAft>
                <a:spcPts val="600"/>
              </a:spcAft>
              <a:buClr>
                <a:srgbClr val="C00000"/>
              </a:buClr>
            </a:pPr>
            <a:r>
              <a:rPr lang="es-ES_tradnl" sz="1400" dirty="0" smtClean="0">
                <a:solidFill>
                  <a:schemeClr val="tx1">
                    <a:lumMod val="85000"/>
                    <a:lumOff val="15000"/>
                  </a:schemeClr>
                </a:solidFill>
              </a:rPr>
              <a:t>Casi tres cuartos usa un teléfono inteligente, tableta, y computadora, y casi la mitad también usa un dispositivo portátil (que se puede llevar puesto).</a:t>
            </a:r>
          </a:p>
          <a:p>
            <a:pPr lvl="1">
              <a:lnSpc>
                <a:spcPct val="110000"/>
              </a:lnSpc>
              <a:spcAft>
                <a:spcPts val="600"/>
              </a:spcAft>
              <a:buClr>
                <a:srgbClr val="C00000"/>
              </a:buClr>
            </a:pPr>
            <a:r>
              <a:rPr lang="es-ES_tradnl" sz="1400" dirty="0" smtClean="0">
                <a:solidFill>
                  <a:schemeClr val="tx1">
                    <a:lumMod val="85000"/>
                    <a:lumOff val="15000"/>
                  </a:schemeClr>
                </a:solidFill>
              </a:rPr>
              <a:t>Si bien las compras minoristas más frecuentemente se hacen por computadora (navegador en línea) los </a:t>
            </a:r>
            <a:r>
              <a:rPr lang="es-ES_tradnl" sz="1400" dirty="0" err="1" smtClean="0">
                <a:solidFill>
                  <a:schemeClr val="tx1">
                    <a:lumMod val="85000"/>
                    <a:lumOff val="15000"/>
                  </a:schemeClr>
                </a:solidFill>
              </a:rPr>
              <a:t>Millennials</a:t>
            </a:r>
            <a:r>
              <a:rPr lang="es-ES_tradnl" sz="1400" dirty="0" smtClean="0">
                <a:solidFill>
                  <a:schemeClr val="tx1">
                    <a:lumMod val="85000"/>
                    <a:lumOff val="15000"/>
                  </a:schemeClr>
                </a:solidFill>
              </a:rPr>
              <a:t> Mexicanos están estando tanto teléfono inteligentes y computadoras para actividad bancaria y descargas de música / videos.</a:t>
            </a:r>
          </a:p>
          <a:p>
            <a:pPr>
              <a:lnSpc>
                <a:spcPct val="110000"/>
              </a:lnSpc>
              <a:spcBef>
                <a:spcPts val="600"/>
              </a:spcBef>
              <a:spcAft>
                <a:spcPts val="600"/>
              </a:spcAft>
              <a:buClr>
                <a:srgbClr val="C00000"/>
              </a:buClr>
            </a:pPr>
            <a:r>
              <a:rPr lang="es-ES_tradnl" sz="1800" dirty="0" smtClean="0">
                <a:solidFill>
                  <a:schemeClr val="tx1">
                    <a:lumMod val="85000"/>
                    <a:lumOff val="15000"/>
                  </a:schemeClr>
                </a:solidFill>
              </a:rPr>
              <a:t>Al mismo tiempo, tienen preocupaciones reales sobre la posibilidad de que sus datos e identidad se vean comprometidos.</a:t>
            </a:r>
          </a:p>
          <a:p>
            <a:pPr lvl="1">
              <a:lnSpc>
                <a:spcPct val="110000"/>
              </a:lnSpc>
              <a:spcAft>
                <a:spcPts val="600"/>
              </a:spcAft>
              <a:buClr>
                <a:srgbClr val="C00000"/>
              </a:buClr>
            </a:pPr>
            <a:r>
              <a:rPr lang="es-ES_tradnl" sz="1400" dirty="0">
                <a:solidFill>
                  <a:schemeClr val="tx1">
                    <a:lumMod val="85000"/>
                    <a:lumOff val="15000"/>
                  </a:schemeClr>
                </a:solidFill>
              </a:rPr>
              <a:t>M</a:t>
            </a:r>
            <a:r>
              <a:rPr lang="es-ES_tradnl" sz="1400" dirty="0" smtClean="0">
                <a:solidFill>
                  <a:schemeClr val="tx1">
                    <a:lumMod val="85000"/>
                    <a:lumOff val="15000"/>
                  </a:schemeClr>
                </a:solidFill>
              </a:rPr>
              <a:t>as de tres cuartos se preocupan de que su información de tarjetas de débito (78%) y crédito (77%) sea robada, con casi un igual número (74%) preocupándose de que su identidad será robada por medio de actividad en línea / app /  móvil.</a:t>
            </a:r>
          </a:p>
          <a:p>
            <a:pPr lvl="1">
              <a:lnSpc>
                <a:spcPct val="110000"/>
              </a:lnSpc>
              <a:spcAft>
                <a:spcPts val="600"/>
              </a:spcAft>
              <a:buClr>
                <a:srgbClr val="C00000"/>
              </a:buClr>
            </a:pPr>
            <a:r>
              <a:rPr lang="es-ES_tradnl" sz="1400" dirty="0" smtClean="0">
                <a:solidFill>
                  <a:schemeClr val="tx1">
                    <a:lumMod val="85000"/>
                    <a:lumOff val="15000"/>
                  </a:schemeClr>
                </a:solidFill>
              </a:rPr>
              <a:t>También se preocupan de que las compañías no estén manejando su información personal con suficiente cuidado (63%), lo cual tiene un impacto directo sobre su preocupación que sus identidades serán robadas, no solamente debido a sus propias acciones (hacer transacciones remotas) sino también debido a violaciones de datos en los registros de la compañía.</a:t>
            </a:r>
          </a:p>
          <a:p>
            <a:pPr lvl="1">
              <a:lnSpc>
                <a:spcPct val="110000"/>
              </a:lnSpc>
              <a:spcAft>
                <a:spcPts val="600"/>
              </a:spcAft>
              <a:buClr>
                <a:srgbClr val="C00000"/>
              </a:buClr>
            </a:pPr>
            <a:r>
              <a:rPr lang="es-ES_tradnl" sz="1400" dirty="0" smtClean="0">
                <a:solidFill>
                  <a:schemeClr val="tx1">
                    <a:lumMod val="85000"/>
                    <a:lumOff val="15000"/>
                  </a:schemeClr>
                </a:solidFill>
              </a:rPr>
              <a:t>Esto resulta en niveles limitados de confianza en relación con proveedores que tienen la información personal de los </a:t>
            </a:r>
            <a:r>
              <a:rPr lang="es-ES_tradnl" sz="1400" dirty="0" err="1" smtClean="0">
                <a:solidFill>
                  <a:schemeClr val="tx1">
                    <a:lumMod val="85000"/>
                    <a:lumOff val="15000"/>
                  </a:schemeClr>
                </a:solidFill>
              </a:rPr>
              <a:t>Millennials</a:t>
            </a:r>
            <a:r>
              <a:rPr lang="es-ES_tradnl" sz="1400" dirty="0" smtClean="0">
                <a:solidFill>
                  <a:schemeClr val="tx1">
                    <a:lumMod val="85000"/>
                    <a:lumOff val="15000"/>
                  </a:schemeClr>
                </a:solidFill>
              </a:rPr>
              <a:t>.  Alrededor de un cuarto o menos tienen plena confianza en las instituciones financieras, compañías de comunicaciones, proveedores de pagos, y comerciantes para que tengan y usen esta información.</a:t>
            </a:r>
            <a:endParaRPr lang="es-ES_tradnl" sz="1400" dirty="0">
              <a:solidFill>
                <a:schemeClr val="tx1">
                  <a:lumMod val="85000"/>
                  <a:lumOff val="15000"/>
                </a:schemeClr>
              </a:solidFill>
            </a:endParaRPr>
          </a:p>
        </p:txBody>
      </p:sp>
      <p:sp>
        <p:nvSpPr>
          <p:cNvPr id="3" name="Slide Number Placeholder 2"/>
          <p:cNvSpPr>
            <a:spLocks noGrp="1"/>
          </p:cNvSpPr>
          <p:nvPr>
            <p:ph type="sldNum" sz="quarter" idx="12"/>
          </p:nvPr>
        </p:nvSpPr>
        <p:spPr/>
        <p:txBody>
          <a:bodyPr/>
          <a:lstStyle/>
          <a:p>
            <a:fld id="{6FE306A7-A228-4E07-8D4E-C1DA2C3F3993}" type="slidenum">
              <a:rPr lang="es-ES_tradnl" smtClean="0"/>
              <a:pPr/>
              <a:t>29</a:t>
            </a:fld>
            <a:endParaRPr lang="es-ES_tradnl" dirty="0"/>
          </a:p>
        </p:txBody>
      </p:sp>
    </p:spTree>
    <p:extLst>
      <p:ext uri="{BB962C8B-B14F-4D97-AF65-F5344CB8AC3E}">
        <p14:creationId xmlns:p14="http://schemas.microsoft.com/office/powerpoint/2010/main" val="31213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400" dirty="0" smtClean="0">
                <a:solidFill>
                  <a:srgbClr val="ED1C24"/>
                </a:solidFill>
              </a:rPr>
              <a:t>Los </a:t>
            </a:r>
            <a:r>
              <a:rPr lang="es-ES_tradnl" sz="2400" dirty="0" err="1" smtClean="0">
                <a:solidFill>
                  <a:srgbClr val="ED1C24"/>
                </a:solidFill>
              </a:rPr>
              <a:t>Millennials</a:t>
            </a:r>
            <a:r>
              <a:rPr lang="es-ES_tradnl" sz="2400" dirty="0" smtClean="0">
                <a:solidFill>
                  <a:srgbClr val="ED1C24"/>
                </a:solidFill>
              </a:rPr>
              <a:t> Mexicanos tienen actitudes y comportamientos encontrados con respecto a la protección de identidad y su disposición a que las compañías los protejan</a:t>
            </a:r>
            <a:endParaRPr lang="es-ES_tradnl" sz="2400" dirty="0">
              <a:solidFill>
                <a:srgbClr val="ED1C24"/>
              </a:solidFill>
            </a:endParaRPr>
          </a:p>
        </p:txBody>
      </p:sp>
      <p:sp>
        <p:nvSpPr>
          <p:cNvPr id="27" name="Slide Number Placeholder 26"/>
          <p:cNvSpPr>
            <a:spLocks noGrp="1"/>
          </p:cNvSpPr>
          <p:nvPr>
            <p:ph type="sldNum" sz="quarter" idx="12"/>
          </p:nvPr>
        </p:nvSpPr>
        <p:spPr>
          <a:xfrm>
            <a:off x="11460592" y="6353966"/>
            <a:ext cx="398036" cy="365125"/>
          </a:xfrm>
        </p:spPr>
        <p:txBody>
          <a:bodyPr/>
          <a:lstStyle/>
          <a:p>
            <a:fld id="{6FE306A7-A228-4E07-8D4E-C1DA2C3F3993}" type="slidenum">
              <a:rPr lang="es-ES_tradnl" smtClean="0"/>
              <a:pPr/>
              <a:t>30</a:t>
            </a:fld>
            <a:endParaRPr lang="es-ES_tradnl" dirty="0"/>
          </a:p>
        </p:txBody>
      </p:sp>
      <p:sp>
        <p:nvSpPr>
          <p:cNvPr id="8" name="Content Placeholder 19"/>
          <p:cNvSpPr txBox="1">
            <a:spLocks/>
          </p:cNvSpPr>
          <p:nvPr/>
        </p:nvSpPr>
        <p:spPr>
          <a:xfrm>
            <a:off x="336549" y="3717024"/>
            <a:ext cx="2069194" cy="4006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400"/>
              </a:spcBef>
              <a:buClr>
                <a:srgbClr val="E12726"/>
              </a:buClr>
              <a:buFont typeface="Arial" panose="020B0604020202020204" pitchFamily="34" charset="0"/>
              <a:buChar char="•"/>
              <a:defRPr lang="en-US" sz="2800"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Arial" panose="020B0604020202020204" pitchFamily="34" charset="0"/>
              <a:buChar char="•"/>
              <a:defRPr lang="en-US" sz="2400" kern="1200">
                <a:solidFill>
                  <a:prstClr val="black"/>
                </a:solidFill>
                <a:latin typeface="+mn-lt"/>
                <a:ea typeface="+mn-ea"/>
                <a:cs typeface="+mn-cs"/>
              </a:defRPr>
            </a:lvl2pPr>
            <a:lvl3pPr marL="1143000" indent="-228600" algn="l" defTabSz="914400" rtl="0" eaLnBrk="1" latinLnBrk="0" hangingPunct="1">
              <a:lnSpc>
                <a:spcPct val="90000"/>
              </a:lnSpc>
              <a:spcBef>
                <a:spcPts val="600"/>
              </a:spcBef>
              <a:buFont typeface="Arial" panose="020B0604020202020204" pitchFamily="34" charset="0"/>
              <a:buChar char="•"/>
              <a:defRPr lang="en-US" sz="2400" kern="1200">
                <a:solidFill>
                  <a:prstClr val="black"/>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buClr>
                <a:srgbClr val="C00000"/>
              </a:buClr>
              <a:buNone/>
            </a:pPr>
            <a:r>
              <a:rPr lang="es-ES_tradnl" sz="2000" b="1" dirty="0">
                <a:solidFill>
                  <a:schemeClr val="tx1">
                    <a:lumMod val="85000"/>
                    <a:lumOff val="15000"/>
                  </a:schemeClr>
                </a:solidFill>
              </a:rPr>
              <a:t>Por </a:t>
            </a:r>
            <a:r>
              <a:rPr lang="es-ES_tradnl" sz="2000" b="1" dirty="0" smtClean="0">
                <a:solidFill>
                  <a:schemeClr val="tx1">
                    <a:lumMod val="85000"/>
                    <a:lumOff val="15000"/>
                  </a:schemeClr>
                </a:solidFill>
              </a:rPr>
              <a:t>otro lado</a:t>
            </a:r>
            <a:r>
              <a:rPr lang="es-ES_tradnl" sz="2000" b="1" dirty="0">
                <a:solidFill>
                  <a:schemeClr val="tx1">
                    <a:lumMod val="85000"/>
                    <a:lumOff val="15000"/>
                  </a:schemeClr>
                </a:solidFill>
              </a:rPr>
              <a:t>, son </a:t>
            </a:r>
            <a:r>
              <a:rPr lang="es-ES_tradnl" sz="2000" b="1" dirty="0" smtClean="0">
                <a:solidFill>
                  <a:schemeClr val="tx1">
                    <a:lumMod val="85000"/>
                    <a:lumOff val="15000"/>
                  </a:schemeClr>
                </a:solidFill>
              </a:rPr>
              <a:t>incongruentes al. </a:t>
            </a:r>
            <a:r>
              <a:rPr lang="es-ES_tradnl" sz="2000" b="1" dirty="0">
                <a:solidFill>
                  <a:schemeClr val="tx1">
                    <a:lumMod val="85000"/>
                    <a:lumOff val="15000"/>
                  </a:schemeClr>
                </a:solidFill>
              </a:rPr>
              <a:t>. . </a:t>
            </a:r>
          </a:p>
        </p:txBody>
      </p:sp>
      <p:graphicFrame>
        <p:nvGraphicFramePr>
          <p:cNvPr id="21" name="Table 20"/>
          <p:cNvGraphicFramePr>
            <a:graphicFrameLocks noGrp="1"/>
          </p:cNvGraphicFramePr>
          <p:nvPr>
            <p:extLst>
              <p:ext uri="{D42A27DB-BD31-4B8C-83A1-F6EECF244321}">
                <p14:modId xmlns:p14="http://schemas.microsoft.com/office/powerpoint/2010/main" val="1436495789"/>
              </p:ext>
            </p:extLst>
          </p:nvPr>
        </p:nvGraphicFramePr>
        <p:xfrm>
          <a:off x="2505202" y="1550769"/>
          <a:ext cx="9144002" cy="5116731"/>
        </p:xfrm>
        <a:graphic>
          <a:graphicData uri="http://schemas.openxmlformats.org/drawingml/2006/table">
            <a:tbl>
              <a:tblPr firstRow="1" bandRow="1">
                <a:tableStyleId>{5C22544A-7EE6-4342-B048-85BDC9FD1C3A}</a:tableStyleId>
              </a:tblPr>
              <a:tblGrid>
                <a:gridCol w="4572001"/>
                <a:gridCol w="4572001"/>
              </a:tblGrid>
              <a:tr h="298160">
                <a:tc>
                  <a:txBody>
                    <a:bodyPr/>
                    <a:lstStyle/>
                    <a:p>
                      <a:pPr lvl="0"/>
                      <a:r>
                        <a:rPr lang="es-ES_tradnl" sz="2000" b="1" noProof="0" dirty="0" smtClean="0">
                          <a:solidFill>
                            <a:schemeClr val="tx1">
                              <a:lumMod val="85000"/>
                              <a:lumOff val="15000"/>
                            </a:schemeClr>
                          </a:solidFill>
                        </a:rPr>
                        <a:t>Actitud</a:t>
                      </a: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r>
                        <a:rPr lang="es-ES_tradnl" sz="2000" b="1" noProof="0" dirty="0" smtClean="0">
                          <a:solidFill>
                            <a:schemeClr val="tx1">
                              <a:lumMod val="85000"/>
                              <a:lumOff val="15000"/>
                            </a:schemeClr>
                          </a:solidFill>
                        </a:rPr>
                        <a:t>Comportamiento</a:t>
                      </a:r>
                      <a:endParaRPr lang="es-ES_tradnl" sz="2000" b="0" kern="1200" noProof="0" dirty="0" smtClean="0">
                        <a:solidFill>
                          <a:schemeClr val="tx1">
                            <a:lumMod val="85000"/>
                            <a:lumOff val="15000"/>
                          </a:schemeClr>
                        </a:solidFill>
                        <a:latin typeface="+mn-lt"/>
                        <a:ea typeface="+mn-ea"/>
                        <a:cs typeface="+mn-cs"/>
                      </a:endParaRPr>
                    </a:p>
                  </a:txBody>
                  <a:tcPr anchor="ct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758091">
                <a:tc>
                  <a:txBody>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s-ES_tradnl" sz="1600" noProof="0" dirty="0" smtClean="0">
                          <a:solidFill>
                            <a:schemeClr val="tx1">
                              <a:lumMod val="85000"/>
                              <a:lumOff val="15000"/>
                            </a:schemeClr>
                          </a:solidFill>
                        </a:rPr>
                        <a:t>Preocuparse</a:t>
                      </a:r>
                      <a:r>
                        <a:rPr lang="es-ES_tradnl" sz="1600" baseline="0" noProof="0" dirty="0" smtClean="0">
                          <a:solidFill>
                            <a:schemeClr val="tx1">
                              <a:lumMod val="85000"/>
                              <a:lumOff val="15000"/>
                            </a:schemeClr>
                          </a:solidFill>
                        </a:rPr>
                        <a:t> de </a:t>
                      </a:r>
                      <a:r>
                        <a:rPr lang="es-ES_tradnl" sz="1600" noProof="0" dirty="0" smtClean="0">
                          <a:solidFill>
                            <a:schemeClr val="tx1">
                              <a:lumMod val="85000"/>
                              <a:lumOff val="15000"/>
                            </a:schemeClr>
                          </a:solidFill>
                        </a:rPr>
                        <a:t>que las compañía tengan</a:t>
                      </a:r>
                      <a:r>
                        <a:rPr lang="es-ES_tradnl" sz="1600" baseline="0" noProof="0" dirty="0" smtClean="0">
                          <a:solidFill>
                            <a:schemeClr val="tx1">
                              <a:lumMod val="85000"/>
                              <a:lumOff val="15000"/>
                            </a:schemeClr>
                          </a:solidFill>
                        </a:rPr>
                        <a:t> demasiada de su información persona, y</a:t>
                      </a:r>
                      <a:r>
                        <a:rPr lang="es-ES_tradnl" sz="1600" noProof="0" dirty="0" smtClean="0">
                          <a:solidFill>
                            <a:schemeClr val="tx1">
                              <a:lumMod val="85000"/>
                              <a:lumOff val="15000"/>
                            </a:schemeClr>
                          </a:solidFill>
                        </a:rPr>
                        <a:t>. . . </a:t>
                      </a:r>
                    </a:p>
                  </a:txBody>
                  <a:tcP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s-ES_tradnl" sz="1600" noProof="0" dirty="0" smtClean="0">
                          <a:solidFill>
                            <a:schemeClr val="tx1">
                              <a:lumMod val="85000"/>
                              <a:lumOff val="15000"/>
                            </a:schemeClr>
                          </a:solidFill>
                        </a:rPr>
                        <a:t>Terminarán la apertura de</a:t>
                      </a:r>
                      <a:r>
                        <a:rPr lang="es-ES_tradnl" sz="1600" baseline="0" noProof="0" dirty="0" smtClean="0">
                          <a:solidFill>
                            <a:schemeClr val="tx1">
                              <a:lumMod val="85000"/>
                              <a:lumOff val="15000"/>
                            </a:schemeClr>
                          </a:solidFill>
                        </a:rPr>
                        <a:t> una cuenta nueva si se solicita demasiada PII sensible</a:t>
                      </a:r>
                      <a:r>
                        <a:rPr lang="es-ES_tradnl" sz="1600" noProof="0" dirty="0" smtClean="0">
                          <a:solidFill>
                            <a:schemeClr val="tx1">
                              <a:lumMod val="85000"/>
                              <a:lumOff val="15000"/>
                            </a:schemeClr>
                          </a:solidFill>
                        </a:rPr>
                        <a:t>.</a:t>
                      </a:r>
                    </a:p>
                  </a:txBody>
                  <a:tcP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81643">
                <a:tc>
                  <a:txBody>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s-ES_tradnl" sz="1600" noProof="0" dirty="0" smtClean="0">
                          <a:solidFill>
                            <a:schemeClr val="tx1">
                              <a:lumMod val="85000"/>
                              <a:lumOff val="15000"/>
                            </a:schemeClr>
                          </a:solidFill>
                        </a:rPr>
                        <a:t>Preocuparse</a:t>
                      </a:r>
                      <a:r>
                        <a:rPr lang="es-ES_tradnl" sz="1600" baseline="0" noProof="0" dirty="0" smtClean="0">
                          <a:solidFill>
                            <a:schemeClr val="tx1">
                              <a:lumMod val="85000"/>
                              <a:lumOff val="15000"/>
                            </a:schemeClr>
                          </a:solidFill>
                        </a:rPr>
                        <a:t> de que sus datos se vean comprometidos por una violación de datos, </a:t>
                      </a:r>
                      <a:r>
                        <a:rPr lang="es-ES_tradnl" sz="1600" noProof="0" dirty="0" smtClean="0">
                          <a:solidFill>
                            <a:schemeClr val="tx1">
                              <a:lumMod val="85000"/>
                              <a:lumOff val="15000"/>
                            </a:schemeClr>
                          </a:solidFill>
                        </a:rPr>
                        <a:t>. . .</a:t>
                      </a:r>
                    </a:p>
                  </a:txBody>
                  <a:tcP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s-ES_tradnl" sz="1600" noProof="0" dirty="0" smtClean="0">
                          <a:solidFill>
                            <a:schemeClr val="tx1">
                              <a:lumMod val="85000"/>
                              <a:lumOff val="15000"/>
                            </a:schemeClr>
                          </a:solidFill>
                        </a:rPr>
                        <a:t>Son renuentes a compartir información personalmente identificable con compañías.</a:t>
                      </a:r>
                    </a:p>
                  </a:txBody>
                  <a:tcP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75225">
                <a:tc gridSpan="2">
                  <a:txBody>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lang="es-ES_tradnl" sz="1600" noProof="0" dirty="0" smtClean="0">
                        <a:solidFill>
                          <a:schemeClr val="tx1">
                            <a:lumMod val="85000"/>
                            <a:lumOff val="15000"/>
                          </a:schemeClr>
                        </a:solidFill>
                      </a:endParaRPr>
                    </a:p>
                  </a:txBody>
                  <a:tcPr>
                    <a:lnL w="12700"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lang="en-US" sz="1800" dirty="0" smtClean="0">
                        <a:solidFill>
                          <a:schemeClr val="tx1">
                            <a:lumMod val="85000"/>
                            <a:lumOff val="15000"/>
                          </a:schemeClr>
                        </a:solidFill>
                      </a:endParaRPr>
                    </a:p>
                  </a:txBody>
                  <a:tcPr>
                    <a:lnL w="3175"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81643">
                <a:tc>
                  <a:txBody>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s-ES_tradnl" sz="1600" noProof="0" dirty="0" smtClean="0">
                          <a:solidFill>
                            <a:schemeClr val="tx1">
                              <a:lumMod val="85000"/>
                              <a:lumOff val="15000"/>
                            </a:schemeClr>
                          </a:solidFill>
                        </a:rPr>
                        <a:t>Preocuparse</a:t>
                      </a:r>
                      <a:r>
                        <a:rPr lang="es-ES_tradnl" sz="1600" baseline="0" noProof="0" dirty="0" smtClean="0">
                          <a:solidFill>
                            <a:schemeClr val="tx1">
                              <a:lumMod val="85000"/>
                              <a:lumOff val="15000"/>
                            </a:schemeClr>
                          </a:solidFill>
                        </a:rPr>
                        <a:t> de que su información de tarjeta de débito y crédito sea robada, sin embargo. . . </a:t>
                      </a:r>
                      <a:endParaRPr lang="es-ES_tradnl" sz="1600" noProof="0" dirty="0" smtClean="0">
                        <a:solidFill>
                          <a:schemeClr val="tx1">
                            <a:lumMod val="85000"/>
                            <a:lumOff val="15000"/>
                          </a:schemeClr>
                        </a:solidFill>
                      </a:endParaRPr>
                    </a:p>
                  </a:txBody>
                  <a:tcP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s-ES_tradnl" sz="1600" noProof="0" dirty="0" smtClean="0">
                          <a:solidFill>
                            <a:schemeClr val="tx1">
                              <a:lumMod val="85000"/>
                              <a:lumOff val="15000"/>
                            </a:schemeClr>
                          </a:solidFill>
                        </a:rPr>
                        <a:t>Usan</a:t>
                      </a:r>
                      <a:r>
                        <a:rPr lang="es-ES_tradnl" sz="1600" baseline="0" noProof="0" dirty="0" smtClean="0">
                          <a:solidFill>
                            <a:schemeClr val="tx1">
                              <a:lumMod val="85000"/>
                              <a:lumOff val="15000"/>
                            </a:schemeClr>
                          </a:solidFill>
                        </a:rPr>
                        <a:t> estas tarjetas para hacer compras remotas directamente con el proveedores</a:t>
                      </a:r>
                      <a:r>
                        <a:rPr lang="es-ES_tradnl" sz="1600" noProof="0" dirty="0" smtClean="0">
                          <a:solidFill>
                            <a:schemeClr val="tx1">
                              <a:lumMod val="85000"/>
                              <a:lumOff val="15000"/>
                            </a:schemeClr>
                          </a:solidFill>
                        </a:rPr>
                        <a:t>.</a:t>
                      </a:r>
                    </a:p>
                  </a:txBody>
                  <a:tcP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688061">
                <a:tc>
                  <a:txBody>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s-ES_tradnl" sz="1600" noProof="0" dirty="0" smtClean="0">
                          <a:solidFill>
                            <a:schemeClr val="tx1">
                              <a:lumMod val="85000"/>
                              <a:lumOff val="15000"/>
                            </a:schemeClr>
                          </a:solidFill>
                        </a:rPr>
                        <a:t>Preocuparse</a:t>
                      </a:r>
                      <a:r>
                        <a:rPr lang="es-ES_tradnl" sz="1600" baseline="0" noProof="0" dirty="0" smtClean="0">
                          <a:solidFill>
                            <a:schemeClr val="tx1">
                              <a:lumMod val="85000"/>
                              <a:lumOff val="15000"/>
                            </a:schemeClr>
                          </a:solidFill>
                        </a:rPr>
                        <a:t> de que su su identidad sea robada por actividad en línea / basada en app / móvil, sin embargo. . . </a:t>
                      </a:r>
                      <a:endParaRPr lang="es-ES_tradnl" sz="1600" noProof="0" dirty="0" smtClean="0">
                        <a:solidFill>
                          <a:schemeClr val="tx1">
                            <a:lumMod val="85000"/>
                            <a:lumOff val="15000"/>
                          </a:schemeClr>
                        </a:solidFill>
                      </a:endParaRPr>
                    </a:p>
                  </a:txBody>
                  <a:tcP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s-ES_tradnl" sz="1600" noProof="0" dirty="0" smtClean="0">
                          <a:solidFill>
                            <a:schemeClr val="tx1">
                              <a:lumMod val="85000"/>
                              <a:lumOff val="15000"/>
                            </a:schemeClr>
                          </a:solidFill>
                        </a:rPr>
                        <a:t>Usan navegación en línea y móvil</a:t>
                      </a:r>
                      <a:r>
                        <a:rPr lang="es-ES_tradnl" sz="1600" baseline="0" noProof="0" dirty="0" smtClean="0">
                          <a:solidFill>
                            <a:schemeClr val="tx1">
                              <a:lumMod val="85000"/>
                              <a:lumOff val="15000"/>
                            </a:schemeClr>
                          </a:solidFill>
                        </a:rPr>
                        <a:t> para compras y transacciones financieras.</a:t>
                      </a:r>
                      <a:endParaRPr lang="es-ES_tradnl" sz="1600" noProof="0" dirty="0" smtClean="0">
                        <a:solidFill>
                          <a:schemeClr val="tx1">
                            <a:lumMod val="85000"/>
                            <a:lumOff val="15000"/>
                          </a:schemeClr>
                        </a:solidFill>
                      </a:endParaRPr>
                    </a:p>
                  </a:txBody>
                  <a:tcP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688061">
                <a:tc>
                  <a:txBody>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s-ES_tradnl" sz="1600" noProof="0" dirty="0" smtClean="0">
                          <a:solidFill>
                            <a:schemeClr val="tx1">
                              <a:lumMod val="85000"/>
                              <a:lumOff val="15000"/>
                            </a:schemeClr>
                          </a:solidFill>
                        </a:rPr>
                        <a:t>Entender que las compañías necesitan pedir su información para protegerlos de robo de identidad y fraude, </a:t>
                      </a:r>
                      <a:r>
                        <a:rPr lang="es-ES_tradnl" sz="1600" baseline="0" noProof="0" dirty="0" smtClean="0">
                          <a:solidFill>
                            <a:schemeClr val="tx1">
                              <a:lumMod val="85000"/>
                              <a:lumOff val="15000"/>
                            </a:schemeClr>
                          </a:solidFill>
                        </a:rPr>
                        <a:t>sin embargo. . . </a:t>
                      </a:r>
                      <a:endParaRPr lang="es-ES_tradnl" sz="1600" noProof="0" dirty="0" smtClean="0">
                        <a:solidFill>
                          <a:schemeClr val="tx1">
                            <a:lumMod val="85000"/>
                            <a:lumOff val="15000"/>
                          </a:schemeClr>
                        </a:solidFill>
                      </a:endParaRPr>
                    </a:p>
                  </a:txBody>
                  <a:tcP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s-ES_tradnl" sz="1600" noProof="0" dirty="0" smtClean="0">
                          <a:solidFill>
                            <a:schemeClr val="tx1">
                              <a:lumMod val="85000"/>
                              <a:lumOff val="15000"/>
                            </a:schemeClr>
                          </a:solidFill>
                        </a:rPr>
                        <a:t>Piensan</a:t>
                      </a:r>
                      <a:r>
                        <a:rPr lang="es-ES_tradnl" sz="1600" baseline="0" noProof="0" dirty="0" smtClean="0">
                          <a:solidFill>
                            <a:schemeClr val="tx1">
                              <a:lumMod val="85000"/>
                              <a:lumOff val="15000"/>
                            </a:schemeClr>
                          </a:solidFill>
                        </a:rPr>
                        <a:t> dos veces antes de proveer esa información, de hecho</a:t>
                      </a:r>
                      <a:endParaRPr lang="es-ES_tradnl" sz="1600" noProof="0" dirty="0" smtClean="0">
                        <a:solidFill>
                          <a:schemeClr val="tx1">
                            <a:lumMod val="85000"/>
                            <a:lumOff val="15000"/>
                          </a:schemeClr>
                        </a:solidFill>
                      </a:endParaRPr>
                    </a:p>
                  </a:txBody>
                  <a:tcP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682710">
                <a:tc>
                  <a:txBody>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s-ES_tradnl" sz="1600" noProof="0" dirty="0" smtClean="0">
                          <a:solidFill>
                            <a:schemeClr val="tx1">
                              <a:lumMod val="85000"/>
                              <a:lumOff val="15000"/>
                            </a:schemeClr>
                          </a:solidFill>
                        </a:rPr>
                        <a:t>Se sienten incómodos/indispuestos</a:t>
                      </a:r>
                      <a:r>
                        <a:rPr lang="es-ES_tradnl" sz="1600" baseline="0" noProof="0" dirty="0" smtClean="0">
                          <a:solidFill>
                            <a:schemeClr val="tx1">
                              <a:lumMod val="85000"/>
                              <a:lumOff val="15000"/>
                            </a:schemeClr>
                          </a:solidFill>
                        </a:rPr>
                        <a:t> a acceder su información bancaria por un dispositivo móvil, sin embargo. . . </a:t>
                      </a:r>
                      <a:endParaRPr lang="es-ES_tradnl" sz="1600" noProof="0" dirty="0" smtClean="0">
                        <a:solidFill>
                          <a:schemeClr val="tx1">
                            <a:lumMod val="85000"/>
                            <a:lumOff val="15000"/>
                          </a:schemeClr>
                        </a:solidFill>
                      </a:endParaRPr>
                    </a:p>
                  </a:txBody>
                  <a:tcP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s-ES_tradnl" sz="1600" noProof="0" dirty="0" smtClean="0">
                          <a:solidFill>
                            <a:schemeClr val="tx1">
                              <a:lumMod val="85000"/>
                              <a:lumOff val="15000"/>
                            </a:schemeClr>
                          </a:solidFill>
                        </a:rPr>
                        <a:t>Usan</a:t>
                      </a:r>
                      <a:r>
                        <a:rPr lang="es-ES_tradnl" sz="1600" baseline="0" noProof="0" dirty="0" smtClean="0">
                          <a:solidFill>
                            <a:schemeClr val="tx1">
                              <a:lumMod val="85000"/>
                              <a:lumOff val="15000"/>
                            </a:schemeClr>
                          </a:solidFill>
                        </a:rPr>
                        <a:t> </a:t>
                      </a:r>
                      <a:r>
                        <a:rPr lang="es-ES_tradnl" sz="1600" noProof="0" dirty="0" smtClean="0">
                          <a:solidFill>
                            <a:schemeClr val="tx1">
                              <a:lumMod val="85000"/>
                              <a:lumOff val="15000"/>
                            </a:schemeClr>
                          </a:solidFill>
                        </a:rPr>
                        <a:t>su teléfono inteligente para transacciones bancarias.</a:t>
                      </a:r>
                    </a:p>
                  </a:txBody>
                  <a:tcPr>
                    <a:lnL w="3175" cap="flat" cmpd="sng" algn="ctr">
                      <a:solidFill>
                        <a:schemeClr val="tx1">
                          <a:lumMod val="50000"/>
                          <a:lumOff val="50000"/>
                        </a:schemeClr>
                      </a:solidFill>
                      <a:prstDash val="solid"/>
                      <a:round/>
                      <a:headEnd type="none" w="med" len="med"/>
                      <a:tailEnd type="none" w="med" len="med"/>
                    </a:lnL>
                    <a:lnR w="3175" cap="flat" cmpd="sng" algn="ctr">
                      <a:solidFill>
                        <a:schemeClr val="tx1">
                          <a:lumMod val="50000"/>
                          <a:lumOff val="50000"/>
                        </a:schemeClr>
                      </a:solidFill>
                      <a:prstDash val="solid"/>
                      <a:round/>
                      <a:headEnd type="none" w="med" len="med"/>
                      <a:tailEnd type="none" w="med" len="med"/>
                    </a:lnR>
                    <a:lnT w="3175" cap="flat" cmpd="sng" algn="ctr">
                      <a:solidFill>
                        <a:schemeClr val="tx1">
                          <a:lumMod val="50000"/>
                          <a:lumOff val="50000"/>
                        </a:schemeClr>
                      </a:solidFill>
                      <a:prstDash val="solid"/>
                      <a:round/>
                      <a:headEnd type="none" w="med" len="med"/>
                      <a:tailEnd type="none" w="med" len="med"/>
                    </a:lnT>
                    <a:lnB w="317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7" name="Content Placeholder 19"/>
          <p:cNvSpPr txBox="1">
            <a:spLocks/>
          </p:cNvSpPr>
          <p:nvPr/>
        </p:nvSpPr>
        <p:spPr>
          <a:xfrm>
            <a:off x="336549" y="1899110"/>
            <a:ext cx="2168652" cy="4006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400"/>
              </a:spcBef>
              <a:buClr>
                <a:srgbClr val="E12726"/>
              </a:buClr>
              <a:buFont typeface="Arial" panose="020B0604020202020204" pitchFamily="34" charset="0"/>
              <a:buChar char="•"/>
              <a:defRPr lang="en-US" sz="2800"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Arial" panose="020B0604020202020204" pitchFamily="34" charset="0"/>
              <a:buChar char="•"/>
              <a:defRPr lang="en-US" sz="2400" kern="1200">
                <a:solidFill>
                  <a:prstClr val="black"/>
                </a:solidFill>
                <a:latin typeface="+mn-lt"/>
                <a:ea typeface="+mn-ea"/>
                <a:cs typeface="+mn-cs"/>
              </a:defRPr>
            </a:lvl2pPr>
            <a:lvl3pPr marL="1143000" indent="-228600" algn="l" defTabSz="914400" rtl="0" eaLnBrk="1" latinLnBrk="0" hangingPunct="1">
              <a:lnSpc>
                <a:spcPct val="90000"/>
              </a:lnSpc>
              <a:spcBef>
                <a:spcPts val="600"/>
              </a:spcBef>
              <a:buFont typeface="Arial" panose="020B0604020202020204" pitchFamily="34" charset="0"/>
              <a:buChar char="•"/>
              <a:defRPr lang="en-US" sz="2400" kern="1200">
                <a:solidFill>
                  <a:prstClr val="black"/>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buClr>
                <a:srgbClr val="C00000"/>
              </a:buClr>
              <a:buFont typeface="Arial" panose="020B0604020202020204" pitchFamily="34" charset="0"/>
              <a:buNone/>
            </a:pPr>
            <a:r>
              <a:rPr lang="es-ES_tradnl" sz="2000" b="1" dirty="0" smtClean="0">
                <a:solidFill>
                  <a:schemeClr val="tx1">
                    <a:lumMod val="85000"/>
                    <a:lumOff val="15000"/>
                  </a:schemeClr>
                </a:solidFill>
              </a:rPr>
              <a:t>Por un lado, son congruentes al. . . </a:t>
            </a:r>
            <a:endParaRPr lang="es-ES_tradnl" sz="2000" b="1" dirty="0">
              <a:solidFill>
                <a:schemeClr val="tx1">
                  <a:lumMod val="85000"/>
                  <a:lumOff val="15000"/>
                </a:schemeClr>
              </a:solidFill>
            </a:endParaRPr>
          </a:p>
        </p:txBody>
      </p:sp>
    </p:spTree>
    <p:extLst>
      <p:ext uri="{BB962C8B-B14F-4D97-AF65-F5344CB8AC3E}">
        <p14:creationId xmlns:p14="http://schemas.microsoft.com/office/powerpoint/2010/main" val="332290964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400" dirty="0" smtClean="0">
                <a:solidFill>
                  <a:srgbClr val="ED1C24"/>
                </a:solidFill>
              </a:rPr>
              <a:t>En vista de lo anterior, los </a:t>
            </a:r>
            <a:r>
              <a:rPr lang="es-ES_tradnl" sz="2400" dirty="0" err="1" smtClean="0">
                <a:solidFill>
                  <a:srgbClr val="ED1C24"/>
                </a:solidFill>
              </a:rPr>
              <a:t>Millennials</a:t>
            </a:r>
            <a:r>
              <a:rPr lang="es-ES_tradnl" sz="2400" dirty="0" smtClean="0">
                <a:solidFill>
                  <a:srgbClr val="ED1C24"/>
                </a:solidFill>
              </a:rPr>
              <a:t> Mexicanos imponen limites sobre cuánta fricción están dispuestos a aceptar para verificar la identidad y prevenir fraude.</a:t>
            </a:r>
            <a:br>
              <a:rPr lang="es-ES_tradnl" sz="2400" dirty="0" smtClean="0">
                <a:solidFill>
                  <a:srgbClr val="ED1C24"/>
                </a:solidFill>
              </a:rPr>
            </a:br>
            <a:endParaRPr lang="es-ES_tradnl" sz="2400" dirty="0">
              <a:solidFill>
                <a:srgbClr val="ED1C24"/>
              </a:solidFill>
            </a:endParaRPr>
          </a:p>
        </p:txBody>
      </p:sp>
      <p:sp>
        <p:nvSpPr>
          <p:cNvPr id="20" name="Content Placeholder 19"/>
          <p:cNvSpPr>
            <a:spLocks noGrp="1"/>
          </p:cNvSpPr>
          <p:nvPr>
            <p:ph idx="1"/>
          </p:nvPr>
        </p:nvSpPr>
        <p:spPr>
          <a:xfrm>
            <a:off x="336548" y="1327759"/>
            <a:ext cx="11768365" cy="4659683"/>
          </a:xfrm>
        </p:spPr>
        <p:txBody>
          <a:bodyPr>
            <a:noAutofit/>
          </a:bodyPr>
          <a:lstStyle/>
          <a:p>
            <a:pPr>
              <a:lnSpc>
                <a:spcPct val="100000"/>
              </a:lnSpc>
              <a:spcBef>
                <a:spcPts val="300"/>
              </a:spcBef>
              <a:spcAft>
                <a:spcPts val="300"/>
              </a:spcAft>
              <a:buClr>
                <a:srgbClr val="C00000"/>
              </a:buClr>
            </a:pPr>
            <a:r>
              <a:rPr lang="es-ES_tradnl" sz="1600" dirty="0" smtClean="0">
                <a:solidFill>
                  <a:schemeClr val="tx1">
                    <a:lumMod val="85000"/>
                    <a:lumOff val="15000"/>
                  </a:schemeClr>
                </a:solidFill>
              </a:rPr>
              <a:t>Entre más sensible la información solicitada, mayores las preocupaciones que tienen y mayor la probabilidad de que terminarán por lo menos la apertura de la cuenta o la cuneta nueva.</a:t>
            </a:r>
          </a:p>
          <a:p>
            <a:pPr>
              <a:lnSpc>
                <a:spcPct val="100000"/>
              </a:lnSpc>
              <a:spcBef>
                <a:spcPts val="300"/>
              </a:spcBef>
              <a:spcAft>
                <a:spcPts val="300"/>
              </a:spcAft>
              <a:buClr>
                <a:srgbClr val="C00000"/>
              </a:buClr>
            </a:pPr>
            <a:r>
              <a:rPr lang="es-ES_tradnl" sz="1600" dirty="0" smtClean="0">
                <a:solidFill>
                  <a:schemeClr val="tx1">
                    <a:lumMod val="85000"/>
                    <a:lumOff val="15000"/>
                  </a:schemeClr>
                </a:solidFill>
              </a:rPr>
              <a:t>Si bien estarían dispuestos a compartir entre 2 y 4 tipos de información para verificar la identidad, también indicaron resistencia a que dicha información sea demasiado personal, o más que la inocua Fecha de Nacimiento.  Por lo tanto, dicha información compartida puede ser menos efectiva para verificar la identidad y reducir el fraude.</a:t>
            </a:r>
          </a:p>
          <a:p>
            <a:pPr>
              <a:lnSpc>
                <a:spcPct val="100000"/>
              </a:lnSpc>
              <a:spcBef>
                <a:spcPts val="300"/>
              </a:spcBef>
              <a:spcAft>
                <a:spcPts val="300"/>
              </a:spcAft>
              <a:buClr>
                <a:srgbClr val="C00000"/>
              </a:buClr>
            </a:pPr>
            <a:r>
              <a:rPr lang="es-ES_tradnl" sz="1600" dirty="0" smtClean="0">
                <a:solidFill>
                  <a:schemeClr val="tx1">
                    <a:lumMod val="85000"/>
                    <a:lumOff val="15000"/>
                  </a:schemeClr>
                </a:solidFill>
              </a:rPr>
              <a:t>Lo anterior no obstante, es posible que habrán algunos que se puedan motivar para proveer información a cambio de regalos gratis y productos / servicios enfocados.</a:t>
            </a:r>
          </a:p>
          <a:p>
            <a:pPr>
              <a:lnSpc>
                <a:spcPct val="100000"/>
              </a:lnSpc>
              <a:spcBef>
                <a:spcPts val="300"/>
              </a:spcBef>
              <a:spcAft>
                <a:spcPts val="300"/>
              </a:spcAft>
              <a:buClr>
                <a:srgbClr val="C00000"/>
              </a:buClr>
            </a:pPr>
            <a:r>
              <a:rPr lang="es-ES_tradnl" sz="1600" dirty="0" smtClean="0">
                <a:solidFill>
                  <a:schemeClr val="tx1">
                    <a:lumMod val="85000"/>
                    <a:lumOff val="15000"/>
                  </a:schemeClr>
                </a:solidFill>
              </a:rPr>
              <a:t>El control sobre la PII y protección de datos en línea / móvil impulsa sus preferencias al abrir cuentas nuevas. </a:t>
            </a:r>
          </a:p>
          <a:p>
            <a:pPr lvl="1">
              <a:lnSpc>
                <a:spcPct val="100000"/>
              </a:lnSpc>
              <a:spcBef>
                <a:spcPts val="300"/>
              </a:spcBef>
              <a:spcAft>
                <a:spcPts val="300"/>
              </a:spcAft>
              <a:buClr>
                <a:srgbClr val="C00000"/>
              </a:buClr>
            </a:pPr>
            <a:r>
              <a:rPr lang="es-ES_tradnl" sz="1200" dirty="0" smtClean="0">
                <a:solidFill>
                  <a:schemeClr val="tx1">
                    <a:lumMod val="85000"/>
                    <a:lumOff val="15000"/>
                  </a:schemeClr>
                </a:solidFill>
              </a:rPr>
              <a:t>Prefieren en persona en vez de por canales anónimos y están dispuestos a gastar más tiempo para hacerlo, especialmente para cuentas financieras.</a:t>
            </a:r>
          </a:p>
          <a:p>
            <a:pPr lvl="1">
              <a:lnSpc>
                <a:spcPct val="100000"/>
              </a:lnSpc>
              <a:spcBef>
                <a:spcPts val="300"/>
              </a:spcBef>
              <a:spcAft>
                <a:spcPts val="300"/>
              </a:spcAft>
              <a:buClr>
                <a:srgbClr val="C00000"/>
              </a:buClr>
            </a:pPr>
            <a:r>
              <a:rPr lang="es-ES_tradnl" sz="1200" dirty="0" smtClean="0">
                <a:solidFill>
                  <a:schemeClr val="tx1">
                    <a:lumMod val="85000"/>
                    <a:lumOff val="15000"/>
                  </a:schemeClr>
                </a:solidFill>
              </a:rPr>
              <a:t>Pero si bien están dispuestos a gastar más tiempo en persona para abrir una cuenta nueva, tanto al tiempo como el tipo de información que se solicita puede romper el trato. </a:t>
            </a:r>
          </a:p>
          <a:p>
            <a:pPr>
              <a:lnSpc>
                <a:spcPct val="100000"/>
              </a:lnSpc>
              <a:spcBef>
                <a:spcPts val="300"/>
              </a:spcBef>
              <a:spcAft>
                <a:spcPts val="300"/>
              </a:spcAft>
              <a:buClr>
                <a:srgbClr val="C00000"/>
              </a:buClr>
            </a:pPr>
            <a:r>
              <a:rPr lang="es-ES_tradnl" sz="1600" dirty="0" smtClean="0">
                <a:solidFill>
                  <a:schemeClr val="tx1">
                    <a:lumMod val="85000"/>
                    <a:lumOff val="15000"/>
                  </a:schemeClr>
                </a:solidFill>
              </a:rPr>
              <a:t>Se usa biométrica en cierto grado, con niveles decentes de confianza entre los que lo usan.  Si bien casi la mitad estarían cómodos aportando información para que esto sea posible, un tercio son neutrales (o sea, les da igual) lo cual probablemente depende del tipo /cantidad actual de información sensible que se está solicitando.  </a:t>
            </a:r>
          </a:p>
          <a:p>
            <a:pPr lvl="1">
              <a:lnSpc>
                <a:spcPct val="100000"/>
              </a:lnSpc>
              <a:spcBef>
                <a:spcPts val="300"/>
              </a:spcBef>
              <a:spcAft>
                <a:spcPts val="300"/>
              </a:spcAft>
              <a:buClr>
                <a:srgbClr val="C00000"/>
              </a:buClr>
            </a:pPr>
            <a:r>
              <a:rPr lang="es-ES_tradnl" sz="1200" dirty="0" smtClean="0">
                <a:solidFill>
                  <a:schemeClr val="tx1">
                    <a:lumMod val="85000"/>
                    <a:lumOff val="15000"/>
                  </a:schemeClr>
                </a:solidFill>
              </a:rPr>
              <a:t>Esto sugiere que hay una necesidad de un mayor esfuerzo educativo sobre que tipo de información es necesario para las compañías, para poder habilitar este tipo de aplicación.</a:t>
            </a:r>
          </a:p>
        </p:txBody>
      </p:sp>
      <p:sp>
        <p:nvSpPr>
          <p:cNvPr id="27" name="Slide Number Placeholder 26"/>
          <p:cNvSpPr>
            <a:spLocks noGrp="1"/>
          </p:cNvSpPr>
          <p:nvPr>
            <p:ph type="sldNum" sz="quarter" idx="12"/>
          </p:nvPr>
        </p:nvSpPr>
        <p:spPr/>
        <p:txBody>
          <a:bodyPr/>
          <a:lstStyle/>
          <a:p>
            <a:fld id="{6FE306A7-A228-4E07-8D4E-C1DA2C3F3993}" type="slidenum">
              <a:rPr lang="es-ES_tradnl" smtClean="0"/>
              <a:pPr/>
              <a:t>31</a:t>
            </a:fld>
            <a:endParaRPr lang="es-ES_tradnl" dirty="0"/>
          </a:p>
        </p:txBody>
      </p:sp>
    </p:spTree>
    <p:extLst>
      <p:ext uri="{BB962C8B-B14F-4D97-AF65-F5344CB8AC3E}">
        <p14:creationId xmlns:p14="http://schemas.microsoft.com/office/powerpoint/2010/main" val="20063487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3"/>
          </p:nvPr>
        </p:nvSpPr>
        <p:spPr>
          <a:xfrm>
            <a:off x="408716" y="2375808"/>
            <a:ext cx="3556082" cy="986518"/>
          </a:xfrm>
        </p:spPr>
        <p:txBody>
          <a:bodyPr/>
          <a:lstStyle/>
          <a:p>
            <a:r>
              <a:rPr lang="es-ES_tradnl" dirty="0" smtClean="0"/>
              <a:t>Recomendaciones</a:t>
            </a:r>
            <a:endParaRPr lang="es-ES_tradnl" dirty="0"/>
          </a:p>
        </p:txBody>
      </p:sp>
    </p:spTree>
    <p:extLst>
      <p:ext uri="{BB962C8B-B14F-4D97-AF65-F5344CB8AC3E}">
        <p14:creationId xmlns:p14="http://schemas.microsoft.com/office/powerpoint/2010/main" val="19358763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22362" y="4785905"/>
            <a:ext cx="11436263" cy="128690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s-ES_tradnl" dirty="0" smtClean="0">
              <a:solidFill>
                <a:schemeClr val="tx1"/>
              </a:solidFill>
            </a:endParaRPr>
          </a:p>
        </p:txBody>
      </p:sp>
      <p:sp>
        <p:nvSpPr>
          <p:cNvPr id="2" name="Title 1"/>
          <p:cNvSpPr>
            <a:spLocks noGrp="1"/>
          </p:cNvSpPr>
          <p:nvPr>
            <p:ph type="title"/>
          </p:nvPr>
        </p:nvSpPr>
        <p:spPr/>
        <p:txBody>
          <a:bodyPr/>
          <a:lstStyle/>
          <a:p>
            <a:r>
              <a:rPr lang="es-ES_tradnl" sz="2400" dirty="0" smtClean="0">
                <a:solidFill>
                  <a:srgbClr val="ED1C24"/>
                </a:solidFill>
              </a:rPr>
              <a:t>El proceso de autenticación de identidad debe ser diferente, según el tipo de experiencia de de la transacción (en persona, en línea, por teléfono).</a:t>
            </a:r>
            <a:br>
              <a:rPr lang="es-ES_tradnl" sz="2400" dirty="0" smtClean="0">
                <a:solidFill>
                  <a:srgbClr val="ED1C24"/>
                </a:solidFill>
              </a:rPr>
            </a:br>
            <a:r>
              <a:rPr lang="es-ES_tradnl" sz="2400" dirty="0" smtClean="0">
                <a:solidFill>
                  <a:srgbClr val="ED1C24"/>
                </a:solidFill>
              </a:rPr>
              <a:t/>
            </a:r>
            <a:br>
              <a:rPr lang="es-ES_tradnl" sz="2400" dirty="0" smtClean="0">
                <a:solidFill>
                  <a:srgbClr val="ED1C24"/>
                </a:solidFill>
              </a:rPr>
            </a:br>
            <a:endParaRPr lang="es-ES_tradnl" sz="2400" dirty="0">
              <a:solidFill>
                <a:srgbClr val="ED1C24"/>
              </a:solidFill>
            </a:endParaRPr>
          </a:p>
        </p:txBody>
      </p:sp>
      <p:sp>
        <p:nvSpPr>
          <p:cNvPr id="20" name="Content Placeholder 19"/>
          <p:cNvSpPr>
            <a:spLocks noGrp="1"/>
          </p:cNvSpPr>
          <p:nvPr>
            <p:ph idx="1"/>
          </p:nvPr>
        </p:nvSpPr>
        <p:spPr>
          <a:xfrm>
            <a:off x="336549" y="1389172"/>
            <a:ext cx="11522076" cy="1905174"/>
          </a:xfrm>
        </p:spPr>
        <p:txBody>
          <a:bodyPr>
            <a:noAutofit/>
          </a:bodyPr>
          <a:lstStyle/>
          <a:p>
            <a:pPr>
              <a:lnSpc>
                <a:spcPct val="110000"/>
              </a:lnSpc>
              <a:spcBef>
                <a:spcPts val="600"/>
              </a:spcBef>
              <a:spcAft>
                <a:spcPts val="600"/>
              </a:spcAft>
              <a:buClr>
                <a:srgbClr val="C00000"/>
              </a:buClr>
            </a:pPr>
            <a:r>
              <a:rPr lang="es-ES_tradnl" sz="2000" dirty="0" smtClean="0">
                <a:solidFill>
                  <a:schemeClr val="tx1">
                    <a:lumMod val="85000"/>
                    <a:lumOff val="15000"/>
                  </a:schemeClr>
                </a:solidFill>
              </a:rPr>
              <a:t>Ya que no todas las transacciones tienen el mismo nivel de riesgo (o sea, en persona vs. móvil; artículos de alto valor vs. básicos) las compañías pueden minimizar la fricción al ajustar la medida en que piden / usan información del cliente a través de diferentes transacciones (o sea, escoger sus batallas).</a:t>
            </a:r>
          </a:p>
          <a:p>
            <a:pPr lvl="1">
              <a:lnSpc>
                <a:spcPct val="110000"/>
              </a:lnSpc>
              <a:spcAft>
                <a:spcPts val="600"/>
              </a:spcAft>
              <a:buClr>
                <a:srgbClr val="C00000"/>
              </a:buClr>
            </a:pPr>
            <a:r>
              <a:rPr lang="es-ES_tradnl" sz="1600" dirty="0" smtClean="0">
                <a:solidFill>
                  <a:schemeClr val="tx1">
                    <a:lumMod val="85000"/>
                    <a:lumOff val="15000"/>
                  </a:schemeClr>
                </a:solidFill>
              </a:rPr>
              <a:t>Los </a:t>
            </a:r>
            <a:r>
              <a:rPr lang="es-ES_tradnl" sz="1600" dirty="0" err="1" smtClean="0">
                <a:solidFill>
                  <a:schemeClr val="tx1">
                    <a:lumMod val="85000"/>
                    <a:lumOff val="15000"/>
                  </a:schemeClr>
                </a:solidFill>
              </a:rPr>
              <a:t>Millennials</a:t>
            </a:r>
            <a:r>
              <a:rPr lang="es-ES_tradnl" sz="1600" dirty="0" smtClean="0">
                <a:solidFill>
                  <a:schemeClr val="tx1">
                    <a:lumMod val="85000"/>
                    <a:lumOff val="15000"/>
                  </a:schemeClr>
                </a:solidFill>
              </a:rPr>
              <a:t> Mexicanos tienen preocupaciones sobre el uso fraudulento de sus tarjetas de débito / crédito e identidad, incluyendo que los mismos se vean comprometidos por una violación de datos.</a:t>
            </a:r>
          </a:p>
          <a:p>
            <a:pPr lvl="1">
              <a:lnSpc>
                <a:spcPct val="110000"/>
              </a:lnSpc>
              <a:spcAft>
                <a:spcPts val="600"/>
              </a:spcAft>
              <a:buClr>
                <a:srgbClr val="C00000"/>
              </a:buClr>
            </a:pPr>
            <a:r>
              <a:rPr lang="es-ES_tradnl" sz="1600" dirty="0" smtClean="0">
                <a:solidFill>
                  <a:schemeClr val="tx1">
                    <a:lumMod val="85000"/>
                    <a:lumOff val="15000"/>
                  </a:schemeClr>
                </a:solidFill>
              </a:rPr>
              <a:t>También existe cierta falta de comodidad con el uso de dispositivos móviles para ver o hacer transacciones bancarias, a pesar de que hay personas que sí lo hacen por vía de su teléfono inteligente.</a:t>
            </a:r>
          </a:p>
          <a:p>
            <a:pPr lvl="1">
              <a:lnSpc>
                <a:spcPct val="110000"/>
              </a:lnSpc>
              <a:spcAft>
                <a:spcPts val="600"/>
              </a:spcAft>
              <a:buClr>
                <a:srgbClr val="C00000"/>
              </a:buClr>
            </a:pPr>
            <a:r>
              <a:rPr lang="es-ES_tradnl" sz="1600" dirty="0" smtClean="0">
                <a:solidFill>
                  <a:schemeClr val="tx1">
                    <a:lumMod val="85000"/>
                    <a:lumOff val="15000"/>
                  </a:schemeClr>
                </a:solidFill>
              </a:rPr>
              <a:t>Asimismo, tienden a tener diferentes expectativas sobre el tiempo necesario para abrir cuentas en línea versus en persona. </a:t>
            </a:r>
          </a:p>
          <a:p>
            <a:pPr lvl="1">
              <a:lnSpc>
                <a:spcPct val="110000"/>
              </a:lnSpc>
              <a:spcAft>
                <a:spcPts val="600"/>
              </a:spcAft>
              <a:buClr>
                <a:srgbClr val="C00000"/>
              </a:buClr>
            </a:pPr>
            <a:r>
              <a:rPr lang="es-ES_tradnl" sz="1600" dirty="0" smtClean="0">
                <a:solidFill>
                  <a:schemeClr val="tx1">
                    <a:lumMod val="85000"/>
                    <a:lumOff val="15000"/>
                  </a:schemeClr>
                </a:solidFill>
              </a:rPr>
              <a:t>Por lo tanto, el proceso de autenticación debe tener cierta  flexibilidad para asegurar la experiencia óptima del cliente.</a:t>
            </a:r>
            <a:endParaRPr lang="es-ES_tradnl" sz="1600" dirty="0">
              <a:solidFill>
                <a:schemeClr val="tx1">
                  <a:lumMod val="85000"/>
                  <a:lumOff val="15000"/>
                </a:schemeClr>
              </a:solidFill>
            </a:endParaRPr>
          </a:p>
        </p:txBody>
      </p:sp>
      <p:sp>
        <p:nvSpPr>
          <p:cNvPr id="9" name="Rectangle 8"/>
          <p:cNvSpPr/>
          <p:nvPr/>
        </p:nvSpPr>
        <p:spPr>
          <a:xfrm>
            <a:off x="581024" y="5068283"/>
            <a:ext cx="11118937" cy="707886"/>
          </a:xfrm>
          <a:prstGeom prst="rect">
            <a:avLst/>
          </a:prstGeom>
        </p:spPr>
        <p:txBody>
          <a:bodyPr wrap="square">
            <a:spAutoFit/>
          </a:bodyPr>
          <a:lstStyle/>
          <a:p>
            <a:r>
              <a:rPr lang="es-ES_tradnl" sz="2000" dirty="0" smtClean="0">
                <a:solidFill>
                  <a:sysClr val="window" lastClr="FFFFFF"/>
                </a:solidFill>
                <a:latin typeface="Calibri Light" panose="020F0302020204030204"/>
                <a:ea typeface="+mj-ea"/>
                <a:cs typeface="+mj-cs"/>
              </a:rPr>
              <a:t>Deje que LexisNexis® Risk Solutions lo ayuda a ajustar su flujo de autenticación en base a perfiles de riesgo, para que pueda entregar la experiencia idónea al cliente en todo momento.</a:t>
            </a:r>
            <a:endParaRPr lang="es-ES_tradnl" sz="2000" dirty="0">
              <a:solidFill>
                <a:sysClr val="window" lastClr="FFFFFF"/>
              </a:solidFill>
              <a:latin typeface="Calibri Light" panose="020F0302020204030204"/>
              <a:ea typeface="+mj-ea"/>
              <a:cs typeface="+mj-cs"/>
            </a:endParaRPr>
          </a:p>
        </p:txBody>
      </p:sp>
      <p:sp>
        <p:nvSpPr>
          <p:cNvPr id="3" name="Slide Number Placeholder 2"/>
          <p:cNvSpPr>
            <a:spLocks noGrp="1"/>
          </p:cNvSpPr>
          <p:nvPr>
            <p:ph type="sldNum" sz="quarter" idx="12"/>
          </p:nvPr>
        </p:nvSpPr>
        <p:spPr/>
        <p:txBody>
          <a:bodyPr/>
          <a:lstStyle/>
          <a:p>
            <a:fld id="{6FE306A7-A228-4E07-8D4E-C1DA2C3F3993}" type="slidenum">
              <a:rPr lang="es-ES_tradnl" smtClean="0"/>
              <a:pPr/>
              <a:t>33</a:t>
            </a:fld>
            <a:endParaRPr lang="es-ES_tradnl" dirty="0"/>
          </a:p>
        </p:txBody>
      </p:sp>
    </p:spTree>
    <p:extLst>
      <p:ext uri="{BB962C8B-B14F-4D97-AF65-F5344CB8AC3E}">
        <p14:creationId xmlns:p14="http://schemas.microsoft.com/office/powerpoint/2010/main" val="76727339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550" y="292608"/>
            <a:ext cx="11724822" cy="874319"/>
          </a:xfrm>
        </p:spPr>
        <p:txBody>
          <a:bodyPr/>
          <a:lstStyle/>
          <a:p>
            <a:r>
              <a:rPr lang="es-ES_tradnl" sz="2400" dirty="0" smtClean="0">
                <a:solidFill>
                  <a:srgbClr val="ED1C24"/>
                </a:solidFill>
              </a:rPr>
              <a:t>Es importante limitar la cantidad de Información Personal Identificadora (PII) que se solicita a los </a:t>
            </a:r>
            <a:r>
              <a:rPr lang="es-ES_tradnl" sz="2400" dirty="0" err="1" smtClean="0">
                <a:solidFill>
                  <a:srgbClr val="ED1C24"/>
                </a:solidFill>
              </a:rPr>
              <a:t>Millennials</a:t>
            </a:r>
            <a:r>
              <a:rPr lang="es-ES_tradnl" sz="2400" dirty="0" smtClean="0">
                <a:solidFill>
                  <a:srgbClr val="ED1C24"/>
                </a:solidFill>
              </a:rPr>
              <a:t> Mexicanos para la protección de identidad. </a:t>
            </a:r>
            <a:br>
              <a:rPr lang="es-ES_tradnl" sz="2400" dirty="0" smtClean="0">
                <a:solidFill>
                  <a:srgbClr val="ED1C24"/>
                </a:solidFill>
              </a:rPr>
            </a:br>
            <a:r>
              <a:rPr lang="es-ES_tradnl" sz="2400" dirty="0" smtClean="0">
                <a:solidFill>
                  <a:srgbClr val="ED1C24"/>
                </a:solidFill>
              </a:rPr>
              <a:t/>
            </a:r>
            <a:br>
              <a:rPr lang="es-ES_tradnl" sz="2400" dirty="0" smtClean="0">
                <a:solidFill>
                  <a:srgbClr val="ED1C24"/>
                </a:solidFill>
              </a:rPr>
            </a:br>
            <a:endParaRPr lang="es-ES_tradnl" sz="2400" dirty="0">
              <a:solidFill>
                <a:srgbClr val="ED1C24"/>
              </a:solidFill>
            </a:endParaRPr>
          </a:p>
        </p:txBody>
      </p:sp>
      <p:sp>
        <p:nvSpPr>
          <p:cNvPr id="20" name="Content Placeholder 19"/>
          <p:cNvSpPr>
            <a:spLocks noGrp="1"/>
          </p:cNvSpPr>
          <p:nvPr>
            <p:ph idx="1"/>
          </p:nvPr>
        </p:nvSpPr>
        <p:spPr>
          <a:xfrm>
            <a:off x="336549" y="1371599"/>
            <a:ext cx="11522076" cy="3153711"/>
          </a:xfrm>
        </p:spPr>
        <p:txBody>
          <a:bodyPr>
            <a:noAutofit/>
          </a:bodyPr>
          <a:lstStyle/>
          <a:p>
            <a:pPr>
              <a:lnSpc>
                <a:spcPct val="110000"/>
              </a:lnSpc>
              <a:spcBef>
                <a:spcPts val="600"/>
              </a:spcBef>
              <a:spcAft>
                <a:spcPts val="600"/>
              </a:spcAft>
              <a:buClr>
                <a:srgbClr val="C00000"/>
              </a:buClr>
            </a:pPr>
            <a:r>
              <a:rPr lang="es-ES_tradnl" sz="1800" dirty="0" smtClean="0">
                <a:solidFill>
                  <a:schemeClr val="tx1">
                    <a:lumMod val="85000"/>
                    <a:lumOff val="15000"/>
                  </a:schemeClr>
                </a:solidFill>
              </a:rPr>
              <a:t>Solicitudes para demasiada información o información demasiado sensible pueden romper el trato.</a:t>
            </a:r>
          </a:p>
          <a:p>
            <a:pPr>
              <a:lnSpc>
                <a:spcPct val="110000"/>
              </a:lnSpc>
              <a:spcBef>
                <a:spcPts val="600"/>
              </a:spcBef>
              <a:spcAft>
                <a:spcPts val="600"/>
              </a:spcAft>
              <a:buClr>
                <a:srgbClr val="C00000"/>
              </a:buClr>
            </a:pPr>
            <a:r>
              <a:rPr lang="es-ES_tradnl" sz="1400" dirty="0" smtClean="0">
                <a:solidFill>
                  <a:schemeClr val="tx1">
                    <a:lumMod val="85000"/>
                    <a:lumOff val="15000"/>
                  </a:schemeClr>
                </a:solidFill>
              </a:rPr>
              <a:t>Si bien reconocen la necesidad de que las compañía tengan su información personal, la falta de confianza respecto a como las compañías la manejan puede convertirse en barrera a su disposición a proveer información sensible. </a:t>
            </a:r>
            <a:endParaRPr lang="es-ES_tradnl" sz="1400" dirty="0">
              <a:solidFill>
                <a:schemeClr val="tx1">
                  <a:lumMod val="85000"/>
                  <a:lumOff val="15000"/>
                </a:schemeClr>
              </a:solidFill>
            </a:endParaRPr>
          </a:p>
          <a:p>
            <a:pPr>
              <a:lnSpc>
                <a:spcPct val="110000"/>
              </a:lnSpc>
              <a:spcBef>
                <a:spcPts val="600"/>
              </a:spcBef>
              <a:spcAft>
                <a:spcPts val="600"/>
              </a:spcAft>
              <a:buClr>
                <a:srgbClr val="C00000"/>
              </a:buClr>
            </a:pPr>
            <a:r>
              <a:rPr lang="es-ES_tradnl" sz="1800" dirty="0" smtClean="0">
                <a:solidFill>
                  <a:schemeClr val="tx1">
                    <a:lumMod val="85000"/>
                    <a:lumOff val="15000"/>
                  </a:schemeClr>
                </a:solidFill>
              </a:rPr>
              <a:t>En la medida que estén disponible, datos pre-poblados pueden reducir este desafío </a:t>
            </a:r>
          </a:p>
          <a:p>
            <a:pPr>
              <a:lnSpc>
                <a:spcPct val="110000"/>
              </a:lnSpc>
              <a:spcBef>
                <a:spcPts val="600"/>
              </a:spcBef>
              <a:spcAft>
                <a:spcPts val="600"/>
              </a:spcAft>
              <a:buClr>
                <a:srgbClr val="C00000"/>
              </a:buClr>
            </a:pPr>
            <a:r>
              <a:rPr lang="es-ES_tradnl" sz="1800" dirty="0" smtClean="0">
                <a:solidFill>
                  <a:schemeClr val="tx1">
                    <a:lumMod val="85000"/>
                    <a:lumOff val="15000"/>
                  </a:schemeClr>
                </a:solidFill>
              </a:rPr>
              <a:t>Permitir acceso a cuentas existentes por medio de contraseñas de uso una sola vez es aceptable para </a:t>
            </a:r>
            <a:r>
              <a:rPr lang="es-ES_tradnl" sz="1800" dirty="0" err="1" smtClean="0">
                <a:solidFill>
                  <a:schemeClr val="tx1">
                    <a:lumMod val="85000"/>
                    <a:lumOff val="15000"/>
                  </a:schemeClr>
                </a:solidFill>
              </a:rPr>
              <a:t>Millennials</a:t>
            </a:r>
            <a:r>
              <a:rPr lang="es-ES_tradnl" sz="1800" dirty="0" smtClean="0">
                <a:solidFill>
                  <a:schemeClr val="tx1">
                    <a:lumMod val="85000"/>
                    <a:lumOff val="15000"/>
                  </a:schemeClr>
                </a:solidFill>
              </a:rPr>
              <a:t> Mexicanos.</a:t>
            </a:r>
          </a:p>
          <a:p>
            <a:pPr>
              <a:lnSpc>
                <a:spcPct val="110000"/>
              </a:lnSpc>
              <a:spcBef>
                <a:spcPts val="600"/>
              </a:spcBef>
              <a:spcAft>
                <a:spcPts val="600"/>
              </a:spcAft>
              <a:buClr>
                <a:srgbClr val="C00000"/>
              </a:buClr>
            </a:pPr>
            <a:r>
              <a:rPr lang="es-ES_tradnl" sz="1800" dirty="0" smtClean="0">
                <a:solidFill>
                  <a:schemeClr val="tx1">
                    <a:lumMod val="85000"/>
                    <a:lumOff val="15000"/>
                  </a:schemeClr>
                </a:solidFill>
              </a:rPr>
              <a:t>Asimismo, la biométrica es una opción adicional que puede reducir fricción, a su vez añadiendo una capa de protección adicional.</a:t>
            </a:r>
          </a:p>
        </p:txBody>
      </p:sp>
      <p:sp>
        <p:nvSpPr>
          <p:cNvPr id="27" name="Slide Number Placeholder 26"/>
          <p:cNvSpPr>
            <a:spLocks noGrp="1"/>
          </p:cNvSpPr>
          <p:nvPr>
            <p:ph type="sldNum" sz="quarter" idx="12"/>
          </p:nvPr>
        </p:nvSpPr>
        <p:spPr/>
        <p:txBody>
          <a:bodyPr/>
          <a:lstStyle/>
          <a:p>
            <a:fld id="{6FE306A7-A228-4E07-8D4E-C1DA2C3F3993}" type="slidenum">
              <a:rPr lang="es-ES_tradnl" smtClean="0"/>
              <a:pPr/>
              <a:t>34</a:t>
            </a:fld>
            <a:endParaRPr lang="es-ES_tradnl" dirty="0"/>
          </a:p>
        </p:txBody>
      </p:sp>
      <p:sp>
        <p:nvSpPr>
          <p:cNvPr id="5" name="Rectangle 4"/>
          <p:cNvSpPr/>
          <p:nvPr/>
        </p:nvSpPr>
        <p:spPr>
          <a:xfrm>
            <a:off x="422362" y="4555738"/>
            <a:ext cx="11439438" cy="143866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s-ES_tradnl" dirty="0" smtClean="0">
              <a:solidFill>
                <a:schemeClr val="tx1"/>
              </a:solidFill>
            </a:endParaRPr>
          </a:p>
        </p:txBody>
      </p:sp>
      <p:sp>
        <p:nvSpPr>
          <p:cNvPr id="6" name="Rectangle 5"/>
          <p:cNvSpPr/>
          <p:nvPr/>
        </p:nvSpPr>
        <p:spPr>
          <a:xfrm>
            <a:off x="514219" y="4676813"/>
            <a:ext cx="11253238" cy="1200329"/>
          </a:xfrm>
          <a:prstGeom prst="rect">
            <a:avLst/>
          </a:prstGeom>
        </p:spPr>
        <p:txBody>
          <a:bodyPr wrap="square">
            <a:spAutoFit/>
          </a:bodyPr>
          <a:lstStyle/>
          <a:p>
            <a:r>
              <a:rPr lang="es-ES_tradnl" dirty="0" smtClean="0">
                <a:solidFill>
                  <a:sysClr val="window" lastClr="FFFFFF"/>
                </a:solidFill>
                <a:latin typeface="Calibri Light" panose="020F0302020204030204"/>
                <a:ea typeface="+mj-ea"/>
                <a:cs typeface="+mj-cs"/>
              </a:rPr>
              <a:t>Deje que LexisNexis® Risk Solutions individualice la experiencia de autenticación con un enfoque traslapado, como por ejemplo una Contraseña de Uso Único con Autenticación en Base a Conocimiento, o con Biométrica vinculada a otras soluciones de verificación de identidad.   Estos le pueden ayudar a detectar fraude real que reduce la fricción al cliente y asegura la lealtad del cliente</a:t>
            </a:r>
            <a:endParaRPr lang="es-ES_tradnl" dirty="0">
              <a:solidFill>
                <a:sysClr val="window" lastClr="FFFFFF"/>
              </a:solidFill>
              <a:latin typeface="Calibri Light" panose="020F0302020204030204"/>
              <a:ea typeface="+mj-ea"/>
              <a:cs typeface="+mj-cs"/>
            </a:endParaRPr>
          </a:p>
        </p:txBody>
      </p:sp>
    </p:spTree>
    <p:extLst>
      <p:ext uri="{BB962C8B-B14F-4D97-AF65-F5344CB8AC3E}">
        <p14:creationId xmlns:p14="http://schemas.microsoft.com/office/powerpoint/2010/main" val="293417121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z="2400" dirty="0" smtClean="0">
                <a:solidFill>
                  <a:srgbClr val="ED1C24"/>
                </a:solidFill>
              </a:rPr>
              <a:t>Para reducir fricción, las compañías deberán suplementar su información con datos de proveedores externos que se especializan en verificación / validación de identidad. </a:t>
            </a:r>
            <a:endParaRPr lang="es-ES_tradnl" sz="2400" dirty="0">
              <a:solidFill>
                <a:srgbClr val="ED1C24"/>
              </a:solidFill>
            </a:endParaRPr>
          </a:p>
        </p:txBody>
      </p:sp>
      <p:sp>
        <p:nvSpPr>
          <p:cNvPr id="20" name="Content Placeholder 19"/>
          <p:cNvSpPr>
            <a:spLocks noGrp="1"/>
          </p:cNvSpPr>
          <p:nvPr>
            <p:ph idx="1"/>
          </p:nvPr>
        </p:nvSpPr>
        <p:spPr>
          <a:xfrm>
            <a:off x="336549" y="1868122"/>
            <a:ext cx="11522076" cy="1579022"/>
          </a:xfrm>
        </p:spPr>
        <p:txBody>
          <a:bodyPr>
            <a:noAutofit/>
          </a:bodyPr>
          <a:lstStyle/>
          <a:p>
            <a:pPr>
              <a:lnSpc>
                <a:spcPct val="110000"/>
              </a:lnSpc>
              <a:spcBef>
                <a:spcPts val="600"/>
              </a:spcBef>
              <a:spcAft>
                <a:spcPts val="600"/>
              </a:spcAft>
              <a:buClr>
                <a:srgbClr val="C00000"/>
              </a:buClr>
            </a:pPr>
            <a:r>
              <a:rPr lang="es-ES_tradnl" sz="2000" dirty="0" smtClean="0">
                <a:solidFill>
                  <a:schemeClr val="tx1">
                    <a:lumMod val="85000"/>
                    <a:lumOff val="15000"/>
                  </a:schemeClr>
                </a:solidFill>
              </a:rPr>
              <a:t>Las compañías enfrentan un desafío para recopilar datos de los </a:t>
            </a:r>
            <a:r>
              <a:rPr lang="es-ES_tradnl" sz="2000" dirty="0" err="1" smtClean="0">
                <a:solidFill>
                  <a:schemeClr val="tx1">
                    <a:lumMod val="85000"/>
                    <a:lumOff val="15000"/>
                  </a:schemeClr>
                </a:solidFill>
              </a:rPr>
              <a:t>Millennials</a:t>
            </a:r>
            <a:r>
              <a:rPr lang="es-ES_tradnl" sz="2000" dirty="0" smtClean="0">
                <a:solidFill>
                  <a:schemeClr val="tx1">
                    <a:lumMod val="85000"/>
                    <a:lumOff val="15000"/>
                  </a:schemeClr>
                </a:solidFill>
              </a:rPr>
              <a:t> Mexicanos que les serian útiles para desarrollar un perfil completo de los mismos.</a:t>
            </a:r>
          </a:p>
          <a:p>
            <a:pPr>
              <a:lnSpc>
                <a:spcPct val="110000"/>
              </a:lnSpc>
              <a:spcBef>
                <a:spcPts val="600"/>
              </a:spcBef>
              <a:spcAft>
                <a:spcPts val="600"/>
              </a:spcAft>
              <a:buClr>
                <a:srgbClr val="C00000"/>
              </a:buClr>
            </a:pPr>
            <a:r>
              <a:rPr lang="es-ES_tradnl" sz="2000" dirty="0" smtClean="0">
                <a:solidFill>
                  <a:schemeClr val="tx1">
                    <a:lumMod val="85000"/>
                    <a:lumOff val="15000"/>
                  </a:schemeClr>
                </a:solidFill>
              </a:rPr>
              <a:t>Como resultado, valerse de datos externos más robustos – incluyendo poblaciones menos servidas/atendidas por servicios bancarios</a:t>
            </a:r>
            <a:r>
              <a:rPr lang="es-ES_tradnl" sz="2000" dirty="0">
                <a:solidFill>
                  <a:schemeClr val="tx1">
                    <a:lumMod val="85000"/>
                    <a:lumOff val="15000"/>
                  </a:schemeClr>
                </a:solidFill>
              </a:rPr>
              <a:t> </a:t>
            </a:r>
            <a:r>
              <a:rPr lang="es-ES_tradnl" sz="2000" dirty="0" smtClean="0">
                <a:solidFill>
                  <a:schemeClr val="tx1">
                    <a:lumMod val="85000"/>
                    <a:lumOff val="15000"/>
                  </a:schemeClr>
                </a:solidFill>
              </a:rPr>
              <a:t>– será esencial para desarrollar perfiles de estos clientes.</a:t>
            </a:r>
          </a:p>
        </p:txBody>
      </p:sp>
      <p:sp>
        <p:nvSpPr>
          <p:cNvPr id="27" name="Slide Number Placeholder 26"/>
          <p:cNvSpPr>
            <a:spLocks noGrp="1"/>
          </p:cNvSpPr>
          <p:nvPr>
            <p:ph type="sldNum" sz="quarter" idx="12"/>
          </p:nvPr>
        </p:nvSpPr>
        <p:spPr/>
        <p:txBody>
          <a:bodyPr/>
          <a:lstStyle/>
          <a:p>
            <a:fld id="{6FE306A7-A228-4E07-8D4E-C1DA2C3F3993}" type="slidenum">
              <a:rPr lang="es-ES_tradnl" smtClean="0"/>
              <a:pPr/>
              <a:t>35</a:t>
            </a:fld>
            <a:endParaRPr lang="es-ES_tradnl" dirty="0"/>
          </a:p>
        </p:txBody>
      </p:sp>
      <p:sp>
        <p:nvSpPr>
          <p:cNvPr id="6" name="Rectangle 5"/>
          <p:cNvSpPr/>
          <p:nvPr/>
        </p:nvSpPr>
        <p:spPr>
          <a:xfrm>
            <a:off x="422362" y="4675481"/>
            <a:ext cx="11436263" cy="128690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s-ES_tradnl" dirty="0" smtClean="0">
              <a:solidFill>
                <a:schemeClr val="tx1"/>
              </a:solidFill>
            </a:endParaRPr>
          </a:p>
        </p:txBody>
      </p:sp>
      <p:sp>
        <p:nvSpPr>
          <p:cNvPr id="7" name="Rectangle 6"/>
          <p:cNvSpPr/>
          <p:nvPr/>
        </p:nvSpPr>
        <p:spPr>
          <a:xfrm>
            <a:off x="514219" y="4796556"/>
            <a:ext cx="11118937" cy="923330"/>
          </a:xfrm>
          <a:prstGeom prst="rect">
            <a:avLst/>
          </a:prstGeom>
        </p:spPr>
        <p:txBody>
          <a:bodyPr wrap="square">
            <a:spAutoFit/>
          </a:bodyPr>
          <a:lstStyle/>
          <a:p>
            <a:r>
              <a:rPr lang="es-ES_tradnl" dirty="0" smtClean="0">
                <a:solidFill>
                  <a:sysClr val="window" lastClr="FFFFFF"/>
                </a:solidFill>
                <a:latin typeface="Calibri Light" panose="020F0302020204030204"/>
                <a:ea typeface="+mj-ea"/>
                <a:cs typeface="+mj-cs"/>
              </a:rPr>
              <a:t>Deje que LexisNexis® Risk Solutions le entregue perfiles más completos y exactos de los que puede obtener hoy día de las otras soluciones en el mercado.  Esto incluye entregarle más información sobre la población menos servicda/meno atendida con servicios bancarios (incluyendo una porción importante de </a:t>
            </a:r>
            <a:r>
              <a:rPr lang="es-ES_tradnl" dirty="0" err="1" smtClean="0">
                <a:solidFill>
                  <a:sysClr val="window" lastClr="FFFFFF"/>
                </a:solidFill>
                <a:latin typeface="Calibri Light" panose="020F0302020204030204"/>
                <a:ea typeface="+mj-ea"/>
                <a:cs typeface="+mj-cs"/>
              </a:rPr>
              <a:t>Millennials</a:t>
            </a:r>
            <a:r>
              <a:rPr lang="es-ES_tradnl" dirty="0" smtClean="0">
                <a:solidFill>
                  <a:sysClr val="window" lastClr="FFFFFF"/>
                </a:solidFill>
                <a:latin typeface="Calibri Light" panose="020F0302020204030204"/>
                <a:ea typeface="+mj-ea"/>
                <a:cs typeface="+mj-cs"/>
              </a:rPr>
              <a:t> con una huella de crédito limitada)</a:t>
            </a:r>
            <a:endParaRPr lang="es-ES_tradnl" dirty="0">
              <a:solidFill>
                <a:sysClr val="window" lastClr="FFFFFF"/>
              </a:solidFill>
              <a:latin typeface="Calibri Light" panose="020F0302020204030204"/>
              <a:ea typeface="+mj-ea"/>
              <a:cs typeface="+mj-cs"/>
            </a:endParaRPr>
          </a:p>
        </p:txBody>
      </p:sp>
    </p:spTree>
    <p:extLst>
      <p:ext uri="{BB962C8B-B14F-4D97-AF65-F5344CB8AC3E}">
        <p14:creationId xmlns:p14="http://schemas.microsoft.com/office/powerpoint/2010/main" val="125375611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6238775"/>
            <a:ext cx="12192000" cy="461665"/>
          </a:xfrm>
          <a:prstGeom prst="rect">
            <a:avLst/>
          </a:prstGeom>
        </p:spPr>
        <p:txBody>
          <a:bodyPr wrap="square">
            <a:spAutoFit/>
          </a:bodyPr>
          <a:lstStyle/>
          <a:p>
            <a:pPr algn="ctr"/>
            <a:r>
              <a:rPr lang="es-ES_tradnl" sz="1200" dirty="0" smtClean="0">
                <a:solidFill>
                  <a:schemeClr val="tx1">
                    <a:lumMod val="50000"/>
                    <a:lumOff val="50000"/>
                  </a:schemeClr>
                </a:solidFill>
                <a:latin typeface="Calibri" panose="020F0502020204030204" pitchFamily="34" charset="0"/>
                <a:ea typeface="Calibri" panose="020F0502020204030204" pitchFamily="34" charset="0"/>
                <a:cs typeface="Times New Roman" panose="02020603050405020304" pitchFamily="18" charset="0"/>
              </a:rPr>
              <a:t>LexisNexis y el logo Knowledge Burst son marcas registradas de Reed Elsevier Properties Inc., usadas bajo licencia. </a:t>
            </a:r>
          </a:p>
          <a:p>
            <a:pPr algn="ctr"/>
            <a:r>
              <a:rPr lang="es-ES_tradnl" sz="1200" dirty="0" smtClean="0">
                <a:solidFill>
                  <a:schemeClr val="tx1">
                    <a:lumMod val="50000"/>
                    <a:lumOff val="50000"/>
                  </a:schemeClr>
                </a:solidFill>
                <a:latin typeface="Calibri" panose="020F0502020204030204" pitchFamily="34" charset="0"/>
                <a:ea typeface="Calibri" panose="020F0502020204030204" pitchFamily="34" charset="0"/>
                <a:cs typeface="Times New Roman" panose="02020603050405020304" pitchFamily="18" charset="0"/>
              </a:rPr>
              <a:t>Otros productos o servicios son marcas comerciales o marcas registradas de sus propietarios respectivos. Copyright © 2016 LexisNexis. </a:t>
            </a:r>
            <a:endParaRPr lang="es-ES_tradnl" sz="1200" dirty="0">
              <a:solidFill>
                <a:schemeClr val="tx1">
                  <a:lumMod val="50000"/>
                  <a:lumOff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2014496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3"/>
          </p:nvPr>
        </p:nvSpPr>
        <p:spPr/>
        <p:txBody>
          <a:bodyPr/>
          <a:lstStyle/>
          <a:p>
            <a:r>
              <a:rPr lang="en-US" dirty="0" err="1" smtClean="0"/>
              <a:t>Apéndice</a:t>
            </a:r>
            <a:endParaRPr lang="en-US" dirty="0"/>
          </a:p>
        </p:txBody>
      </p:sp>
    </p:spTree>
    <p:extLst>
      <p:ext uri="{BB962C8B-B14F-4D97-AF65-F5344CB8AC3E}">
        <p14:creationId xmlns:p14="http://schemas.microsoft.com/office/powerpoint/2010/main" val="4602534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6564" y="1275019"/>
            <a:ext cx="11610301" cy="4351338"/>
          </a:xfrm>
        </p:spPr>
        <p:txBody>
          <a:bodyPr>
            <a:noAutofit/>
          </a:bodyPr>
          <a:lstStyle/>
          <a:p>
            <a:pPr marL="0" indent="0">
              <a:lnSpc>
                <a:spcPct val="100000"/>
              </a:lnSpc>
              <a:spcBef>
                <a:spcPts val="400"/>
              </a:spcBef>
              <a:spcAft>
                <a:spcPts val="400"/>
              </a:spcAft>
              <a:buNone/>
            </a:pPr>
            <a:r>
              <a:rPr lang="es-ES_tradnl" sz="2000" b="1" dirty="0" smtClean="0">
                <a:solidFill>
                  <a:schemeClr val="tx1">
                    <a:lumMod val="85000"/>
                    <a:lumOff val="15000"/>
                  </a:schemeClr>
                </a:solidFill>
              </a:rPr>
              <a:t>Sobre LexisNexis® Risk Solutions </a:t>
            </a:r>
          </a:p>
          <a:p>
            <a:pPr marL="0" indent="0">
              <a:buNone/>
            </a:pPr>
            <a:r>
              <a:rPr lang="es-ES_tradnl" sz="2000" dirty="0" smtClean="0"/>
              <a:t>LexisNexis </a:t>
            </a:r>
            <a:r>
              <a:rPr lang="es-ES_tradnl" sz="2000" dirty="0"/>
              <a:t>Risk Solutions (www.lexisnexis.com/risk/) </a:t>
            </a:r>
            <a:r>
              <a:rPr lang="es-ES_tradnl" sz="2000" dirty="0" smtClean="0"/>
              <a:t>es un </a:t>
            </a:r>
            <a:r>
              <a:rPr lang="es-ES_tradnl" sz="2000" dirty="0"/>
              <a:t>proveedor líder de información esencial que ayuda a </a:t>
            </a:r>
            <a:r>
              <a:rPr lang="es-ES_tradnl" sz="2000" dirty="0" smtClean="0"/>
              <a:t>clientes en todas las industrias y en </a:t>
            </a:r>
            <a:r>
              <a:rPr lang="es-ES_tradnl" sz="2000" dirty="0"/>
              <a:t>gobiernos a predecir, evaluar y manejar los riesgos. Combinando tecnología de punta, datos únicos y analítica </a:t>
            </a:r>
            <a:r>
              <a:rPr lang="es-ES_tradnl" sz="2000" dirty="0" smtClean="0"/>
              <a:t>avanzada de </a:t>
            </a:r>
            <a:r>
              <a:rPr lang="es-ES_tradnl" sz="2000" dirty="0"/>
              <a:t>calificación, LexisNexis Risk Solutions ofrece productos y servicios que satisfacen las necesidades en evolución de los clientes en el sector de riesgos, al mismo tiempo </a:t>
            </a:r>
            <a:r>
              <a:rPr lang="es-ES_tradnl" sz="2000" dirty="0" smtClean="0"/>
              <a:t>manteniendo los </a:t>
            </a:r>
            <a:r>
              <a:rPr lang="es-ES_tradnl" sz="2000" dirty="0"/>
              <a:t>más elevados niveles de seguridad y privacidad. LexisNexis Risk Solutions es parte de RELX Group plc, </a:t>
            </a:r>
            <a:r>
              <a:rPr lang="es-ES_tradnl" sz="2000" dirty="0" smtClean="0"/>
              <a:t>un líder </a:t>
            </a:r>
            <a:r>
              <a:rPr lang="es-ES_tradnl" sz="2000" dirty="0"/>
              <a:t>mundial </a:t>
            </a:r>
            <a:r>
              <a:rPr lang="es-ES_tradnl" sz="2000" dirty="0" smtClean="0"/>
              <a:t>proveedor y publicador de información</a:t>
            </a:r>
            <a:r>
              <a:rPr lang="es-ES_tradnl" sz="2000" dirty="0"/>
              <a:t> </a:t>
            </a:r>
            <a:r>
              <a:rPr lang="es-ES_tradnl" sz="2000" dirty="0" smtClean="0"/>
              <a:t>que sirve a clientes en más de 100 países con mas de 30,000 empleados alrededor del mundo.</a:t>
            </a:r>
            <a:endParaRPr lang="en-US" sz="2000" dirty="0"/>
          </a:p>
          <a:p>
            <a:pPr marL="0" indent="0">
              <a:lnSpc>
                <a:spcPct val="100000"/>
              </a:lnSpc>
              <a:spcBef>
                <a:spcPts val="400"/>
              </a:spcBef>
              <a:spcAft>
                <a:spcPts val="400"/>
              </a:spcAft>
              <a:buNone/>
            </a:pPr>
            <a:endParaRPr lang="es-ES_tradnl" sz="2000" dirty="0">
              <a:solidFill>
                <a:schemeClr val="tx1">
                  <a:lumMod val="85000"/>
                  <a:lumOff val="15000"/>
                </a:schemeClr>
              </a:solidFill>
            </a:endParaRPr>
          </a:p>
        </p:txBody>
      </p:sp>
      <p:sp>
        <p:nvSpPr>
          <p:cNvPr id="11" name="Rectangle 10"/>
          <p:cNvSpPr/>
          <p:nvPr/>
        </p:nvSpPr>
        <p:spPr>
          <a:xfrm>
            <a:off x="296564" y="189476"/>
            <a:ext cx="8921577" cy="584775"/>
          </a:xfrm>
          <a:prstGeom prst="rect">
            <a:avLst/>
          </a:prstGeom>
        </p:spPr>
        <p:txBody>
          <a:bodyPr wrap="square">
            <a:spAutoFit/>
          </a:bodyPr>
          <a:lstStyle/>
          <a:p>
            <a:r>
              <a:rPr lang="es-ES_tradnl" sz="3200" dirty="0" smtClean="0">
                <a:solidFill>
                  <a:srgbClr val="ED1C24"/>
                </a:solidFill>
              </a:rPr>
              <a:t>Sobre Nosotros</a:t>
            </a:r>
            <a:endParaRPr lang="es-ES_tradnl" sz="3200" dirty="0">
              <a:solidFill>
                <a:srgbClr val="ED1C24"/>
              </a:solidFill>
            </a:endParaRPr>
          </a:p>
        </p:txBody>
      </p:sp>
      <p:sp>
        <p:nvSpPr>
          <p:cNvPr id="2" name="Slide Number Placeholder 1"/>
          <p:cNvSpPr>
            <a:spLocks noGrp="1"/>
          </p:cNvSpPr>
          <p:nvPr>
            <p:ph type="sldNum" sz="quarter" idx="12"/>
          </p:nvPr>
        </p:nvSpPr>
        <p:spPr/>
        <p:txBody>
          <a:bodyPr/>
          <a:lstStyle/>
          <a:p>
            <a:fld id="{6FE306A7-A228-4E07-8D4E-C1DA2C3F3993}" type="slidenum">
              <a:rPr lang="es-ES_tradnl" smtClean="0"/>
              <a:pPr/>
              <a:t>38</a:t>
            </a:fld>
            <a:endParaRPr lang="es-ES_tradnl"/>
          </a:p>
        </p:txBody>
      </p:sp>
    </p:spTree>
    <p:extLst>
      <p:ext uri="{BB962C8B-B14F-4D97-AF65-F5344CB8AC3E}">
        <p14:creationId xmlns:p14="http://schemas.microsoft.com/office/powerpoint/2010/main" val="3444932428"/>
      </p:ext>
    </p:extLst>
  </p:cSld>
  <p:clrMapOvr>
    <a:masterClrMapping/>
  </p:clrMapOvr>
  <p:timing>
    <p:tnLst>
      <p:par>
        <p:cTn id="1" dur="indefinite" restart="never" nodeType="tmRoot"/>
      </p:par>
    </p:tnLst>
  </p:timing>
</p:sld>
</file>

<file path=ppt/theme/theme1.xml><?xml version="1.0" encoding="utf-8"?>
<a:theme xmlns:a="http://schemas.openxmlformats.org/drawingml/2006/main" name="LNRS - 2015 Template">
  <a:themeElements>
    <a:clrScheme name="LNRS 2015">
      <a:dk1>
        <a:sysClr val="windowText" lastClr="000000"/>
      </a:dk1>
      <a:lt1>
        <a:sysClr val="window" lastClr="FFFFFF"/>
      </a:lt1>
      <a:dk2>
        <a:srgbClr val="671E75"/>
      </a:dk2>
      <a:lt2>
        <a:srgbClr val="00AF66"/>
      </a:lt2>
      <a:accent1>
        <a:srgbClr val="ED1C24"/>
      </a:accent1>
      <a:accent2>
        <a:srgbClr val="9BCBEB"/>
      </a:accent2>
      <a:accent3>
        <a:srgbClr val="FF8200"/>
      </a:accent3>
      <a:accent4>
        <a:srgbClr val="00778B"/>
      </a:accent4>
      <a:accent5>
        <a:srgbClr val="E1CD00"/>
      </a:accent5>
      <a:accent6>
        <a:srgbClr val="C8C9C7"/>
      </a:accent6>
      <a:hlink>
        <a:srgbClr val="002F6C"/>
      </a:hlink>
      <a:folHlink>
        <a:srgbClr val="01758D"/>
      </a:folHlink>
    </a:clrScheme>
    <a:fontScheme name="Lexis Nexis 2015">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noFill/>
        </a:ln>
      </a:spPr>
      <a:bodyPr lIns="0" tIns="0" rIns="0" bIns="0" rtlCol="0" anchor="t"/>
      <a:lstStyle>
        <a:defPP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LNRS - 2015 Template">
  <a:themeElements>
    <a:clrScheme name="LNRS 2015">
      <a:dk1>
        <a:sysClr val="windowText" lastClr="000000"/>
      </a:dk1>
      <a:lt1>
        <a:sysClr val="window" lastClr="FFFFFF"/>
      </a:lt1>
      <a:dk2>
        <a:srgbClr val="671E75"/>
      </a:dk2>
      <a:lt2>
        <a:srgbClr val="00AF66"/>
      </a:lt2>
      <a:accent1>
        <a:srgbClr val="ED1C24"/>
      </a:accent1>
      <a:accent2>
        <a:srgbClr val="9BCBEB"/>
      </a:accent2>
      <a:accent3>
        <a:srgbClr val="FF8200"/>
      </a:accent3>
      <a:accent4>
        <a:srgbClr val="00778B"/>
      </a:accent4>
      <a:accent5>
        <a:srgbClr val="E1CD00"/>
      </a:accent5>
      <a:accent6>
        <a:srgbClr val="C8C9C7"/>
      </a:accent6>
      <a:hlink>
        <a:srgbClr val="002F6C"/>
      </a:hlink>
      <a:folHlink>
        <a:srgbClr val="01758D"/>
      </a:folHlink>
    </a:clrScheme>
    <a:fontScheme name="Lexis Nexis 2015">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noFill/>
        </a:ln>
      </a:spPr>
      <a:bodyPr lIns="0" tIns="0" rIns="0" bIns="0" rtlCol="0" anchor="t"/>
      <a:lstStyle>
        <a:defPP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B00662FC5622D4DB2F6020CCE58CCE9" ma:contentTypeVersion="0" ma:contentTypeDescription="Create a new document." ma:contentTypeScope="" ma:versionID="0e8f51bac73df94d5de5879d0b637fc8">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6FA78840-4D21-481F-A816-0C8A6E34EB00}">
  <ds:schemaRefs>
    <ds:schemaRef ds:uri="http://schemas.microsoft.com/sharepoint/v3/contenttype/forms"/>
  </ds:schemaRefs>
</ds:datastoreItem>
</file>

<file path=customXml/itemProps2.xml><?xml version="1.0" encoding="utf-8"?>
<ds:datastoreItem xmlns:ds="http://schemas.openxmlformats.org/officeDocument/2006/customXml" ds:itemID="{F19E0157-1580-4BDE-A521-95983CE5B3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1F03461-B5A5-460C-9002-9669E85550CE}">
  <ds:schemaRefs>
    <ds:schemaRef ds:uri="http://www.w3.org/XML/1998/namespace"/>
    <ds:schemaRef ds:uri="http://purl.org/dc/elements/1.1/"/>
    <ds:schemaRef ds:uri="http://purl.org/dc/terms/"/>
    <ds:schemaRef ds:uri="http://schemas.openxmlformats.org/package/2006/metadata/core-properties"/>
    <ds:schemaRef ds:uri="http://schemas.microsoft.com/office/2006/documentManagement/types"/>
    <ds:schemaRef ds:uri="http://purl.org/dc/dcmitype/"/>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12348</TotalTime>
  <Words>5743</Words>
  <Application>Microsoft Office PowerPoint</Application>
  <PresentationFormat>Widescreen</PresentationFormat>
  <Paragraphs>648</Paragraphs>
  <Slides>38</Slides>
  <Notes>36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38</vt:i4>
      </vt:variant>
    </vt:vector>
  </HeadingPairs>
  <TitlesOfParts>
    <vt:vector size="45" baseType="lpstr">
      <vt:lpstr>Arial</vt:lpstr>
      <vt:lpstr>Calibri</vt:lpstr>
      <vt:lpstr>Calibri Light</vt:lpstr>
      <vt:lpstr>Lucida Grande</vt:lpstr>
      <vt:lpstr>Times New Roman</vt:lpstr>
      <vt:lpstr>LNRS - 2015 Template</vt:lpstr>
      <vt:lpstr>2_LNRS - 2015 Template</vt:lpstr>
      <vt:lpstr>PowerPoint Presentation</vt:lpstr>
      <vt:lpstr>El cliente Milenario: privacidad vs. experiencia del cliente</vt:lpstr>
      <vt:lpstr>LexisNexis contrató a KS&amp;R, una empresa global de investigación de mercados, para realizar un estudio de investigación sobre los comportamientos y actitudes de los Millennials sobre sus preferencias para compartir información y autenticación. </vt:lpstr>
      <vt:lpstr>PowerPoint Presentation</vt:lpstr>
      <vt:lpstr>Los Millennials Mexicanos son educados y muchos son profesionales.  Los Millennials mayores tienden a estar casados o vivir con su pareja, mientras que casi la mitad de los más jóvenes aun viven en casa con sus padres.</vt:lpstr>
      <vt:lpstr>PowerPoint Presentation</vt:lpstr>
      <vt:lpstr>Los Millennials Mexicanos están muy conectados digitalmente por medio de varios dispositivos</vt:lpstr>
      <vt:lpstr>La mayoría de estos dispositivos son personales (no aportados por un empleador) aunque algunos son usados para actividades tanto personales como profesionales.</vt:lpstr>
      <vt:lpstr>Cuando los Millennials Mexicanos compran, lo hacen en persona y remotamente, con la computadora siendo el dispositivo que usan para las compras remotas</vt:lpstr>
      <vt:lpstr>Preocupaciones sobre la seguridad en línea no es lo que está impulsando los Millennials a comprar en locales físicos tradicionales.</vt:lpstr>
      <vt:lpstr>En adición a las compras remotas, los Millennials Mexicanos también hacen banca remota y descargan contenido de entretenimiento.</vt:lpstr>
      <vt:lpstr>Los métodos comunes de pagos usados por los Millennials Mexicanos también incluyen, además del uso de efectivo, tarjetas de débito y PayPal. </vt:lpstr>
      <vt:lpstr>El punto de compra para cada dispositivo varía, con empresas de telecomunicaciones siendo el canal primario para teléfonos inteligentes y una mezcla de proveedores para las tabletas y laptops</vt:lpstr>
      <vt:lpstr>Los Millennials Mexicanos buscan los últimos dispositivos portátiles, valiéndose de actualizaciones muy frecuentes para obtenerlos</vt:lpstr>
      <vt:lpstr>PowerPoint Presentation</vt:lpstr>
      <vt:lpstr>El uso de biométrica es bastante amplio con teléfono inteligentes y por lo menos moderado con otros dispositivos, con bastante confianza en la aplicación.</vt:lpstr>
      <vt:lpstr>Una mayoría importante de Millennials Mexicanos se preocupan por el robo de tarjetas de pagos e identidad, así como por el hecho de que las compañías tienen su información.</vt:lpstr>
      <vt:lpstr>Los que se preocupan de que su identidad sea robada en una violación de datos se preocupan muchísimo de que las compañías tengan y usen su información personal.</vt:lpstr>
      <vt:lpstr>Sin embargo, no se confía en ningún solo tipo de proveedor para la información de los Millennials Mexicanos.</vt:lpstr>
      <vt:lpstr>Los Millennials Mexicanos son cuidadosos al compartir información afuera del circulo de miembros familiares, pero aun allí puede ser limitado.</vt:lpstr>
      <vt:lpstr>Solo una minoría de Millennials Mexicanos ha sido víctima de robo de identidad.</vt:lpstr>
      <vt:lpstr>PowerPoint Presentation</vt:lpstr>
      <vt:lpstr>Los Millennials Mexicanos buscan conveniencia al gestionar sus credenciales para iniciar sesión (login) y están abrazando a sus administradores de contraseñas.</vt:lpstr>
      <vt:lpstr>Hay mayor probabilidad de que actividades que implican mayor riesgo, tales como abrir una cuenta bancaria o de tarjeta de crédito, se hagan en persona.</vt:lpstr>
      <vt:lpstr>La preferencia para abrir cuentas nuevas relacionadas con finanzas probablemente se base sobre preocupaciones con la seguridad de información.</vt:lpstr>
      <vt:lpstr>Por consiguiente, los Millennials Mexicanos están dispuestos a gastar más tiempo para abrir cuentas en persona.</vt:lpstr>
      <vt:lpstr>Tanto el tiempo como la cantidad / tipo de información solicitada pueden causar la terminación de la apertura de una cuenta nueva.</vt:lpstr>
      <vt:lpstr>PowerPoint Presentation</vt:lpstr>
      <vt:lpstr>Los Millennials Mexicanos son usuarios del poder digital, pero se preocupan sobre violaciones de información personal e identidad; tienen confianza limitada en el acceso de los proveedores y su manejo de su Información Personal Identificadora (PII).   </vt:lpstr>
      <vt:lpstr>Los Millennials Mexicanos tienen actitudes y comportamientos encontrados con respecto a la protección de identidad y su disposición a que las compañías los protejan</vt:lpstr>
      <vt:lpstr>En vista de lo anterior, los Millennials Mexicanos imponen limites sobre cuánta fricción están dispuestos a aceptar para verificar la identidad y prevenir fraude. </vt:lpstr>
      <vt:lpstr>PowerPoint Presentation</vt:lpstr>
      <vt:lpstr>El proceso de autenticación de identidad debe ser diferente, según el tipo de experiencia de de la transacción (en persona, en línea, por teléfono).  </vt:lpstr>
      <vt:lpstr>Es importante limitar la cantidad de Información Personal Identificadora (PII) que se solicita a los Millennials Mexicanos para la protección de identidad.   </vt:lpstr>
      <vt:lpstr>Para reducir fricción, las compañías deberán suplementar su información con datos de proveedores externos que se especializan en verificación / validación de identidad. </vt:lpstr>
      <vt:lpstr>PowerPoint Presentation</vt:lpstr>
      <vt:lpstr>PowerPoint Presentation</vt:lpstr>
      <vt:lpstr>PowerPoint Presentation</vt:lpstr>
    </vt:vector>
  </TitlesOfParts>
  <Manager/>
  <Company>ASTA-USA</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Sánchez Arriaga, Hector (RIS-HBE)</dc:creator>
  <cp:keywords/>
  <dc:description/>
  <cp:lastModifiedBy>Creech Avent, Jean (RIS-ATL)</cp:lastModifiedBy>
  <cp:revision>813</cp:revision>
  <cp:lastPrinted>2016-07-15T16:39:04Z</cp:lastPrinted>
  <dcterms:created xsi:type="dcterms:W3CDTF">2015-07-26T09:19:47Z</dcterms:created>
  <dcterms:modified xsi:type="dcterms:W3CDTF">2016-10-17T21:23:05Z</dcterms:modified>
  <cp:category/>
</cp:coreProperties>
</file>